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8" r:id="rId2"/>
    <p:sldMasterId id="2147483751" r:id="rId3"/>
  </p:sldMasterIdLst>
  <p:notesMasterIdLst>
    <p:notesMasterId r:id="rId57"/>
  </p:notesMasterIdLst>
  <p:handoutMasterIdLst>
    <p:handoutMasterId r:id="rId58"/>
  </p:handoutMasterIdLst>
  <p:sldIdLst>
    <p:sldId id="298" r:id="rId4"/>
    <p:sldId id="439" r:id="rId5"/>
    <p:sldId id="259" r:id="rId6"/>
    <p:sldId id="266" r:id="rId7"/>
    <p:sldId id="336" r:id="rId8"/>
    <p:sldId id="376" r:id="rId9"/>
    <p:sldId id="335" r:id="rId10"/>
    <p:sldId id="262" r:id="rId11"/>
    <p:sldId id="421" r:id="rId12"/>
    <p:sldId id="440" r:id="rId13"/>
    <p:sldId id="265" r:id="rId14"/>
    <p:sldId id="357" r:id="rId15"/>
    <p:sldId id="423" r:id="rId16"/>
    <p:sldId id="358" r:id="rId17"/>
    <p:sldId id="360" r:id="rId18"/>
    <p:sldId id="422" r:id="rId19"/>
    <p:sldId id="356" r:id="rId20"/>
    <p:sldId id="397" r:id="rId21"/>
    <p:sldId id="354" r:id="rId22"/>
    <p:sldId id="278" r:id="rId23"/>
    <p:sldId id="363" r:id="rId24"/>
    <p:sldId id="267" r:id="rId25"/>
    <p:sldId id="268" r:id="rId26"/>
    <p:sldId id="269" r:id="rId27"/>
    <p:sldId id="441" r:id="rId28"/>
    <p:sldId id="442" r:id="rId29"/>
    <p:sldId id="443" r:id="rId30"/>
    <p:sldId id="444" r:id="rId31"/>
    <p:sldId id="445" r:id="rId32"/>
    <p:sldId id="446" r:id="rId33"/>
    <p:sldId id="437" r:id="rId34"/>
    <p:sldId id="438" r:id="rId35"/>
    <p:sldId id="274" r:id="rId36"/>
    <p:sldId id="388" r:id="rId37"/>
    <p:sldId id="293" r:id="rId38"/>
    <p:sldId id="275" r:id="rId39"/>
    <p:sldId id="372" r:id="rId40"/>
    <p:sldId id="271" r:id="rId41"/>
    <p:sldId id="371" r:id="rId42"/>
    <p:sldId id="264" r:id="rId43"/>
    <p:sldId id="325" r:id="rId44"/>
    <p:sldId id="327" r:id="rId45"/>
    <p:sldId id="340" r:id="rId46"/>
    <p:sldId id="352" r:id="rId47"/>
    <p:sldId id="353" r:id="rId48"/>
    <p:sldId id="424" r:id="rId49"/>
    <p:sldId id="425" r:id="rId50"/>
    <p:sldId id="426" r:id="rId51"/>
    <p:sldId id="427" r:id="rId52"/>
    <p:sldId id="428" r:id="rId53"/>
    <p:sldId id="414" r:id="rId54"/>
    <p:sldId id="416" r:id="rId55"/>
    <p:sldId id="418" r:id="rId56"/>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FF00"/>
    <a:srgbClr val="FFFF66"/>
    <a:srgbClr val="8000FF"/>
    <a:srgbClr val="00FFFF"/>
    <a:srgbClr val="800080"/>
    <a:srgbClr val="FF41D6"/>
    <a:srgbClr val="FFF2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14" autoAdjust="0"/>
    <p:restoredTop sz="96667" autoAdjust="0"/>
  </p:normalViewPr>
  <p:slideViewPr>
    <p:cSldViewPr snapToGrid="0">
      <p:cViewPr varScale="1">
        <p:scale>
          <a:sx n="131" d="100"/>
          <a:sy n="131" d="100"/>
        </p:scale>
        <p:origin x="-87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47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6656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92BB4DA-F0DE-EA40-AF72-D1270056AA52}" type="datetime1">
              <a:rPr lang="en-US"/>
              <a:pPr>
                <a:defRPr/>
              </a:pPr>
              <a:t>10/22/19</a:t>
            </a:fld>
            <a:endParaRPr lang="en-US"/>
          </a:p>
        </p:txBody>
      </p:sp>
      <p:sp>
        <p:nvSpPr>
          <p:cNvPr id="6656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6656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C39761F-1878-564B-98DC-7F858338BC46}" type="slidenum">
              <a:rPr lang="en-US"/>
              <a:pPr>
                <a:defRPr/>
              </a:pPr>
              <a:t>‹#›</a:t>
            </a:fld>
            <a:endParaRPr lang="en-US"/>
          </a:p>
        </p:txBody>
      </p:sp>
    </p:spTree>
    <p:extLst>
      <p:ext uri="{BB962C8B-B14F-4D97-AF65-F5344CB8AC3E}">
        <p14:creationId xmlns:p14="http://schemas.microsoft.com/office/powerpoint/2010/main" val="2289516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7270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4795563-4FD4-0D4D-8503-B3B3BC6DCF70}" type="datetime1">
              <a:rPr lang="en-US"/>
              <a:pPr>
                <a:defRPr/>
              </a:pPr>
              <a:t>10/22/19</a:t>
            </a:fld>
            <a:endParaRPr lang="en-US"/>
          </a:p>
        </p:txBody>
      </p:sp>
      <p:sp>
        <p:nvSpPr>
          <p:cNvPr id="727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270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7271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612AD91-8E67-F248-8976-6169D328BDD6}" type="slidenum">
              <a:rPr lang="en-US"/>
              <a:pPr>
                <a:defRPr/>
              </a:pPr>
              <a:t>‹#›</a:t>
            </a:fld>
            <a:endParaRPr lang="en-US"/>
          </a:p>
        </p:txBody>
      </p:sp>
    </p:spTree>
    <p:extLst>
      <p:ext uri="{BB962C8B-B14F-4D97-AF65-F5344CB8AC3E}">
        <p14:creationId xmlns:p14="http://schemas.microsoft.com/office/powerpoint/2010/main" val="229418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C2EB45F-3794-DD4F-90E2-340148A9A5EE}" type="slidenum">
              <a:rPr lang="en-US"/>
              <a:pPr>
                <a:defRPr/>
              </a:pPr>
              <a:t>1</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pPr eaLnBrk="1" hangingPunct="1">
              <a:defRPr/>
            </a:pPr>
            <a:r>
              <a:rPr lang="en-US" dirty="0" smtClean="0">
                <a:cs typeface="+mn-cs"/>
              </a:rPr>
              <a:t>Introductions</a:t>
            </a:r>
          </a:p>
          <a:p>
            <a:pPr eaLnBrk="1" hangingPunct="1">
              <a:defRPr/>
            </a:pPr>
            <a:r>
              <a:rPr lang="en-US" dirty="0" smtClean="0">
                <a:cs typeface="+mn-cs"/>
              </a:rPr>
              <a:t>Bathrooms, water fountain, coffee</a:t>
            </a:r>
          </a:p>
          <a:p>
            <a:pPr eaLnBrk="1" hangingPunct="1">
              <a:defRPr/>
            </a:pPr>
            <a:r>
              <a:rPr lang="en-US" dirty="0" smtClean="0">
                <a:cs typeface="+mn-cs"/>
              </a:rPr>
              <a:t>Hand</a:t>
            </a:r>
            <a:r>
              <a:rPr lang="en-US" baseline="0" dirty="0" smtClean="0">
                <a:cs typeface="+mn-cs"/>
              </a:rPr>
              <a:t> show old </a:t>
            </a:r>
            <a:r>
              <a:rPr lang="en-US" baseline="0" dirty="0" err="1" smtClean="0">
                <a:cs typeface="+mn-cs"/>
              </a:rPr>
              <a:t>vs</a:t>
            </a:r>
            <a:r>
              <a:rPr lang="en-US" baseline="0" dirty="0" smtClean="0">
                <a:cs typeface="+mn-cs"/>
              </a:rPr>
              <a:t> new coaches</a:t>
            </a:r>
          </a:p>
          <a:p>
            <a:pPr eaLnBrk="1" hangingPunct="1">
              <a:defRPr/>
            </a:pPr>
            <a:r>
              <a:rPr lang="en-US" baseline="0" smtClean="0">
                <a:cs typeface="+mn-cs"/>
              </a:rPr>
              <a:t>Anybody totally new to OM</a:t>
            </a:r>
            <a:endParaRPr lang="en-US" dirty="0" smtClean="0">
              <a:cs typeface="+mn-cs"/>
            </a:endParaRPr>
          </a:p>
        </p:txBody>
      </p:sp>
    </p:spTree>
    <p:extLst>
      <p:ext uri="{BB962C8B-B14F-4D97-AF65-F5344CB8AC3E}">
        <p14:creationId xmlns:p14="http://schemas.microsoft.com/office/powerpoint/2010/main" val="231087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7ABC85D-C8DA-9F44-AE3D-8D3E97F26D5B}" type="slidenum">
              <a:rPr lang="en-US"/>
              <a:pPr>
                <a:defRPr/>
              </a:pPr>
              <a:t>41</a:t>
            </a:fld>
            <a:endParaRPr lang="en-US"/>
          </a:p>
        </p:txBody>
      </p:sp>
      <p:sp>
        <p:nvSpPr>
          <p:cNvPr id="9011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defRPr sz="2400">
                <a:solidFill>
                  <a:schemeClr val="tx1"/>
                </a:solidFill>
                <a:latin typeface="Arial" charset="0"/>
                <a:ea typeface="ＭＳ Ｐゴシック" charset="0"/>
                <a:cs typeface="ＭＳ Ｐゴシック" charset="0"/>
              </a:defRPr>
            </a:lvl1pPr>
            <a:lvl2pPr marL="742950" indent="-285750" defTabSz="925513" eaLnBrk="0" hangingPunct="0">
              <a:defRPr sz="2400">
                <a:solidFill>
                  <a:schemeClr val="tx1"/>
                </a:solidFill>
                <a:latin typeface="Arial" charset="0"/>
                <a:ea typeface="ＭＳ Ｐゴシック" charset="0"/>
              </a:defRPr>
            </a:lvl2pPr>
            <a:lvl3pPr marL="1143000" indent="-228600" defTabSz="925513" eaLnBrk="0" hangingPunct="0">
              <a:defRPr sz="2400">
                <a:solidFill>
                  <a:schemeClr val="tx1"/>
                </a:solidFill>
                <a:latin typeface="Arial" charset="0"/>
                <a:ea typeface="ＭＳ Ｐゴシック" charset="0"/>
              </a:defRPr>
            </a:lvl3pPr>
            <a:lvl4pPr marL="1600200" indent="-228600" defTabSz="925513" eaLnBrk="0" hangingPunct="0">
              <a:defRPr sz="2400">
                <a:solidFill>
                  <a:schemeClr val="tx1"/>
                </a:solidFill>
                <a:latin typeface="Arial" charset="0"/>
                <a:ea typeface="ＭＳ Ｐゴシック" charset="0"/>
              </a:defRPr>
            </a:lvl4pPr>
            <a:lvl5pPr marL="2057400" indent="-228600" defTabSz="925513" eaLnBrk="0" hangingPunct="0">
              <a:defRPr sz="2400">
                <a:solidFill>
                  <a:schemeClr val="tx1"/>
                </a:solidFill>
                <a:latin typeface="Arial"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5BFAF6B-6E21-2D41-863D-C6B4E6DAE6D5}" type="slidenum">
              <a:rPr lang="en-US" sz="1200">
                <a:latin typeface="Times New Roman" charset="0"/>
              </a:rPr>
              <a:pPr algn="r" eaLnBrk="1" hangingPunct="1"/>
              <a:t>41</a:t>
            </a:fld>
            <a:endParaRPr lang="en-US" sz="1200">
              <a:latin typeface="Times New Roman" charset="0"/>
            </a:endParaRPr>
          </a:p>
        </p:txBody>
      </p:sp>
      <p:sp>
        <p:nvSpPr>
          <p:cNvPr id="122883" name="Rectangle 2"/>
          <p:cNvSpPr>
            <a:spLocks noGrp="1" noRot="1" noChangeAspect="1" noChangeArrowheads="1" noTextEdit="1"/>
          </p:cNvSpPr>
          <p:nvPr>
            <p:ph type="sldImg"/>
          </p:nvPr>
        </p:nvSpPr>
        <p:spPr>
          <a:xfrm>
            <a:off x="1260475" y="720725"/>
            <a:ext cx="4795838" cy="3598863"/>
          </a:xfrm>
          <a:ln cap="flat"/>
          <a:extLst>
            <a:ext uri="{FAA26D3D-D897-4be2-8F04-BA451C77F1D7}">
              <ma14:placeholderFlag xmlns:ma14="http://schemas.microsoft.com/office/mac/drawingml/2011/main" val="1"/>
            </a:ext>
          </a:extLst>
        </p:spPr>
      </p:sp>
      <p:sp>
        <p:nvSpPr>
          <p:cNvPr id="122884" name="Rectangle 3"/>
          <p:cNvSpPr>
            <a:spLocks noGrp="1" noChangeArrowheads="1"/>
          </p:cNvSpPr>
          <p:nvPr>
            <p:ph type="body" idx="1"/>
          </p:nvPr>
        </p:nvSpPr>
        <p:spPr>
          <a:xfrm>
            <a:off x="730250" y="4560888"/>
            <a:ext cx="5854700" cy="4321175"/>
          </a:xfrm>
        </p:spPr>
        <p:txBody>
          <a:bodyPr lIns="93143" tIns="46572" rIns="93143" bIns="46572"/>
          <a:lstStyle/>
          <a:p>
            <a:pPr eaLnBrk="1" hangingPunct="1">
              <a:defRPr/>
            </a:pPr>
            <a:endParaRPr lang="en-US" smtClean="0">
              <a:cs typeface="+mn-cs"/>
            </a:endParaRPr>
          </a:p>
        </p:txBody>
      </p:sp>
    </p:spTree>
    <p:extLst>
      <p:ext uri="{BB962C8B-B14F-4D97-AF65-F5344CB8AC3E}">
        <p14:creationId xmlns:p14="http://schemas.microsoft.com/office/powerpoint/2010/main" val="309335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A7339065-4FD7-F746-AEEB-EBE33DFEFD5D}" type="slidenum">
              <a:rPr lang="en-US"/>
              <a:pPr>
                <a:defRPr/>
              </a:pPr>
              <a:t>42</a:t>
            </a:fld>
            <a:endParaRPr lang="en-US"/>
          </a:p>
        </p:txBody>
      </p:sp>
      <p:sp>
        <p:nvSpPr>
          <p:cNvPr id="9216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nchor="b"/>
          <a:lstStyle>
            <a:lvl1pPr defTabSz="925513" eaLnBrk="0" hangingPunct="0">
              <a:defRPr sz="2400">
                <a:solidFill>
                  <a:schemeClr val="tx1"/>
                </a:solidFill>
                <a:latin typeface="Arial" charset="0"/>
                <a:ea typeface="ＭＳ Ｐゴシック" charset="0"/>
                <a:cs typeface="ＭＳ Ｐゴシック" charset="0"/>
              </a:defRPr>
            </a:lvl1pPr>
            <a:lvl2pPr marL="742950" indent="-285750" defTabSz="925513" eaLnBrk="0" hangingPunct="0">
              <a:defRPr sz="2400">
                <a:solidFill>
                  <a:schemeClr val="tx1"/>
                </a:solidFill>
                <a:latin typeface="Arial" charset="0"/>
                <a:ea typeface="ＭＳ Ｐゴシック" charset="0"/>
              </a:defRPr>
            </a:lvl2pPr>
            <a:lvl3pPr marL="1143000" indent="-228600" defTabSz="925513" eaLnBrk="0" hangingPunct="0">
              <a:defRPr sz="2400">
                <a:solidFill>
                  <a:schemeClr val="tx1"/>
                </a:solidFill>
                <a:latin typeface="Arial" charset="0"/>
                <a:ea typeface="ＭＳ Ｐゴシック" charset="0"/>
              </a:defRPr>
            </a:lvl3pPr>
            <a:lvl4pPr marL="1600200" indent="-228600" defTabSz="925513" eaLnBrk="0" hangingPunct="0">
              <a:defRPr sz="2400">
                <a:solidFill>
                  <a:schemeClr val="tx1"/>
                </a:solidFill>
                <a:latin typeface="Arial" charset="0"/>
                <a:ea typeface="ＭＳ Ｐゴシック" charset="0"/>
              </a:defRPr>
            </a:lvl4pPr>
            <a:lvl5pPr marL="2057400" indent="-228600" defTabSz="925513" eaLnBrk="0" hangingPunct="0">
              <a:defRPr sz="2400">
                <a:solidFill>
                  <a:schemeClr val="tx1"/>
                </a:solidFill>
                <a:latin typeface="Arial"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47D10AC-31A2-E546-BBDB-2854C62262BA}" type="slidenum">
              <a:rPr lang="en-US" sz="1200">
                <a:latin typeface="Times New Roman" charset="0"/>
              </a:rPr>
              <a:pPr algn="r" eaLnBrk="1" hangingPunct="1"/>
              <a:t>42</a:t>
            </a:fld>
            <a:endParaRPr lang="en-US" sz="1200">
              <a:latin typeface="Times New Roman" charset="0"/>
            </a:endParaRPr>
          </a:p>
        </p:txBody>
      </p:sp>
      <p:sp>
        <p:nvSpPr>
          <p:cNvPr id="126979" name="Rectangle 2"/>
          <p:cNvSpPr>
            <a:spLocks noGrp="1" noRot="1" noChangeAspect="1" noChangeArrowheads="1" noTextEdit="1"/>
          </p:cNvSpPr>
          <p:nvPr>
            <p:ph type="sldImg"/>
          </p:nvPr>
        </p:nvSpPr>
        <p:spPr>
          <a:xfrm>
            <a:off x="1260475" y="720725"/>
            <a:ext cx="4795838" cy="3598863"/>
          </a:xfrm>
          <a:ln cap="flat"/>
          <a:extLst>
            <a:ext uri="{FAA26D3D-D897-4be2-8F04-BA451C77F1D7}">
              <ma14:placeholderFlag xmlns:ma14="http://schemas.microsoft.com/office/mac/drawingml/2011/main" val="1"/>
            </a:ext>
          </a:extLst>
        </p:spPr>
      </p:sp>
      <p:sp>
        <p:nvSpPr>
          <p:cNvPr id="126980" name="Rectangle 3"/>
          <p:cNvSpPr>
            <a:spLocks noGrp="1" noChangeArrowheads="1"/>
          </p:cNvSpPr>
          <p:nvPr>
            <p:ph type="body" idx="1"/>
          </p:nvPr>
        </p:nvSpPr>
        <p:spPr>
          <a:xfrm>
            <a:off x="730250" y="4560888"/>
            <a:ext cx="5854700" cy="4321175"/>
          </a:xfrm>
        </p:spPr>
        <p:txBody>
          <a:bodyPr lIns="93143" tIns="46572" rIns="93143" bIns="46572"/>
          <a:lstStyle/>
          <a:p>
            <a:pPr eaLnBrk="1" hangingPunct="1">
              <a:defRPr/>
            </a:pPr>
            <a:endParaRPr lang="en-US" smtClean="0">
              <a:cs typeface="+mn-cs"/>
            </a:endParaRPr>
          </a:p>
        </p:txBody>
      </p:sp>
    </p:spTree>
    <p:extLst>
      <p:ext uri="{BB962C8B-B14F-4D97-AF65-F5344CB8AC3E}">
        <p14:creationId xmlns:p14="http://schemas.microsoft.com/office/powerpoint/2010/main" val="23939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first two areas online</a:t>
            </a:r>
          </a:p>
          <a:p>
            <a:r>
              <a:rPr lang="en-US" dirty="0" smtClean="0"/>
              <a:t>Go</a:t>
            </a:r>
            <a:r>
              <a:rPr lang="en-US" baseline="0" dirty="0" smtClean="0"/>
              <a:t> to member area on next slide</a:t>
            </a:r>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46</a:t>
            </a:fld>
            <a:endParaRPr lang="en-US"/>
          </a:p>
        </p:txBody>
      </p:sp>
    </p:spTree>
    <p:extLst>
      <p:ext uri="{BB962C8B-B14F-4D97-AF65-F5344CB8AC3E}">
        <p14:creationId xmlns:p14="http://schemas.microsoft.com/office/powerpoint/2010/main" val="352851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Memb</a:t>
            </a:r>
            <a:r>
              <a:rPr lang="en-US" dirty="0" smtClean="0"/>
              <a:t> # 90231</a:t>
            </a:r>
          </a:p>
          <a:p>
            <a:r>
              <a:rPr lang="en-US" dirty="0" smtClean="0"/>
              <a:t>Zip 11111</a:t>
            </a:r>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47</a:t>
            </a:fld>
            <a:endParaRPr lang="en-US"/>
          </a:p>
        </p:txBody>
      </p:sp>
    </p:spTree>
    <p:extLst>
      <p:ext uri="{BB962C8B-B14F-4D97-AF65-F5344CB8AC3E}">
        <p14:creationId xmlns:p14="http://schemas.microsoft.com/office/powerpoint/2010/main" val="296864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Show</a:t>
            </a:r>
            <a:r>
              <a:rPr lang="en-US" baseline="0" dirty="0" smtClean="0"/>
              <a:t> both publications</a:t>
            </a:r>
          </a:p>
          <a:p>
            <a:pPr>
              <a:defRPr/>
            </a:pPr>
            <a:r>
              <a:rPr lang="en-US" baseline="0" dirty="0" smtClean="0"/>
              <a:t>Program Guide online @ member area</a:t>
            </a:r>
          </a:p>
          <a:p>
            <a:pPr>
              <a:defRPr/>
            </a:pPr>
            <a:r>
              <a:rPr lang="en-US" baseline="0" dirty="0" smtClean="0"/>
              <a:t>Explain PG &amp; CM notations</a:t>
            </a: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a:t>
            </a:fld>
            <a:endParaRPr lang="en-US"/>
          </a:p>
        </p:txBody>
      </p:sp>
    </p:spTree>
    <p:extLst>
      <p:ext uri="{BB962C8B-B14F-4D97-AF65-F5344CB8AC3E}">
        <p14:creationId xmlns:p14="http://schemas.microsoft.com/office/powerpoint/2010/main" val="145029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40363910-7C2F-A641-90ED-212A67491FFA}" type="slidenum">
              <a:rPr lang="en-US" smtClean="0"/>
              <a:pPr>
                <a:defRPr/>
              </a:pPr>
              <a:t>3</a:t>
            </a:fld>
            <a:endParaRPr lang="en-US"/>
          </a:p>
        </p:txBody>
      </p:sp>
    </p:spTree>
    <p:extLst>
      <p:ext uri="{BB962C8B-B14F-4D97-AF65-F5344CB8AC3E}">
        <p14:creationId xmlns:p14="http://schemas.microsoft.com/office/powerpoint/2010/main" val="9180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5</a:t>
            </a:fld>
            <a:endParaRPr lang="en-US"/>
          </a:p>
        </p:txBody>
      </p:sp>
    </p:spTree>
    <p:extLst>
      <p:ext uri="{BB962C8B-B14F-4D97-AF65-F5344CB8AC3E}">
        <p14:creationId xmlns:p14="http://schemas.microsoft.com/office/powerpoint/2010/main" val="175657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2281E875-B12D-ED40-8AAB-FB496C2BCA85}" type="slidenum">
              <a:rPr lang="en-US"/>
              <a:pPr>
                <a:defRPr/>
              </a:pPr>
              <a:t>6</a:t>
            </a:fld>
            <a:endParaRPr lang="en-US"/>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149984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E3568C8-2ED0-CD4E-B848-5838DA5818AD}" type="slidenum">
              <a:rPr lang="en-US"/>
              <a:pPr>
                <a:defRPr/>
              </a:pPr>
              <a:t>23</a:t>
            </a:fld>
            <a:endParaRPr lang="en-US"/>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01424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section outlines Spirit of Problem</a:t>
            </a:r>
          </a:p>
          <a:p>
            <a:r>
              <a:rPr lang="en-US" dirty="0" smtClean="0"/>
              <a:t>Limitations gives specific expectations</a:t>
            </a:r>
          </a:p>
          <a:p>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31</a:t>
            </a:fld>
            <a:endParaRPr lang="en-US"/>
          </a:p>
        </p:txBody>
      </p:sp>
    </p:spTree>
    <p:extLst>
      <p:ext uri="{BB962C8B-B14F-4D97-AF65-F5344CB8AC3E}">
        <p14:creationId xmlns:p14="http://schemas.microsoft.com/office/powerpoint/2010/main" val="205586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Site &amp; setup</a:t>
            </a:r>
            <a:r>
              <a:rPr lang="en-US" baseline="0" dirty="0" smtClean="0"/>
              <a:t> gives minimum specs</a:t>
            </a:r>
          </a:p>
          <a:p>
            <a:r>
              <a:rPr lang="en-US" baseline="0" dirty="0" smtClean="0"/>
              <a:t>Scoring specifics – where will you get the most bang for your buck</a:t>
            </a:r>
          </a:p>
          <a:p>
            <a:r>
              <a:rPr lang="en-US" baseline="0" dirty="0" smtClean="0"/>
              <a:t>Penalties lists range of possible</a:t>
            </a:r>
          </a:p>
          <a:p>
            <a:r>
              <a:rPr lang="en-US" baseline="0" dirty="0" smtClean="0"/>
              <a:t>Style – 5 required style elements, 1 is overall</a:t>
            </a:r>
          </a:p>
          <a:p>
            <a:r>
              <a:rPr lang="en-US" baseline="0" dirty="0" smtClean="0"/>
              <a:t>TD provides – minimum provisions, don’t ask for site specifics. Room unavailable?</a:t>
            </a:r>
          </a:p>
          <a:p>
            <a:endParaRPr lang="en-US" baseline="0" dirty="0" smtClean="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32</a:t>
            </a:fld>
            <a:endParaRPr lang="en-US"/>
          </a:p>
        </p:txBody>
      </p:sp>
    </p:spTree>
    <p:extLst>
      <p:ext uri="{BB962C8B-B14F-4D97-AF65-F5344CB8AC3E}">
        <p14:creationId xmlns:p14="http://schemas.microsoft.com/office/powerpoint/2010/main" val="76538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reminder………</a:t>
            </a:r>
          </a:p>
          <a:p>
            <a:r>
              <a:rPr lang="en-US" dirty="0" smtClean="0"/>
              <a:t>We’ll go over this in</a:t>
            </a:r>
            <a:r>
              <a:rPr lang="en-US" baseline="0" dirty="0" smtClean="0"/>
              <a:t> depth later</a:t>
            </a:r>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40</a:t>
            </a:fld>
            <a:endParaRPr lang="en-US"/>
          </a:p>
        </p:txBody>
      </p:sp>
    </p:spTree>
    <p:extLst>
      <p:ext uri="{BB962C8B-B14F-4D97-AF65-F5344CB8AC3E}">
        <p14:creationId xmlns:p14="http://schemas.microsoft.com/office/powerpoint/2010/main" val="233758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Swir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12813"/>
            <a:ext cx="91440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92430914"/>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6087688"/>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75154351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358297953"/>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emo, Video etc. &quot;special&quot; slide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910900173"/>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8156575" cy="589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6200" y="6069013"/>
            <a:ext cx="2057400" cy="685800"/>
          </a:xfrm>
          <a:prstGeom prst="rect">
            <a:avLst/>
          </a:prstGeom>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a:xfrm>
            <a:off x="2085975" y="236538"/>
            <a:ext cx="5867400" cy="365125"/>
          </a:xfrm>
          <a:prstGeom prst="rect">
            <a:avLst/>
          </a:prstGeom>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a:xfrm>
            <a:off x="8001000" y="228600"/>
            <a:ext cx="838200" cy="381000"/>
          </a:xfrm>
          <a:prstGeom prst="rect">
            <a:avLst/>
          </a:prstGeom>
        </p:spPr>
        <p:txBody>
          <a:bodyPr/>
          <a:lstStyle>
            <a:lvl1pPr>
              <a:defRPr>
                <a:cs typeface="Arial" charset="0"/>
              </a:defRPr>
            </a:lvl1pPr>
          </a:lstStyle>
          <a:p>
            <a:pPr>
              <a:defRPr/>
            </a:pPr>
            <a:fld id="{34FF63B7-3832-F747-8268-D983F55D57F3}" type="slidenum">
              <a:rPr lang="en-US"/>
              <a:pPr>
                <a:defRPr/>
              </a:pPr>
              <a:t>‹#›</a:t>
            </a:fld>
            <a:r>
              <a:rPr lang="en-US"/>
              <a:t>‹#›</a:t>
            </a:r>
          </a:p>
        </p:txBody>
      </p:sp>
    </p:spTree>
    <p:extLst>
      <p:ext uri="{BB962C8B-B14F-4D97-AF65-F5344CB8AC3E}">
        <p14:creationId xmlns:p14="http://schemas.microsoft.com/office/powerpoint/2010/main" val="150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435482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9066927"/>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wirl.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711576703"/>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343373"/>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150655"/>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4828096"/>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320631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1161560"/>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1403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32165"/>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233" r:id="rId1"/>
    <p:sldLayoutId id="2147484234" r:id="rId2"/>
    <p:sldLayoutId id="2147484225" r:id="rId3"/>
    <p:sldLayoutId id="2147484226" r:id="rId4"/>
    <p:sldLayoutId id="2147484227" r:id="rId5"/>
    <p:sldLayoutId id="2147484228" r:id="rId6"/>
    <p:sldLayoutId id="2147484229" r:id="rId7"/>
    <p:sldLayoutId id="2147484230" r:id="rId8"/>
    <p:sldLayoutId id="2147484235" r:id="rId9"/>
    <p:sldLayoutId id="2147484236" r:id="rId10"/>
    <p:sldLayoutId id="2147484237" r:id="rId11"/>
    <p:sldLayoutId id="2147484238" r:id="rId12"/>
    <p:sldLayoutId id="2147484239" r:id="rId13"/>
    <p:sldLayoutId id="2147484240" r:id="rId14"/>
  </p:sldLayoutIdLst>
  <p:transition xmlns:p14="http://schemas.microsoft.com/office/powerpoint/2010/main">
    <p:fade/>
  </p:transition>
  <p:hf sldNum="0"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170" name="Picture 3" descr="white rectangle.png"/>
          <p:cNvPicPr>
            <a:picLocks noChangeAspect="1"/>
          </p:cNvPicPr>
          <p:nvPr/>
        </p:nvPicPr>
        <p:blipFill>
          <a:blip r:embed="rId4" cstate="email">
            <a:extLst>
              <a:ext uri="{28A0092B-C50C-407E-A947-70E740481C1C}">
                <a14:useLocalDpi xmlns:a14="http://schemas.microsoft.com/office/drawing/2010/main"/>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717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31" r:id="rId1"/>
  </p:sldLayoutIdLst>
  <p:transition xmlns:p14="http://schemas.microsoft.com/office/powerpoint/2010/main">
    <p:fade/>
  </p:transition>
  <p:hf sldNum="0"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ＭＳ Ｐゴシック"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cstate="email">
            <a:extLst>
              <a:ext uri="{28A0092B-C50C-407E-A947-70E740481C1C}">
                <a14:useLocalDpi xmlns:a14="http://schemas.microsoft.com/office/drawing/2010/main"/>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819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32" r:id="rId1"/>
  </p:sldLayoutIdLst>
  <p:transition xmlns:p14="http://schemas.microsoft.com/office/powerpoint/2010/main">
    <p:fade/>
  </p:transition>
  <p:hf sldNum="0"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ＭＳ Ｐゴシック"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brainstorming.co.uk/tutorials/scampertutorial.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0.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hyperlink" Target="http://www.miodyssey.com" TargetMode="External"/><Relationship Id="rId8" Type="http://schemas.openxmlformats.org/officeDocument/2006/relationships/hyperlink" Target="mailto:Director@MichiganOdyssey.com" TargetMode="External"/><Relationship Id="rId9" Type="http://schemas.openxmlformats.org/officeDocument/2006/relationships/hyperlink" Target="http://www.odysseyofthemind.org" TargetMode="External"/><Relationship Id="rId10" Type="http://schemas.openxmlformats.org/officeDocument/2006/relationships/hyperlink" Target="mailto:info@odysseyofthemind.org" TargetMode="External"/><Relationship Id="rId1" Type="http://schemas.openxmlformats.org/officeDocument/2006/relationships/slideLayout" Target="../slideLayouts/slideLayout8.xml"/><Relationship Id="rId2" Type="http://schemas.openxmlformats.org/officeDocument/2006/relationships/image" Target="../media/image3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p:cNvSpPr>
          <p:nvPr>
            <p:ph/>
          </p:nvPr>
        </p:nvSpPr>
        <p:spPr>
          <a:xfrm>
            <a:off x="0" y="6199188"/>
            <a:ext cx="9144000" cy="434975"/>
          </a:xfrm>
        </p:spPr>
        <p:txBody>
          <a:bodyPr anchor="ctr"/>
          <a:lstStyle/>
          <a:p>
            <a:pPr marL="0" indent="0" algn="ctr" eaLnBrk="1" hangingPunct="1">
              <a:buFont typeface="Wingdings" charset="0"/>
              <a:buNone/>
            </a:pPr>
            <a:r>
              <a:rPr lang="en-US" sz="1400">
                <a:latin typeface="Arial" charset="0"/>
              </a:rPr>
              <a:t>Based on </a:t>
            </a:r>
            <a:r>
              <a:rPr lang="en-US" sz="1400" i="1">
                <a:latin typeface="Arial" charset="0"/>
              </a:rPr>
              <a:t>The </a:t>
            </a:r>
            <a:r>
              <a:rPr lang="ja-JP" altLang="en-US" sz="1400" i="1">
                <a:latin typeface="Arial" charset="0"/>
              </a:rPr>
              <a:t>“</a:t>
            </a:r>
            <a:r>
              <a:rPr lang="en-US" altLang="ja-JP" sz="1400" i="1">
                <a:latin typeface="Arial" charset="0"/>
              </a:rPr>
              <a:t>Unofficial</a:t>
            </a:r>
            <a:r>
              <a:rPr lang="ja-JP" altLang="en-US" sz="1400" i="1">
                <a:latin typeface="Arial" charset="0"/>
              </a:rPr>
              <a:t>”</a:t>
            </a:r>
            <a:r>
              <a:rPr lang="en-US" altLang="ja-JP" sz="1400" i="1">
                <a:latin typeface="Arial" charset="0"/>
              </a:rPr>
              <a:t> On-Line Coaches</a:t>
            </a:r>
            <a:r>
              <a:rPr lang="ja-JP" altLang="en-US" sz="1400" i="1">
                <a:latin typeface="Arial" charset="0"/>
              </a:rPr>
              <a:t>’</a:t>
            </a:r>
            <a:r>
              <a:rPr lang="en-US" altLang="ja-JP" sz="1400" i="1">
                <a:latin typeface="Arial" charset="0"/>
              </a:rPr>
              <a:t> Training - </a:t>
            </a:r>
            <a:r>
              <a:rPr lang="en-US" altLang="ja-JP" sz="1400">
                <a:latin typeface="Arial" charset="0"/>
              </a:rPr>
              <a:t>by T.Perkins (VT), J. Otte (NY), &amp; S. Riggs (TX)</a:t>
            </a:r>
          </a:p>
          <a:p>
            <a:pPr marL="0" indent="0" algn="ctr" eaLnBrk="1" hangingPunct="1">
              <a:buFontTx/>
              <a:buNone/>
            </a:pPr>
            <a:r>
              <a:rPr lang="en-US" sz="1400">
                <a:latin typeface="Arial" charset="0"/>
              </a:rPr>
              <a:t>&amp;</a:t>
            </a:r>
            <a:r>
              <a:rPr lang="en-US" sz="1400" i="1">
                <a:latin typeface="Calibri" charset="0"/>
              </a:rPr>
              <a:t> Wisconsin Odyssey of the Mind Coaches Training</a:t>
            </a:r>
            <a:r>
              <a:rPr lang="en-US" sz="1400" i="1">
                <a:latin typeface="Arial" charset="0"/>
              </a:rPr>
              <a:t> - </a:t>
            </a:r>
            <a:r>
              <a:rPr lang="en-US" sz="1400">
                <a:latin typeface="Calibri" charset="0"/>
              </a:rPr>
              <a:t>wi.odysseyofthemind.org/Documents/CoachesTraining.ppt</a:t>
            </a:r>
            <a:endParaRPr lang="en-US" sz="1400">
              <a:latin typeface="Arial" charset="0"/>
            </a:endParaRPr>
          </a:p>
        </p:txBody>
      </p:sp>
      <p:sp>
        <p:nvSpPr>
          <p:cNvPr id="2" name="Rectangle 2"/>
          <p:cNvSpPr>
            <a:spLocks noGrp="1"/>
          </p:cNvSpPr>
          <p:nvPr>
            <p:ph type="ctrTitle" idx="4294967295"/>
          </p:nvPr>
        </p:nvSpPr>
        <p:spPr>
          <a:xfrm>
            <a:off x="457200" y="2949575"/>
            <a:ext cx="8229600" cy="2384425"/>
          </a:xfrm>
        </p:spPr>
        <p:txBody>
          <a:bodyPr anchor="b">
            <a:noAutofit/>
          </a:bodyPr>
          <a:lstStyle/>
          <a:p>
            <a:pPr algn="ctr" defTabSz="914363" eaLnBrk="1" fontAlgn="auto" hangingPunct="1">
              <a:lnSpc>
                <a:spcPct val="100000"/>
              </a:lnSpc>
              <a:spcAft>
                <a:spcPts val="0"/>
              </a:spcAft>
              <a:defRPr/>
            </a:pPr>
            <a:r>
              <a:rPr sz="6000" b="1" i="1">
                <a:solidFill>
                  <a:srgbClr val="FFFF00"/>
                </a:solidFill>
                <a:latin typeface="Calibri"/>
                <a:ea typeface="+mn-ea"/>
                <a:cs typeface="Calibri"/>
              </a:rPr>
              <a:t>MICHIGAN</a:t>
            </a:r>
            <a:br>
              <a:rPr sz="6000" b="1" i="1">
                <a:solidFill>
                  <a:srgbClr val="FFFF00"/>
                </a:solidFill>
                <a:latin typeface="Calibri"/>
                <a:ea typeface="+mn-ea"/>
                <a:cs typeface="Calibri"/>
              </a:rPr>
            </a:br>
            <a:r>
              <a:rPr sz="6000" b="1" i="1">
                <a:solidFill>
                  <a:srgbClr val="FFFF00"/>
                </a:solidFill>
                <a:latin typeface="Calibri"/>
                <a:ea typeface="+mn-ea"/>
                <a:cs typeface="Calibri"/>
              </a:rPr>
              <a:t>ODYSSEY OF THE MIND </a:t>
            </a:r>
            <a:br>
              <a:rPr sz="6000" b="1" i="1">
                <a:solidFill>
                  <a:srgbClr val="FFFF00"/>
                </a:solidFill>
                <a:latin typeface="Calibri"/>
                <a:ea typeface="+mn-ea"/>
                <a:cs typeface="Calibri"/>
              </a:rPr>
            </a:br>
            <a:r>
              <a:rPr sz="6000" b="1" i="1">
                <a:solidFill>
                  <a:srgbClr val="FFFF00"/>
                </a:solidFill>
                <a:latin typeface="Calibri"/>
                <a:ea typeface="+mn-ea"/>
                <a:cs typeface="Calibri"/>
              </a:rPr>
              <a:t>COACHES</a:t>
            </a:r>
            <a:r>
              <a:rPr lang="ja-JP" altLang="en-US" sz="6000" b="1" i="1">
                <a:solidFill>
                  <a:srgbClr val="FFFF00"/>
                </a:solidFill>
                <a:latin typeface="Calibri"/>
                <a:ea typeface="+mn-ea"/>
                <a:cs typeface="Calibri"/>
              </a:rPr>
              <a:t>’</a:t>
            </a:r>
            <a:r>
              <a:rPr sz="6000" b="1" i="1">
                <a:solidFill>
                  <a:srgbClr val="FFFF00"/>
                </a:solidFill>
                <a:latin typeface="Calibri"/>
                <a:ea typeface="+mn-ea"/>
                <a:cs typeface="Calibri"/>
              </a:rPr>
              <a:t> TRAINING</a:t>
            </a:r>
          </a:p>
        </p:txBody>
      </p:sp>
      <p:pic>
        <p:nvPicPr>
          <p:cNvPr id="11267" name="Picture 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41410"/>
            <a:ext cx="9144000" cy="12430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Typical Timeline</a:t>
            </a:r>
          </a:p>
        </p:txBody>
      </p:sp>
      <p:sp>
        <p:nvSpPr>
          <p:cNvPr id="61442" name="Rectangle 3"/>
          <p:cNvSpPr>
            <a:spLocks noGrp="1"/>
          </p:cNvSpPr>
          <p:nvPr>
            <p:ph sz="quarter" idx="4294967295"/>
          </p:nvPr>
        </p:nvSpPr>
        <p:spPr>
          <a:xfrm>
            <a:off x="457200" y="1010742"/>
            <a:ext cx="8229600" cy="5411738"/>
          </a:xfrm>
        </p:spPr>
        <p:txBody>
          <a:bodyPr/>
          <a:lstStyle/>
          <a:p>
            <a:pPr marL="0" indent="0" eaLnBrk="1" hangingPunct="1">
              <a:lnSpc>
                <a:spcPct val="100000"/>
              </a:lnSpc>
              <a:spcBef>
                <a:spcPts val="200"/>
              </a:spcBef>
              <a:buFontTx/>
              <a:buNone/>
              <a:defRPr/>
            </a:pPr>
            <a:r>
              <a:rPr lang="en-US" sz="2200" dirty="0" smtClean="0">
                <a:latin typeface="Calibri" charset="0"/>
                <a:cs typeface="Calibri" charset="0"/>
              </a:rPr>
              <a:t>Sep – Nov	Membership </a:t>
            </a:r>
            <a:r>
              <a:rPr lang="en-US" sz="2200" dirty="0">
                <a:latin typeface="Calibri" charset="0"/>
                <a:cs typeface="Calibri" charset="0"/>
              </a:rPr>
              <a:t>Coordinator: </a:t>
            </a:r>
          </a:p>
          <a:p>
            <a:pPr marL="1720850" lvl="4" indent="0" eaLnBrk="1" hangingPunct="1">
              <a:lnSpc>
                <a:spcPct val="100000"/>
              </a:lnSpc>
              <a:spcBef>
                <a:spcPts val="200"/>
              </a:spcBef>
              <a:buFontTx/>
              <a:buNone/>
              <a:defRPr/>
            </a:pPr>
            <a:r>
              <a:rPr lang="en-US" sz="2200" dirty="0" smtClean="0">
                <a:latin typeface="Calibri" charset="0"/>
                <a:cs typeface="Calibri" charset="0"/>
              </a:rPr>
              <a:t>		Purchase memberships</a:t>
            </a:r>
            <a:endParaRPr lang="en-US" sz="2200" dirty="0">
              <a:latin typeface="Calibri" charset="0"/>
              <a:cs typeface="Calibri" charset="0"/>
            </a:endParaRPr>
          </a:p>
          <a:p>
            <a:pPr marL="1720850" lvl="4" indent="0" eaLnBrk="1" hangingPunct="1">
              <a:lnSpc>
                <a:spcPct val="100000"/>
              </a:lnSpc>
              <a:spcBef>
                <a:spcPts val="200"/>
              </a:spcBef>
              <a:buFontTx/>
              <a:buNone/>
              <a:defRPr/>
            </a:pPr>
            <a:r>
              <a:rPr lang="en-US" sz="2200" dirty="0" smtClean="0">
                <a:latin typeface="Calibri" charset="0"/>
                <a:cs typeface="Calibri" charset="0"/>
              </a:rPr>
              <a:t>		Form </a:t>
            </a:r>
            <a:r>
              <a:rPr lang="en-US" sz="2200" dirty="0">
                <a:latin typeface="Calibri" charset="0"/>
                <a:cs typeface="Calibri" charset="0"/>
              </a:rPr>
              <a:t>teams, recruit coaches</a:t>
            </a:r>
          </a:p>
          <a:p>
            <a:pPr marL="1720850" lvl="4" indent="0" eaLnBrk="1" hangingPunct="1">
              <a:lnSpc>
                <a:spcPct val="100000"/>
              </a:lnSpc>
              <a:spcBef>
                <a:spcPts val="200"/>
              </a:spcBef>
              <a:buFontTx/>
              <a:buNone/>
              <a:defRPr/>
            </a:pPr>
            <a:r>
              <a:rPr lang="en-US" sz="2200" dirty="0" smtClean="0">
                <a:latin typeface="Calibri" charset="0"/>
                <a:cs typeface="Calibri" charset="0"/>
              </a:rPr>
              <a:t>		Pay </a:t>
            </a:r>
            <a:r>
              <a:rPr lang="en-US" sz="2200" dirty="0">
                <a:latin typeface="Calibri" charset="0"/>
                <a:cs typeface="Calibri" charset="0"/>
              </a:rPr>
              <a:t>State team </a:t>
            </a:r>
            <a:r>
              <a:rPr lang="en-US" sz="2200" dirty="0" smtClean="0">
                <a:latin typeface="Calibri" charset="0"/>
                <a:cs typeface="Calibri" charset="0"/>
              </a:rPr>
              <a:t>fee</a:t>
            </a:r>
            <a:endParaRPr lang="en-US" sz="2200" dirty="0">
              <a:latin typeface="Calibri" charset="0"/>
              <a:cs typeface="Calibri" charset="0"/>
            </a:endParaRPr>
          </a:p>
          <a:p>
            <a:pPr eaLnBrk="1" hangingPunct="1">
              <a:lnSpc>
                <a:spcPct val="100000"/>
              </a:lnSpc>
              <a:spcBef>
                <a:spcPts val="200"/>
              </a:spcBef>
              <a:buFontTx/>
              <a:buNone/>
              <a:defRPr/>
            </a:pPr>
            <a:r>
              <a:rPr lang="en-US" sz="2200" dirty="0" smtClean="0">
                <a:latin typeface="Calibri" charset="0"/>
                <a:cs typeface="Calibri" charset="0"/>
              </a:rPr>
              <a:t>Nov - Dec</a:t>
            </a:r>
            <a:r>
              <a:rPr lang="en-US" sz="2200" dirty="0">
                <a:latin typeface="Calibri" charset="0"/>
                <a:cs typeface="Calibri" charset="0"/>
              </a:rPr>
              <a:t>	Coach: </a:t>
            </a:r>
            <a:r>
              <a:rPr lang="en-US" sz="2200" dirty="0" smtClean="0">
                <a:latin typeface="Calibri" charset="0"/>
                <a:cs typeface="Calibri" charset="0"/>
              </a:rPr>
              <a:t>	Attend </a:t>
            </a:r>
            <a:r>
              <a:rPr lang="en-US" sz="2200" dirty="0">
                <a:latin typeface="Calibri" charset="0"/>
                <a:cs typeface="Calibri" charset="0"/>
              </a:rPr>
              <a:t>coaches training</a:t>
            </a:r>
          </a:p>
          <a:p>
            <a:pPr eaLnBrk="1" hangingPunct="1">
              <a:lnSpc>
                <a:spcPct val="100000"/>
              </a:lnSpc>
              <a:spcBef>
                <a:spcPts val="200"/>
              </a:spcBef>
              <a:buFontTx/>
              <a:buNone/>
              <a:defRPr/>
            </a:pPr>
            <a:r>
              <a:rPr lang="en-US" sz="2200" dirty="0" smtClean="0">
                <a:latin typeface="Calibri" charset="0"/>
                <a:cs typeface="Calibri" charset="0"/>
              </a:rPr>
              <a:t>Nov - Mar</a:t>
            </a:r>
            <a:r>
              <a:rPr lang="en-US" sz="2200" dirty="0">
                <a:latin typeface="Calibri" charset="0"/>
                <a:cs typeface="Calibri" charset="0"/>
              </a:rPr>
              <a:t>	Team: </a:t>
            </a:r>
            <a:r>
              <a:rPr lang="en-US" sz="2200" dirty="0" smtClean="0">
                <a:latin typeface="Calibri" charset="0"/>
                <a:cs typeface="Calibri" charset="0"/>
              </a:rPr>
              <a:t>	Work </a:t>
            </a:r>
            <a:r>
              <a:rPr lang="en-US" sz="2200" dirty="0">
                <a:latin typeface="Calibri" charset="0"/>
                <a:cs typeface="Calibri" charset="0"/>
              </a:rPr>
              <a:t>on </a:t>
            </a:r>
            <a:r>
              <a:rPr lang="en-US" sz="2200" dirty="0" smtClean="0">
                <a:latin typeface="Calibri" charset="0"/>
                <a:cs typeface="Calibri" charset="0"/>
              </a:rPr>
              <a:t>LT solution, practice Spontaneous</a:t>
            </a:r>
            <a:endParaRPr lang="en-US" sz="2200" dirty="0">
              <a:latin typeface="Calibri" charset="0"/>
              <a:cs typeface="Calibri" charset="0"/>
            </a:endParaRPr>
          </a:p>
          <a:p>
            <a:pPr eaLnBrk="1" hangingPunct="1">
              <a:lnSpc>
                <a:spcPct val="100000"/>
              </a:lnSpc>
              <a:spcBef>
                <a:spcPts val="200"/>
              </a:spcBef>
              <a:buFontTx/>
              <a:buNone/>
              <a:defRPr/>
            </a:pPr>
            <a:r>
              <a:rPr lang="en-US" sz="2200" dirty="0" smtClean="0">
                <a:latin typeface="Calibri" charset="0"/>
                <a:cs typeface="Calibri" charset="0"/>
              </a:rPr>
              <a:t>Dec - Jan</a:t>
            </a:r>
            <a:r>
              <a:rPr lang="en-US" sz="2200" dirty="0">
                <a:latin typeface="Calibri" charset="0"/>
                <a:cs typeface="Calibri" charset="0"/>
              </a:rPr>
              <a:t>	Coach: </a:t>
            </a:r>
            <a:r>
              <a:rPr lang="en-US" sz="2200" dirty="0" smtClean="0">
                <a:latin typeface="Calibri" charset="0"/>
                <a:cs typeface="Calibri" charset="0"/>
              </a:rPr>
              <a:t>	Sign</a:t>
            </a:r>
            <a:r>
              <a:rPr lang="en-US" sz="2200" dirty="0">
                <a:latin typeface="Calibri" charset="0"/>
                <a:cs typeface="Calibri" charset="0"/>
              </a:rPr>
              <a:t>-up for tournament	</a:t>
            </a:r>
            <a:r>
              <a:rPr lang="en-US" sz="2200" dirty="0" smtClean="0">
                <a:latin typeface="Calibri" charset="0"/>
                <a:cs typeface="Calibri" charset="0"/>
              </a:rPr>
              <a:t>(early if possible)</a:t>
            </a:r>
          </a:p>
          <a:p>
            <a:pPr eaLnBrk="1" hangingPunct="1">
              <a:lnSpc>
                <a:spcPct val="100000"/>
              </a:lnSpc>
              <a:spcBef>
                <a:spcPts val="200"/>
              </a:spcBef>
              <a:buFontTx/>
              <a:buNone/>
              <a:defRPr/>
            </a:pPr>
            <a:r>
              <a:rPr lang="en-US" sz="2200" dirty="0" smtClean="0">
                <a:latin typeface="Calibri" charset="0"/>
                <a:cs typeface="Calibri" charset="0"/>
              </a:rPr>
              <a:t>Jan 10		Coach</a:t>
            </a:r>
            <a:r>
              <a:rPr lang="en-US" sz="2200" dirty="0">
                <a:latin typeface="Calibri" charset="0"/>
                <a:cs typeface="Calibri" charset="0"/>
              </a:rPr>
              <a:t>: </a:t>
            </a:r>
            <a:r>
              <a:rPr lang="en-US" sz="2200" dirty="0" smtClean="0">
                <a:latin typeface="Calibri" charset="0"/>
                <a:cs typeface="Calibri" charset="0"/>
              </a:rPr>
              <a:t>	Deadline </a:t>
            </a:r>
            <a:r>
              <a:rPr lang="en-US" sz="2200" dirty="0">
                <a:latin typeface="Calibri" charset="0"/>
                <a:cs typeface="Calibri" charset="0"/>
              </a:rPr>
              <a:t>to </a:t>
            </a:r>
            <a:r>
              <a:rPr lang="en-US" sz="2200" dirty="0" smtClean="0">
                <a:latin typeface="Calibri" charset="0"/>
                <a:cs typeface="Calibri" charset="0"/>
              </a:rPr>
              <a:t>register for 	State and Region 			Deadline to register Judges &amp; Volunteers</a:t>
            </a:r>
          </a:p>
          <a:p>
            <a:pPr eaLnBrk="1" hangingPunct="1">
              <a:lnSpc>
                <a:spcPct val="100000"/>
              </a:lnSpc>
              <a:spcBef>
                <a:spcPts val="200"/>
              </a:spcBef>
              <a:buFontTx/>
              <a:buNone/>
              <a:defRPr/>
            </a:pPr>
            <a:r>
              <a:rPr lang="en-US" sz="2200" dirty="0" smtClean="0">
                <a:latin typeface="Calibri" charset="0"/>
                <a:cs typeface="Calibri" charset="0"/>
              </a:rPr>
              <a:t>Feb	</a:t>
            </a:r>
            <a:r>
              <a:rPr lang="en-US" sz="2200" dirty="0">
                <a:latin typeface="Calibri" charset="0"/>
                <a:cs typeface="Calibri" charset="0"/>
              </a:rPr>
              <a:t>	</a:t>
            </a:r>
            <a:r>
              <a:rPr lang="en-US" sz="2200" dirty="0" smtClean="0">
                <a:latin typeface="Calibri" charset="0"/>
                <a:cs typeface="Calibri" charset="0"/>
              </a:rPr>
              <a:t>Judges:	Attend Judges’ training</a:t>
            </a:r>
          </a:p>
          <a:p>
            <a:pPr eaLnBrk="1" hangingPunct="1">
              <a:lnSpc>
                <a:spcPct val="100000"/>
              </a:lnSpc>
              <a:spcBef>
                <a:spcPts val="200"/>
              </a:spcBef>
              <a:buFontTx/>
              <a:buNone/>
              <a:defRPr/>
            </a:pPr>
            <a:r>
              <a:rPr lang="en-US" sz="2200" dirty="0" smtClean="0">
                <a:latin typeface="Calibri" charset="0"/>
                <a:cs typeface="Calibri" charset="0"/>
              </a:rPr>
              <a:t>Feb 8		Regions 1 &amp; 5 Tournaments</a:t>
            </a:r>
            <a:endParaRPr lang="en-US" sz="2200" dirty="0">
              <a:latin typeface="Calibri" charset="0"/>
              <a:cs typeface="Calibri" charset="0"/>
            </a:endParaRPr>
          </a:p>
          <a:p>
            <a:pPr eaLnBrk="1" hangingPunct="1">
              <a:lnSpc>
                <a:spcPct val="100000"/>
              </a:lnSpc>
              <a:spcBef>
                <a:spcPts val="200"/>
              </a:spcBef>
              <a:buFontTx/>
              <a:buNone/>
              <a:defRPr/>
            </a:pPr>
            <a:r>
              <a:rPr lang="en-US" sz="2200" dirty="0" smtClean="0">
                <a:latin typeface="Calibri" charset="0"/>
                <a:cs typeface="Calibri" charset="0"/>
              </a:rPr>
              <a:t>Feb 15		Regions 3 &amp; 4 Tournaments</a:t>
            </a:r>
          </a:p>
          <a:p>
            <a:pPr eaLnBrk="1" hangingPunct="1">
              <a:lnSpc>
                <a:spcPct val="100000"/>
              </a:lnSpc>
              <a:spcBef>
                <a:spcPts val="200"/>
              </a:spcBef>
              <a:buNone/>
              <a:defRPr/>
            </a:pPr>
            <a:r>
              <a:rPr lang="en-US" sz="2200" dirty="0">
                <a:latin typeface="Calibri" charset="0"/>
                <a:cs typeface="Calibri" charset="0"/>
              </a:rPr>
              <a:t>Feb </a:t>
            </a:r>
            <a:r>
              <a:rPr lang="en-US" sz="2200" dirty="0" smtClean="0">
                <a:latin typeface="Calibri" charset="0"/>
                <a:cs typeface="Calibri" charset="0"/>
              </a:rPr>
              <a:t>22</a:t>
            </a:r>
            <a:r>
              <a:rPr lang="en-US" sz="2200" dirty="0">
                <a:latin typeface="Calibri" charset="0"/>
                <a:cs typeface="Calibri" charset="0"/>
              </a:rPr>
              <a:t>		Regions </a:t>
            </a:r>
            <a:r>
              <a:rPr lang="en-US" sz="2200" dirty="0" smtClean="0">
                <a:latin typeface="Calibri" charset="0"/>
                <a:cs typeface="Calibri" charset="0"/>
              </a:rPr>
              <a:t>2 Tournament</a:t>
            </a:r>
          </a:p>
          <a:p>
            <a:pPr eaLnBrk="1" hangingPunct="1">
              <a:lnSpc>
                <a:spcPct val="100000"/>
              </a:lnSpc>
              <a:spcBef>
                <a:spcPts val="200"/>
              </a:spcBef>
              <a:buFontTx/>
              <a:buNone/>
              <a:defRPr/>
            </a:pPr>
            <a:r>
              <a:rPr lang="en-US" sz="2200" dirty="0" smtClean="0">
                <a:latin typeface="Calibri" charset="0"/>
                <a:cs typeface="Calibri" charset="0"/>
              </a:rPr>
              <a:t>Mar 14	</a:t>
            </a:r>
            <a:r>
              <a:rPr lang="en-US" sz="2200" dirty="0">
                <a:latin typeface="Calibri" charset="0"/>
                <a:cs typeface="Calibri" charset="0"/>
              </a:rPr>
              <a:t>	</a:t>
            </a:r>
            <a:r>
              <a:rPr lang="en-US" sz="2200" dirty="0" smtClean="0">
                <a:latin typeface="Calibri" charset="0"/>
                <a:cs typeface="Calibri" charset="0"/>
              </a:rPr>
              <a:t>Michigan State Tournament: Middleville, MI</a:t>
            </a:r>
            <a:endParaRPr lang="en-US" sz="2200" dirty="0">
              <a:latin typeface="Calibri" charset="0"/>
              <a:cs typeface="Calibri" charset="0"/>
            </a:endParaRPr>
          </a:p>
          <a:p>
            <a:pPr eaLnBrk="1" hangingPunct="1">
              <a:lnSpc>
                <a:spcPct val="100000"/>
              </a:lnSpc>
              <a:spcBef>
                <a:spcPts val="200"/>
              </a:spcBef>
              <a:buFontTx/>
              <a:buNone/>
              <a:defRPr/>
            </a:pPr>
            <a:r>
              <a:rPr lang="en-US" sz="2200" dirty="0">
                <a:latin typeface="Calibri" charset="0"/>
                <a:cs typeface="Calibri" charset="0"/>
              </a:rPr>
              <a:t>May </a:t>
            </a:r>
            <a:r>
              <a:rPr lang="en-US" sz="2200" dirty="0" smtClean="0">
                <a:latin typeface="Calibri" charset="0"/>
                <a:cs typeface="Calibri" charset="0"/>
              </a:rPr>
              <a:t>27-30	World </a:t>
            </a:r>
            <a:r>
              <a:rPr lang="en-US" sz="2200" dirty="0">
                <a:latin typeface="Calibri" charset="0"/>
                <a:cs typeface="Calibri" charset="0"/>
              </a:rPr>
              <a:t>Finals: </a:t>
            </a:r>
            <a:r>
              <a:rPr lang="en-US" sz="2200" dirty="0" smtClean="0">
                <a:latin typeface="Calibri" charset="0"/>
                <a:cs typeface="Calibri" charset="0"/>
              </a:rPr>
              <a:t>Iowa State University</a:t>
            </a:r>
            <a:endParaRPr lang="en-US" sz="2200" dirty="0">
              <a:latin typeface="Calibri" charset="0"/>
              <a:cs typeface="Calibri" charset="0"/>
            </a:endParaRPr>
          </a:p>
        </p:txBody>
      </p:sp>
      <p:pic>
        <p:nvPicPr>
          <p:cNvPr id="52227"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9600" y="13081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3988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p:cNvSpPr>
          <p:nvPr>
            <p:ph type="title" idx="4294967295"/>
          </p:nvPr>
        </p:nvSpPr>
        <p:spPr>
          <a:xfrm>
            <a:off x="0" y="233004"/>
            <a:ext cx="9144000" cy="677108"/>
          </a:xfrm>
        </p:spPr>
        <p:txBody>
          <a:bodyPr/>
          <a:lstStyle/>
          <a:p>
            <a:pPr algn="ctr" defTabSz="914363" eaLnBrk="1" fontAlgn="auto" hangingPunct="1">
              <a:spcAft>
                <a:spcPts val="0"/>
              </a:spcAft>
              <a:defRPr/>
            </a:pPr>
            <a:r>
              <a:rPr b="1">
                <a:latin typeface="Calibri"/>
                <a:ea typeface="+mn-ea"/>
                <a:cs typeface="Calibri"/>
              </a:rPr>
              <a:t>What is the role of the coach?</a:t>
            </a:r>
          </a:p>
        </p:txBody>
      </p:sp>
      <p:sp>
        <p:nvSpPr>
          <p:cNvPr id="50178" name="Rectangle 3"/>
          <p:cNvSpPr>
            <a:spLocks noGrp="1"/>
          </p:cNvSpPr>
          <p:nvPr>
            <p:ph sz="quarter" idx="4294967295"/>
          </p:nvPr>
        </p:nvSpPr>
        <p:spPr>
          <a:xfrm>
            <a:off x="914400" y="1261007"/>
            <a:ext cx="7315200" cy="4962897"/>
          </a:xfrm>
        </p:spPr>
        <p:txBody>
          <a:bodyPr/>
          <a:lstStyle/>
          <a:p>
            <a:pPr eaLnBrk="1" hangingPunct="1">
              <a:lnSpc>
                <a:spcPct val="100000"/>
              </a:lnSpc>
              <a:spcBef>
                <a:spcPts val="900"/>
              </a:spcBef>
              <a:buFontTx/>
              <a:buChar char="•"/>
            </a:pPr>
            <a:r>
              <a:rPr lang="en-US" sz="2000" dirty="0">
                <a:latin typeface="Calibri" charset="0"/>
                <a:cs typeface="Calibri" charset="0"/>
              </a:rPr>
              <a:t>Schedule meetings &amp; Organize snacks – Busy minds need fuel</a:t>
            </a:r>
          </a:p>
          <a:p>
            <a:pPr eaLnBrk="1" hangingPunct="1">
              <a:lnSpc>
                <a:spcPct val="100000"/>
              </a:lnSpc>
              <a:spcBef>
                <a:spcPts val="900"/>
              </a:spcBef>
              <a:buFontTx/>
              <a:buChar char="•"/>
            </a:pPr>
            <a:r>
              <a:rPr lang="en-US" sz="2000" dirty="0" smtClean="0">
                <a:latin typeface="Calibri" charset="0"/>
                <a:cs typeface="Calibri" charset="0"/>
              </a:rPr>
              <a:t>Facilitator – help team to:</a:t>
            </a:r>
            <a:endParaRPr lang="en-US" sz="2000" dirty="0">
              <a:latin typeface="Calibri" charset="0"/>
              <a:cs typeface="Calibri" charset="0"/>
            </a:endParaRPr>
          </a:p>
          <a:p>
            <a:pPr lvl="1" eaLnBrk="1" hangingPunct="1">
              <a:lnSpc>
                <a:spcPct val="100000"/>
              </a:lnSpc>
              <a:spcBef>
                <a:spcPts val="900"/>
              </a:spcBef>
              <a:buFontTx/>
              <a:buChar char="•"/>
            </a:pPr>
            <a:r>
              <a:rPr lang="en-US" sz="2000" dirty="0" smtClean="0">
                <a:latin typeface="Calibri" charset="0"/>
                <a:cs typeface="Calibri" charset="0"/>
              </a:rPr>
              <a:t>Set goals, develop a timeline, track tasks &amp; deadlines</a:t>
            </a:r>
            <a:endParaRPr lang="en-US" sz="2000" dirty="0">
              <a:latin typeface="Calibri" charset="0"/>
              <a:cs typeface="Calibri" charset="0"/>
            </a:endParaRPr>
          </a:p>
          <a:p>
            <a:pPr lvl="1" eaLnBrk="1" hangingPunct="1">
              <a:lnSpc>
                <a:spcPct val="100000"/>
              </a:lnSpc>
              <a:spcBef>
                <a:spcPts val="900"/>
              </a:spcBef>
              <a:buFontTx/>
              <a:buChar char="•"/>
            </a:pPr>
            <a:r>
              <a:rPr lang="en-US" sz="2000" dirty="0" smtClean="0">
                <a:latin typeface="Calibri" charset="0"/>
                <a:cs typeface="Calibri" charset="0"/>
              </a:rPr>
              <a:t>Understand problem including scoring </a:t>
            </a:r>
            <a:r>
              <a:rPr lang="en-US" sz="2000" dirty="0">
                <a:latin typeface="Calibri" charset="0"/>
                <a:cs typeface="Calibri" charset="0"/>
              </a:rPr>
              <a:t>and clarifications</a:t>
            </a:r>
          </a:p>
          <a:p>
            <a:pPr lvl="1" eaLnBrk="1" hangingPunct="1">
              <a:lnSpc>
                <a:spcPct val="100000"/>
              </a:lnSpc>
              <a:spcBef>
                <a:spcPts val="900"/>
              </a:spcBef>
              <a:buFontTx/>
              <a:buChar char="•"/>
            </a:pPr>
            <a:r>
              <a:rPr lang="en-US" sz="2000" dirty="0" smtClean="0">
                <a:latin typeface="Calibri" charset="0"/>
                <a:cs typeface="Calibri" charset="0"/>
              </a:rPr>
              <a:t>Take </a:t>
            </a:r>
            <a:r>
              <a:rPr lang="en-US" sz="2000" dirty="0">
                <a:latin typeface="Calibri" charset="0"/>
                <a:cs typeface="Calibri" charset="0"/>
              </a:rPr>
              <a:t>notes - </a:t>
            </a:r>
            <a:r>
              <a:rPr lang="en-US" sz="2000" dirty="0" smtClean="0">
                <a:latin typeface="Calibri" charset="0"/>
                <a:cs typeface="Calibri" charset="0"/>
              </a:rPr>
              <a:t>without </a:t>
            </a:r>
            <a:r>
              <a:rPr lang="en-US" sz="2000" dirty="0">
                <a:latin typeface="Calibri" charset="0"/>
                <a:cs typeface="Calibri" charset="0"/>
              </a:rPr>
              <a:t>making suggestions or </a:t>
            </a:r>
            <a:r>
              <a:rPr lang="en-US" sz="2000" dirty="0" smtClean="0">
                <a:latin typeface="Calibri" charset="0"/>
                <a:cs typeface="Calibri" charset="0"/>
              </a:rPr>
              <a:t>directing</a:t>
            </a:r>
            <a:endParaRPr lang="en-US" sz="2000" dirty="0">
              <a:latin typeface="Calibri" charset="0"/>
              <a:cs typeface="Calibri" charset="0"/>
            </a:endParaRPr>
          </a:p>
          <a:p>
            <a:pPr lvl="1" eaLnBrk="1" hangingPunct="1">
              <a:lnSpc>
                <a:spcPct val="100000"/>
              </a:lnSpc>
              <a:spcBef>
                <a:spcPts val="900"/>
              </a:spcBef>
              <a:buFontTx/>
              <a:buChar char="•"/>
            </a:pPr>
            <a:r>
              <a:rPr lang="en-US" sz="2000" dirty="0">
                <a:latin typeface="Calibri" charset="0"/>
                <a:cs typeface="Calibri" charset="0"/>
              </a:rPr>
              <a:t>Lead brainstorming sessions - without injecting ideas</a:t>
            </a:r>
          </a:p>
          <a:p>
            <a:pPr lvl="1" eaLnBrk="1" hangingPunct="1">
              <a:lnSpc>
                <a:spcPct val="100000"/>
              </a:lnSpc>
              <a:spcBef>
                <a:spcPts val="900"/>
              </a:spcBef>
              <a:buFontTx/>
              <a:buChar char="•"/>
            </a:pPr>
            <a:r>
              <a:rPr lang="en-US" sz="2000" dirty="0">
                <a:latin typeface="Calibri" charset="0"/>
                <a:cs typeface="Calibri" charset="0"/>
              </a:rPr>
              <a:t>Bring in </a:t>
            </a:r>
            <a:r>
              <a:rPr lang="ja-JP" altLang="en-US" sz="2000" dirty="0">
                <a:latin typeface="Calibri" charset="0"/>
                <a:cs typeface="Calibri" charset="0"/>
              </a:rPr>
              <a:t>“</a:t>
            </a:r>
            <a:r>
              <a:rPr lang="en-US" altLang="ja-JP" sz="2000" dirty="0">
                <a:latin typeface="Calibri" charset="0"/>
                <a:cs typeface="Calibri" charset="0"/>
              </a:rPr>
              <a:t>experts</a:t>
            </a:r>
            <a:r>
              <a:rPr lang="ja-JP" altLang="en-US" sz="2000" dirty="0">
                <a:latin typeface="Calibri" charset="0"/>
                <a:cs typeface="Calibri" charset="0"/>
              </a:rPr>
              <a:t>”</a:t>
            </a:r>
            <a:r>
              <a:rPr lang="en-US" altLang="ja-JP" sz="2000" dirty="0">
                <a:latin typeface="Calibri" charset="0"/>
                <a:cs typeface="Calibri" charset="0"/>
              </a:rPr>
              <a:t> to discuss and teach </a:t>
            </a:r>
            <a:r>
              <a:rPr lang="en-US" altLang="ja-JP" sz="2000" dirty="0" smtClean="0">
                <a:latin typeface="Calibri" charset="0"/>
                <a:cs typeface="Calibri" charset="0"/>
              </a:rPr>
              <a:t>skills</a:t>
            </a:r>
          </a:p>
          <a:p>
            <a:pPr eaLnBrk="1" hangingPunct="1">
              <a:lnSpc>
                <a:spcPct val="100000"/>
              </a:lnSpc>
              <a:spcBef>
                <a:spcPts val="900"/>
              </a:spcBef>
              <a:buFontTx/>
              <a:buChar char="•"/>
            </a:pPr>
            <a:r>
              <a:rPr lang="en-US" sz="2000" dirty="0">
                <a:latin typeface="Calibri" charset="0"/>
                <a:cs typeface="Calibri" charset="0"/>
              </a:rPr>
              <a:t>Teach basic skills - Sewing, carpentry, painting, make-up, </a:t>
            </a:r>
            <a:r>
              <a:rPr lang="en-US" sz="2000" dirty="0" err="1">
                <a:latin typeface="Calibri" charset="0"/>
                <a:cs typeface="Calibri" charset="0"/>
              </a:rPr>
              <a:t>etc</a:t>
            </a:r>
            <a:r>
              <a:rPr lang="en-US" sz="2000" dirty="0">
                <a:latin typeface="Calibri" charset="0"/>
                <a:cs typeface="Calibri" charset="0"/>
              </a:rPr>
              <a:t> …</a:t>
            </a:r>
          </a:p>
          <a:p>
            <a:pPr eaLnBrk="1" hangingPunct="1">
              <a:lnSpc>
                <a:spcPct val="100000"/>
              </a:lnSpc>
              <a:spcBef>
                <a:spcPts val="900"/>
              </a:spcBef>
              <a:buFontTx/>
              <a:buChar char="•"/>
            </a:pPr>
            <a:r>
              <a:rPr lang="en-US" sz="2000" dirty="0">
                <a:latin typeface="Calibri" charset="0"/>
                <a:cs typeface="Calibri" charset="0"/>
              </a:rPr>
              <a:t>Ask open-ended QUESTIONS (to help team focus)</a:t>
            </a:r>
          </a:p>
          <a:p>
            <a:pPr eaLnBrk="1" hangingPunct="1">
              <a:lnSpc>
                <a:spcPct val="100000"/>
              </a:lnSpc>
              <a:spcBef>
                <a:spcPts val="900"/>
              </a:spcBef>
              <a:buFontTx/>
              <a:buChar char="•"/>
            </a:pPr>
            <a:r>
              <a:rPr lang="en-US" sz="2000" dirty="0">
                <a:latin typeface="Calibri" charset="0"/>
                <a:cs typeface="Calibri" charset="0"/>
              </a:rPr>
              <a:t>Guide team in Spontaneous practice </a:t>
            </a:r>
            <a:r>
              <a:rPr lang="en-US" sz="2000" dirty="0" smtClean="0">
                <a:latin typeface="Calibri" charset="0"/>
                <a:cs typeface="Calibri" charset="0"/>
              </a:rPr>
              <a:t>at every meeting</a:t>
            </a:r>
            <a:endParaRPr lang="en-US" sz="2000" dirty="0">
              <a:latin typeface="Calibri" charset="0"/>
              <a:cs typeface="Calibri" charset="0"/>
            </a:endParaRPr>
          </a:p>
          <a:p>
            <a:pPr eaLnBrk="1" hangingPunct="1">
              <a:lnSpc>
                <a:spcPct val="100000"/>
              </a:lnSpc>
              <a:spcBef>
                <a:spcPts val="900"/>
              </a:spcBef>
              <a:buFontTx/>
              <a:buChar char="•"/>
            </a:pPr>
            <a:r>
              <a:rPr lang="en-US" sz="2000" dirty="0">
                <a:latin typeface="Calibri" charset="0"/>
                <a:cs typeface="Calibri" charset="0"/>
              </a:rPr>
              <a:t>Guide team through forms</a:t>
            </a:r>
          </a:p>
          <a:p>
            <a:pPr eaLnBrk="1" hangingPunct="1">
              <a:lnSpc>
                <a:spcPct val="100000"/>
              </a:lnSpc>
              <a:spcBef>
                <a:spcPts val="900"/>
              </a:spcBef>
              <a:buFontTx/>
              <a:buChar char="•"/>
            </a:pPr>
            <a:r>
              <a:rPr lang="en-US" sz="2000" dirty="0" smtClean="0">
                <a:latin typeface="Calibri" charset="0"/>
                <a:cs typeface="Calibri" charset="0"/>
              </a:rPr>
              <a:t>All Around Go</a:t>
            </a:r>
            <a:r>
              <a:rPr lang="en-US" sz="2000" dirty="0">
                <a:latin typeface="Calibri" charset="0"/>
                <a:cs typeface="Calibri" charset="0"/>
              </a:rPr>
              <a:t>-fer </a:t>
            </a:r>
            <a:r>
              <a:rPr lang="en-US" sz="2000" dirty="0" smtClean="0">
                <a:latin typeface="Calibri" charset="0"/>
                <a:cs typeface="Calibri" charset="0"/>
              </a:rPr>
              <a:t>&amp; field trip coordinator</a:t>
            </a:r>
            <a:endParaRPr lang="en-US" sz="2000" dirty="0">
              <a:latin typeface="Calibri" charset="0"/>
              <a:cs typeface="Calibri" charset="0"/>
            </a:endParaRPr>
          </a:p>
        </p:txBody>
      </p:sp>
      <p:sp>
        <p:nvSpPr>
          <p:cNvPr id="5017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7</a:t>
            </a:r>
          </a:p>
        </p:txBody>
      </p:sp>
      <p:sp>
        <p:nvSpPr>
          <p:cNvPr id="5018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9</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smtClean="0">
                <a:latin typeface="Calibri"/>
                <a:ea typeface="+mn-ea"/>
                <a:cs typeface="Calibri"/>
              </a:rPr>
              <a:t>Tips and Advice</a:t>
            </a:r>
            <a:endParaRPr b="1" dirty="0">
              <a:latin typeface="Calibri"/>
              <a:ea typeface="+mn-ea"/>
              <a:cs typeface="Calibri"/>
            </a:endParaRPr>
          </a:p>
        </p:txBody>
      </p:sp>
      <p:sp>
        <p:nvSpPr>
          <p:cNvPr id="53250" name="Rectangle 3"/>
          <p:cNvSpPr>
            <a:spLocks noGrp="1"/>
          </p:cNvSpPr>
          <p:nvPr>
            <p:ph sz="quarter" idx="4294967295"/>
          </p:nvPr>
        </p:nvSpPr>
        <p:spPr>
          <a:xfrm>
            <a:off x="685800" y="1262063"/>
            <a:ext cx="7772400" cy="4616648"/>
          </a:xfrm>
        </p:spPr>
        <p:txBody>
          <a:bodyPr/>
          <a:lstStyle/>
          <a:p>
            <a:pPr>
              <a:lnSpc>
                <a:spcPct val="100000"/>
              </a:lnSpc>
              <a:spcBef>
                <a:spcPts val="600"/>
              </a:spcBef>
              <a:spcAft>
                <a:spcPts val="600"/>
              </a:spcAft>
              <a:buFontTx/>
              <a:buChar char="•"/>
            </a:pPr>
            <a:r>
              <a:rPr lang="en-US" sz="2000" b="1" i="1" u="sng" dirty="0">
                <a:solidFill>
                  <a:srgbClr val="80FF00"/>
                </a:solidFill>
                <a:latin typeface="Calibri" charset="0"/>
              </a:rPr>
              <a:t>Arrange for a Co-Coach or back up person for the team. </a:t>
            </a:r>
          </a:p>
          <a:p>
            <a:pPr>
              <a:lnSpc>
                <a:spcPct val="100000"/>
              </a:lnSpc>
              <a:spcBef>
                <a:spcPts val="600"/>
              </a:spcBef>
              <a:spcAft>
                <a:spcPts val="600"/>
              </a:spcAft>
              <a:buFontTx/>
              <a:buChar char="•"/>
            </a:pPr>
            <a:r>
              <a:rPr lang="en-US" sz="2000" dirty="0">
                <a:latin typeface="Calibri" charset="0"/>
              </a:rPr>
              <a:t>Have the team develop a timeline and stick to it.</a:t>
            </a:r>
          </a:p>
          <a:p>
            <a:pPr>
              <a:lnSpc>
                <a:spcPct val="100000"/>
              </a:lnSpc>
              <a:spcBef>
                <a:spcPts val="600"/>
              </a:spcBef>
              <a:spcAft>
                <a:spcPts val="600"/>
              </a:spcAft>
              <a:buFontTx/>
              <a:buChar char="•"/>
            </a:pPr>
            <a:r>
              <a:rPr lang="en-US" sz="2000" dirty="0">
                <a:latin typeface="Calibri" charset="0"/>
              </a:rPr>
              <a:t>Learn to recognize burnout and when to lighten up. </a:t>
            </a:r>
          </a:p>
          <a:p>
            <a:pPr>
              <a:lnSpc>
                <a:spcPct val="100000"/>
              </a:lnSpc>
              <a:spcBef>
                <a:spcPts val="600"/>
              </a:spcBef>
              <a:spcAft>
                <a:spcPts val="600"/>
              </a:spcAft>
              <a:buFontTx/>
              <a:buChar char="•"/>
            </a:pPr>
            <a:r>
              <a:rPr lang="en-US" sz="2000" dirty="0" smtClean="0">
                <a:latin typeface="Calibri" charset="0"/>
              </a:rPr>
              <a:t>Know </a:t>
            </a:r>
            <a:r>
              <a:rPr lang="en-US" sz="2000" dirty="0">
                <a:latin typeface="Calibri" charset="0"/>
              </a:rPr>
              <a:t>the </a:t>
            </a:r>
            <a:r>
              <a:rPr lang="en-US" sz="2000" dirty="0" err="1">
                <a:latin typeface="Calibri" charset="0"/>
              </a:rPr>
              <a:t>OotM</a:t>
            </a:r>
            <a:r>
              <a:rPr lang="en-US" sz="2000" dirty="0">
                <a:latin typeface="Calibri" charset="0"/>
              </a:rPr>
              <a:t> Long-Term problem and the </a:t>
            </a:r>
            <a:r>
              <a:rPr lang="en-US" sz="2000" dirty="0" err="1">
                <a:latin typeface="Calibri" charset="0"/>
              </a:rPr>
              <a:t>OotM</a:t>
            </a:r>
            <a:r>
              <a:rPr lang="en-US" sz="2000" dirty="0">
                <a:latin typeface="Calibri" charset="0"/>
              </a:rPr>
              <a:t> Program Guide inside </a:t>
            </a:r>
            <a:r>
              <a:rPr lang="en-US" sz="2000" dirty="0" smtClean="0">
                <a:latin typeface="Calibri" charset="0"/>
              </a:rPr>
              <a:t>out, upside down </a:t>
            </a:r>
            <a:r>
              <a:rPr lang="en-US" sz="2000" dirty="0">
                <a:latin typeface="Calibri" charset="0"/>
              </a:rPr>
              <a:t>and backwards. </a:t>
            </a:r>
          </a:p>
          <a:p>
            <a:pPr>
              <a:lnSpc>
                <a:spcPct val="100000"/>
              </a:lnSpc>
              <a:spcBef>
                <a:spcPts val="600"/>
              </a:spcBef>
              <a:spcAft>
                <a:spcPts val="600"/>
              </a:spcAft>
              <a:buFontTx/>
              <a:buChar char="•"/>
            </a:pPr>
            <a:r>
              <a:rPr lang="en-US" sz="2000" dirty="0" smtClean="0">
                <a:latin typeface="Calibri" charset="0"/>
              </a:rPr>
              <a:t>Plan on mistakes, disappointments, and disagreements.  Decide early how you, as a team, will handle them. </a:t>
            </a:r>
          </a:p>
          <a:p>
            <a:pPr>
              <a:lnSpc>
                <a:spcPct val="100000"/>
              </a:lnSpc>
              <a:spcBef>
                <a:spcPts val="600"/>
              </a:spcBef>
              <a:spcAft>
                <a:spcPts val="600"/>
              </a:spcAft>
              <a:buFontTx/>
              <a:buChar char="•"/>
            </a:pPr>
            <a:r>
              <a:rPr lang="en-US" sz="2000" dirty="0">
                <a:latin typeface="Calibri" charset="0"/>
              </a:rPr>
              <a:t>Always answer a question with a question. </a:t>
            </a:r>
            <a:endParaRPr lang="en-US" sz="2000" dirty="0" smtClean="0">
              <a:latin typeface="Calibri" charset="0"/>
            </a:endParaRPr>
          </a:p>
          <a:p>
            <a:pPr>
              <a:lnSpc>
                <a:spcPct val="100000"/>
              </a:lnSpc>
              <a:spcBef>
                <a:spcPts val="600"/>
              </a:spcBef>
              <a:spcAft>
                <a:spcPts val="600"/>
              </a:spcAft>
              <a:buFontTx/>
              <a:buChar char="•"/>
            </a:pPr>
            <a:r>
              <a:rPr lang="en-US" sz="2000" dirty="0">
                <a:latin typeface="Calibri" charset="0"/>
              </a:rPr>
              <a:t>Learn how to ask questions. Become an expert at this skill. </a:t>
            </a:r>
          </a:p>
          <a:p>
            <a:pPr>
              <a:lnSpc>
                <a:spcPct val="100000"/>
              </a:lnSpc>
              <a:spcBef>
                <a:spcPts val="600"/>
              </a:spcBef>
              <a:spcAft>
                <a:spcPts val="600"/>
              </a:spcAft>
              <a:buFontTx/>
              <a:buChar char="•"/>
            </a:pPr>
            <a:r>
              <a:rPr lang="en-US" sz="2000" dirty="0">
                <a:latin typeface="Calibri" charset="0"/>
              </a:rPr>
              <a:t>Be a real resource person. Take the team on “field trips” </a:t>
            </a:r>
          </a:p>
          <a:p>
            <a:pPr>
              <a:lnSpc>
                <a:spcPct val="100000"/>
              </a:lnSpc>
              <a:spcBef>
                <a:spcPts val="600"/>
              </a:spcBef>
              <a:spcAft>
                <a:spcPts val="600"/>
              </a:spcAft>
              <a:buFontTx/>
              <a:buChar char="•"/>
            </a:pPr>
            <a:r>
              <a:rPr lang="en-US" sz="2000" dirty="0">
                <a:latin typeface="Calibri" charset="0"/>
              </a:rPr>
              <a:t>Teach skills and attitudes to help anticipate problems. </a:t>
            </a:r>
          </a:p>
        </p:txBody>
      </p:sp>
      <p:sp>
        <p:nvSpPr>
          <p:cNvPr id="53251"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9</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12875"/>
            <a:ext cx="7772400" cy="4339649"/>
          </a:xfrm>
        </p:spPr>
        <p:txBody>
          <a:bodyPr/>
          <a:lstStyle/>
          <a:p>
            <a:pPr>
              <a:lnSpc>
                <a:spcPct val="100000"/>
              </a:lnSpc>
              <a:spcBef>
                <a:spcPts val="1200"/>
              </a:spcBef>
              <a:spcAft>
                <a:spcPts val="600"/>
              </a:spcAft>
              <a:buFontTx/>
              <a:buChar char="•"/>
            </a:pPr>
            <a:r>
              <a:rPr lang="en-US" sz="2400" dirty="0">
                <a:latin typeface="Calibri" charset="0"/>
              </a:rPr>
              <a:t>Look at the answer or solution. Have team members ask: </a:t>
            </a:r>
          </a:p>
          <a:p>
            <a:pPr lvl="1">
              <a:lnSpc>
                <a:spcPct val="100000"/>
              </a:lnSpc>
              <a:spcBef>
                <a:spcPts val="1200"/>
              </a:spcBef>
              <a:spcAft>
                <a:spcPts val="600"/>
              </a:spcAft>
              <a:buFontTx/>
              <a:buChar char="•"/>
            </a:pPr>
            <a:r>
              <a:rPr lang="en-US" sz="2400" dirty="0">
                <a:latin typeface="Calibri" charset="0"/>
              </a:rPr>
              <a:t>Is it of high quality?  </a:t>
            </a:r>
          </a:p>
          <a:p>
            <a:pPr lvl="2">
              <a:lnSpc>
                <a:spcPct val="100000"/>
              </a:lnSpc>
              <a:spcBef>
                <a:spcPts val="1200"/>
              </a:spcBef>
              <a:spcAft>
                <a:spcPts val="600"/>
              </a:spcAft>
              <a:buFontTx/>
              <a:buChar char="•"/>
            </a:pPr>
            <a:r>
              <a:rPr lang="en-US" dirty="0">
                <a:latin typeface="Calibri" charset="0"/>
              </a:rPr>
              <a:t>How original is it?  </a:t>
            </a:r>
          </a:p>
          <a:p>
            <a:pPr lvl="3">
              <a:lnSpc>
                <a:spcPct val="100000"/>
              </a:lnSpc>
              <a:spcBef>
                <a:spcPts val="1200"/>
              </a:spcBef>
              <a:spcAft>
                <a:spcPts val="600"/>
              </a:spcAft>
              <a:buFontTx/>
              <a:buChar char="•"/>
            </a:pPr>
            <a:r>
              <a:rPr lang="en-US" dirty="0">
                <a:latin typeface="Calibri" charset="0"/>
              </a:rPr>
              <a:t>Is it the first thing you think of?  </a:t>
            </a:r>
          </a:p>
          <a:p>
            <a:pPr lvl="4">
              <a:lnSpc>
                <a:spcPct val="100000"/>
              </a:lnSpc>
              <a:spcBef>
                <a:spcPts val="1200"/>
              </a:spcBef>
              <a:spcAft>
                <a:spcPts val="600"/>
              </a:spcAft>
              <a:buFontTx/>
              <a:buChar char="•"/>
            </a:pPr>
            <a:r>
              <a:rPr lang="en-US" dirty="0">
                <a:latin typeface="Calibri" charset="0"/>
              </a:rPr>
              <a:t>Is it the first thing others will think of?  </a:t>
            </a:r>
          </a:p>
          <a:p>
            <a:pPr lvl="5">
              <a:spcBef>
                <a:spcPts val="1200"/>
              </a:spcBef>
              <a:spcAft>
                <a:spcPts val="600"/>
              </a:spcAft>
              <a:buFontTx/>
              <a:buChar char="•"/>
            </a:pPr>
            <a:r>
              <a:rPr lang="en-US" sz="2400" dirty="0">
                <a:latin typeface="Calibri" charset="0"/>
              </a:rPr>
              <a:t>If so, is it creative?</a:t>
            </a:r>
          </a:p>
          <a:p>
            <a:pPr>
              <a:lnSpc>
                <a:spcPct val="100000"/>
              </a:lnSpc>
              <a:spcBef>
                <a:spcPts val="1200"/>
              </a:spcBef>
              <a:spcAft>
                <a:spcPts val="600"/>
              </a:spcAft>
              <a:buFontTx/>
              <a:buChar char="•"/>
            </a:pPr>
            <a:r>
              <a:rPr lang="en-US" sz="2400" dirty="0">
                <a:latin typeface="Calibri" charset="0"/>
              </a:rPr>
              <a:t>Remember that it is the team’s attention to details that  will differentiate good solutions from great solutions. </a:t>
            </a:r>
          </a:p>
        </p:txBody>
      </p:sp>
      <p:sp>
        <p:nvSpPr>
          <p:cNvPr id="5" name="Title 1"/>
          <p:cNvSpPr txBox="1">
            <a:spLocks/>
          </p:cNvSpPr>
          <p:nvPr/>
        </p:nvSpPr>
        <p:spPr>
          <a:xfrm>
            <a:off x="0" y="230188"/>
            <a:ext cx="9144000" cy="677108"/>
          </a:xfrm>
          <a:prstGeom prst="rect">
            <a:avLst/>
          </a:prstGeom>
        </p:spPr>
        <p:txBody>
          <a:bodyPr vert="horz" wrap="square" lIns="0" tIns="0" rIns="0" bIns="0" rtlCol="0" anchor="t">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a:r>
              <a:rPr lang="it-IT" b="1" dirty="0" err="1" smtClean="0">
                <a:latin typeface="Calibri"/>
                <a:ea typeface="+mn-ea"/>
                <a:cs typeface="Calibri"/>
              </a:rPr>
              <a:t>Tips</a:t>
            </a:r>
            <a:r>
              <a:rPr lang="it-IT" b="1" dirty="0" smtClean="0">
                <a:latin typeface="Calibri"/>
                <a:ea typeface="+mn-ea"/>
                <a:cs typeface="Calibri"/>
              </a:rPr>
              <a:t> and </a:t>
            </a:r>
            <a:r>
              <a:rPr lang="it-IT" b="1" dirty="0" err="1" smtClean="0">
                <a:latin typeface="Calibri"/>
                <a:ea typeface="+mn-ea"/>
                <a:cs typeface="Calibri"/>
              </a:rPr>
              <a:t>Advice</a:t>
            </a:r>
            <a:r>
              <a:rPr lang="it-IT" b="1" dirty="0" smtClean="0">
                <a:latin typeface="Calibri"/>
                <a:ea typeface="+mn-ea"/>
                <a:cs typeface="Calibri"/>
              </a:rPr>
              <a:t> </a:t>
            </a:r>
            <a:r>
              <a:rPr lang="en-US" sz="2000" b="1" i="1" dirty="0">
                <a:effectLst/>
              </a:rPr>
              <a:t>Continued</a:t>
            </a:r>
            <a:r>
              <a:rPr lang="is-IS" sz="2000" b="1" i="1" dirty="0" smtClean="0">
                <a:effectLst/>
              </a:rPr>
              <a:t>…</a:t>
            </a:r>
            <a:endParaRPr lang="it-IT" dirty="0"/>
          </a:p>
        </p:txBody>
      </p:sp>
    </p:spTree>
    <p:extLst>
      <p:ext uri="{BB962C8B-B14F-4D97-AF65-F5344CB8AC3E}">
        <p14:creationId xmlns:p14="http://schemas.microsoft.com/office/powerpoint/2010/main" val="1943932567"/>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smtClean="0">
                <a:latin typeface="Calibri"/>
                <a:ea typeface="+mn-ea"/>
                <a:cs typeface="Calibri"/>
              </a:rPr>
              <a:t>Coaching Do’s</a:t>
            </a:r>
            <a:endParaRPr i="1" dirty="0">
              <a:latin typeface="Calibri"/>
              <a:ea typeface="+mn-ea"/>
              <a:cs typeface="Calibri"/>
            </a:endParaRPr>
          </a:p>
        </p:txBody>
      </p:sp>
      <p:sp>
        <p:nvSpPr>
          <p:cNvPr id="55298" name="Rectangle 3"/>
          <p:cNvSpPr>
            <a:spLocks noGrp="1"/>
          </p:cNvSpPr>
          <p:nvPr>
            <p:ph sz="quarter" idx="4294967295"/>
          </p:nvPr>
        </p:nvSpPr>
        <p:spPr>
          <a:xfrm>
            <a:off x="769620" y="986949"/>
            <a:ext cx="7604760" cy="5663089"/>
          </a:xfrm>
        </p:spPr>
        <p:txBody>
          <a:bodyPr/>
          <a:lstStyle/>
          <a:p>
            <a:pPr>
              <a:lnSpc>
                <a:spcPct val="100000"/>
              </a:lnSpc>
              <a:spcBef>
                <a:spcPts val="1200"/>
              </a:spcBef>
              <a:spcAft>
                <a:spcPts val="1200"/>
              </a:spcAft>
              <a:buFontTx/>
              <a:buChar char="•"/>
            </a:pPr>
            <a:r>
              <a:rPr lang="en-US" sz="2800" dirty="0">
                <a:latin typeface="Calibri" charset="0"/>
              </a:rPr>
              <a:t>Do help students to see and recognize the abilities of each team member and encourage team members to capitalize on the individual strengths of ALL. </a:t>
            </a:r>
          </a:p>
          <a:p>
            <a:pPr>
              <a:lnSpc>
                <a:spcPct val="100000"/>
              </a:lnSpc>
              <a:spcBef>
                <a:spcPts val="1200"/>
              </a:spcBef>
              <a:spcAft>
                <a:spcPts val="1200"/>
              </a:spcAft>
              <a:buFontTx/>
              <a:buChar char="•"/>
            </a:pPr>
            <a:r>
              <a:rPr lang="en-US" sz="2800" dirty="0" smtClean="0">
                <a:latin typeface="Calibri" charset="0"/>
              </a:rPr>
              <a:t>Do </a:t>
            </a:r>
            <a:r>
              <a:rPr lang="en-US" sz="2800" dirty="0">
                <a:latin typeface="Calibri" charset="0"/>
              </a:rPr>
              <a:t>help students to understand that winning is not the goal. The process of getting there is the most important thing </a:t>
            </a:r>
            <a:r>
              <a:rPr lang="en-US" sz="2800" dirty="0" smtClean="0">
                <a:latin typeface="Calibri" charset="0"/>
              </a:rPr>
              <a:t>-</a:t>
            </a:r>
            <a:r>
              <a:rPr lang="en-US" sz="2800" dirty="0">
                <a:latin typeface="Calibri" charset="0"/>
              </a:rPr>
              <a:t>- not the competition. </a:t>
            </a:r>
            <a:endParaRPr lang="en-US" sz="2800" dirty="0" smtClean="0">
              <a:latin typeface="Calibri" charset="0"/>
            </a:endParaRPr>
          </a:p>
          <a:p>
            <a:pPr>
              <a:lnSpc>
                <a:spcPct val="100000"/>
              </a:lnSpc>
              <a:spcBef>
                <a:spcPts val="1200"/>
              </a:spcBef>
              <a:spcAft>
                <a:spcPts val="1200"/>
              </a:spcAft>
              <a:buFontTx/>
              <a:buChar char="•"/>
            </a:pPr>
            <a:r>
              <a:rPr lang="en-US" sz="2800" dirty="0">
                <a:latin typeface="Calibri" charset="0"/>
              </a:rPr>
              <a:t>Do help them give and take constructive criticism of IDEAS and avoid insulting remarks. </a:t>
            </a:r>
            <a:endParaRPr lang="en-US" sz="2800" dirty="0" smtClean="0">
              <a:latin typeface="Calibri" charset="0"/>
            </a:endParaRPr>
          </a:p>
          <a:p>
            <a:pPr>
              <a:lnSpc>
                <a:spcPct val="100000"/>
              </a:lnSpc>
              <a:spcBef>
                <a:spcPts val="1200"/>
              </a:spcBef>
              <a:spcAft>
                <a:spcPts val="1200"/>
              </a:spcAft>
              <a:buFontTx/>
              <a:buChar char="•"/>
            </a:pPr>
            <a:r>
              <a:rPr lang="en-US" sz="2800" dirty="0">
                <a:latin typeface="Calibri" charset="0"/>
              </a:rPr>
              <a:t>Do relax and enjoy seeing these young, creative minds at work!! </a:t>
            </a:r>
          </a:p>
        </p:txBody>
      </p:sp>
      <p:sp>
        <p:nvSpPr>
          <p:cNvPr id="55299"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11</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Coaching Don’ts</a:t>
            </a:r>
            <a:endParaRPr sz="2200" i="1">
              <a:latin typeface="Calibri"/>
              <a:ea typeface="+mn-ea"/>
              <a:cs typeface="Calibri"/>
            </a:endParaRPr>
          </a:p>
        </p:txBody>
      </p:sp>
      <p:sp>
        <p:nvSpPr>
          <p:cNvPr id="57346" name="Rectangle 3"/>
          <p:cNvSpPr>
            <a:spLocks noGrp="1"/>
          </p:cNvSpPr>
          <p:nvPr>
            <p:ph sz="quarter" idx="4294967295"/>
          </p:nvPr>
        </p:nvSpPr>
        <p:spPr>
          <a:xfrm>
            <a:off x="650240" y="1198881"/>
            <a:ext cx="7995920" cy="5464662"/>
          </a:xfrm>
        </p:spPr>
        <p:txBody>
          <a:bodyPr/>
          <a:lstStyle/>
          <a:p>
            <a:pPr>
              <a:lnSpc>
                <a:spcPct val="100000"/>
              </a:lnSpc>
              <a:spcBef>
                <a:spcPts val="600"/>
              </a:spcBef>
              <a:buFontTx/>
              <a:buChar char="•"/>
            </a:pPr>
            <a:r>
              <a:rPr lang="en-US" sz="2800" dirty="0">
                <a:latin typeface="Calibri" charset="0"/>
              </a:rPr>
              <a:t>Don't tell them how to solve the problem, but rather ask questions which help them think it through. </a:t>
            </a:r>
            <a:endParaRPr lang="en-US" sz="2800" dirty="0" smtClean="0">
              <a:latin typeface="Calibri" charset="0"/>
            </a:endParaRPr>
          </a:p>
          <a:p>
            <a:pPr>
              <a:lnSpc>
                <a:spcPct val="100000"/>
              </a:lnSpc>
              <a:spcBef>
                <a:spcPts val="600"/>
              </a:spcBef>
              <a:buFontTx/>
              <a:buChar char="•"/>
            </a:pPr>
            <a:r>
              <a:rPr lang="en-US" sz="2800" dirty="0">
                <a:latin typeface="Calibri" charset="0"/>
              </a:rPr>
              <a:t>Don't limit creativity by setting restrictions which are too tight or which reflect your own, perhaps limited, vision. </a:t>
            </a:r>
            <a:endParaRPr lang="en-US" sz="2800" dirty="0" smtClean="0">
              <a:latin typeface="Calibri" charset="0"/>
            </a:endParaRPr>
          </a:p>
          <a:p>
            <a:pPr>
              <a:lnSpc>
                <a:spcPct val="100000"/>
              </a:lnSpc>
              <a:spcBef>
                <a:spcPts val="600"/>
              </a:spcBef>
              <a:buFontTx/>
              <a:buChar char="•"/>
            </a:pPr>
            <a:r>
              <a:rPr lang="en-US" sz="2800" dirty="0">
                <a:latin typeface="Calibri" charset="0"/>
              </a:rPr>
              <a:t>Don't get disturbed when teams make mistakes along the way. This is part of the OM learning process. </a:t>
            </a:r>
            <a:endParaRPr lang="en-US" sz="2800" dirty="0" smtClean="0">
              <a:latin typeface="Calibri" charset="0"/>
            </a:endParaRPr>
          </a:p>
          <a:p>
            <a:pPr>
              <a:lnSpc>
                <a:spcPct val="100000"/>
              </a:lnSpc>
              <a:spcBef>
                <a:spcPts val="600"/>
              </a:spcBef>
              <a:buFontTx/>
              <a:buChar char="•"/>
            </a:pPr>
            <a:r>
              <a:rPr lang="en-US" sz="2800" dirty="0">
                <a:latin typeface="Calibri" charset="0"/>
              </a:rPr>
              <a:t>Don't allow any criticism of teammates' personalities or physical attributes -- no cutting remarks. </a:t>
            </a:r>
            <a:endParaRPr lang="en-US" sz="2800" dirty="0" smtClean="0">
              <a:latin typeface="Calibri" charset="0"/>
            </a:endParaRPr>
          </a:p>
        </p:txBody>
      </p:sp>
      <p:sp>
        <p:nvSpPr>
          <p:cNvPr id="57347"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12</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0997"/>
          </a:xfrm>
        </p:spPr>
        <p:txBody>
          <a:bodyPr/>
          <a:lstStyle/>
          <a:p>
            <a:pPr algn="ctr"/>
            <a:r>
              <a:rPr lang="en-US" sz="6000" dirty="0" smtClean="0"/>
              <a:t>Team Meetings</a:t>
            </a:r>
            <a:endParaRPr lang="en-US" sz="6000" dirty="0"/>
          </a:p>
        </p:txBody>
      </p:sp>
      <p:sp>
        <p:nvSpPr>
          <p:cNvPr id="3" name="Text Placeholder 2"/>
          <p:cNvSpPr>
            <a:spLocks noGrp="1"/>
          </p:cNvSpPr>
          <p:nvPr>
            <p:ph type="body" sz="quarter" idx="10"/>
          </p:nvPr>
        </p:nvSpPr>
        <p:spPr>
          <a:xfrm>
            <a:off x="1076446" y="1411552"/>
            <a:ext cx="7280476" cy="4401205"/>
          </a:xfrm>
        </p:spPr>
        <p:txBody>
          <a:bodyPr/>
          <a:lstStyle/>
          <a:p>
            <a:pPr>
              <a:buFont typeface="Arial" panose="020B0604020202020204" pitchFamily="34" charset="0"/>
              <a:buChar char="•"/>
            </a:pPr>
            <a:r>
              <a:rPr lang="en-US" sz="4400" dirty="0"/>
              <a:t>How often?</a:t>
            </a:r>
          </a:p>
          <a:p>
            <a:pPr>
              <a:buFont typeface="Arial" panose="020B0604020202020204" pitchFamily="34" charset="0"/>
              <a:buChar char="•"/>
            </a:pPr>
            <a:r>
              <a:rPr lang="en-US" sz="4400" dirty="0"/>
              <a:t>Meeting Structure</a:t>
            </a:r>
          </a:p>
          <a:p>
            <a:pPr lvl="1">
              <a:buFont typeface="Arial" panose="020B0604020202020204" pitchFamily="34" charset="0"/>
              <a:buChar char="•"/>
            </a:pPr>
            <a:r>
              <a:rPr lang="en-US" sz="3600" dirty="0"/>
              <a:t>Team Building</a:t>
            </a:r>
          </a:p>
          <a:p>
            <a:pPr lvl="1">
              <a:buFont typeface="Arial" panose="020B0604020202020204" pitchFamily="34" charset="0"/>
              <a:buChar char="•"/>
            </a:pPr>
            <a:r>
              <a:rPr lang="en-US" sz="3600" dirty="0" smtClean="0"/>
              <a:t>Brainstorm</a:t>
            </a:r>
          </a:p>
          <a:p>
            <a:pPr lvl="1">
              <a:buFont typeface="Arial" panose="020B0604020202020204" pitchFamily="34" charset="0"/>
              <a:buChar char="•"/>
            </a:pPr>
            <a:r>
              <a:rPr lang="en-US" sz="3600" dirty="0" smtClean="0"/>
              <a:t>Work on Problem </a:t>
            </a:r>
            <a:r>
              <a:rPr lang="en-US" sz="3600" dirty="0"/>
              <a:t>S</a:t>
            </a:r>
            <a:r>
              <a:rPr lang="en-US" sz="3600" dirty="0" smtClean="0"/>
              <a:t>olution</a:t>
            </a:r>
            <a:endParaRPr lang="en-US" sz="3600" dirty="0"/>
          </a:p>
          <a:p>
            <a:pPr lvl="1">
              <a:buFont typeface="Arial" panose="020B0604020202020204" pitchFamily="34" charset="0"/>
              <a:buChar char="•"/>
            </a:pPr>
            <a:r>
              <a:rPr lang="en-US" sz="3600" dirty="0" smtClean="0"/>
              <a:t>Spontaneous</a:t>
            </a:r>
          </a:p>
          <a:p>
            <a:pPr lvl="1">
              <a:buFont typeface="Arial" panose="020B0604020202020204" pitchFamily="34" charset="0"/>
              <a:buChar char="•"/>
            </a:pPr>
            <a:r>
              <a:rPr lang="en-US" sz="3600" dirty="0" smtClean="0"/>
              <a:t>Snack</a:t>
            </a:r>
            <a:endParaRPr lang="en-US" sz="3600" dirty="0"/>
          </a:p>
        </p:txBody>
      </p:sp>
    </p:spTree>
    <p:extLst>
      <p:ext uri="{BB962C8B-B14F-4D97-AF65-F5344CB8AC3E}">
        <p14:creationId xmlns:p14="http://schemas.microsoft.com/office/powerpoint/2010/main" val="1845565373"/>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First </a:t>
            </a:r>
            <a:r>
              <a:rPr b="1" smtClean="0">
                <a:latin typeface="Calibri"/>
                <a:ea typeface="+mn-ea"/>
                <a:cs typeface="Calibri"/>
              </a:rPr>
              <a:t>Five - Meeting #1</a:t>
            </a:r>
            <a:endParaRPr b="1">
              <a:latin typeface="Calibri"/>
              <a:ea typeface="+mn-ea"/>
              <a:cs typeface="Calibri"/>
            </a:endParaRPr>
          </a:p>
        </p:txBody>
      </p:sp>
      <p:sp>
        <p:nvSpPr>
          <p:cNvPr id="59394" name="Rectangle 3"/>
          <p:cNvSpPr>
            <a:spLocks noGrp="1"/>
          </p:cNvSpPr>
          <p:nvPr>
            <p:ph sz="quarter" idx="4294967295"/>
          </p:nvPr>
        </p:nvSpPr>
        <p:spPr>
          <a:xfrm>
            <a:off x="914400" y="1338294"/>
            <a:ext cx="7315200" cy="4601259"/>
          </a:xfrm>
        </p:spPr>
        <p:txBody>
          <a:bodyPr/>
          <a:lstStyle/>
          <a:p>
            <a:pPr eaLnBrk="1" hangingPunct="1">
              <a:lnSpc>
                <a:spcPct val="100000"/>
              </a:lnSpc>
              <a:spcBef>
                <a:spcPts val="600"/>
              </a:spcBef>
              <a:buFontTx/>
              <a:buChar char="•"/>
            </a:pPr>
            <a:r>
              <a:rPr lang="en-US" sz="2400" dirty="0" smtClean="0">
                <a:latin typeface="Calibri" charset="0"/>
                <a:cs typeface="Calibri" charset="0"/>
              </a:rPr>
              <a:t>Meet </a:t>
            </a:r>
            <a:r>
              <a:rPr lang="en-US" sz="2400" dirty="0">
                <a:latin typeface="Calibri" charset="0"/>
                <a:cs typeface="Calibri" charset="0"/>
              </a:rPr>
              <a:t>with team and parents to explain program and set team goals</a:t>
            </a:r>
          </a:p>
          <a:p>
            <a:pPr eaLnBrk="1" hangingPunct="1">
              <a:lnSpc>
                <a:spcPct val="100000"/>
              </a:lnSpc>
              <a:spcBef>
                <a:spcPts val="600"/>
              </a:spcBef>
              <a:buFontTx/>
              <a:buChar char="•"/>
            </a:pPr>
            <a:r>
              <a:rPr lang="en-US" sz="2400" dirty="0">
                <a:latin typeface="Calibri" charset="0"/>
                <a:cs typeface="Calibri" charset="0"/>
              </a:rPr>
              <a:t>Discuss the process, give dates for tournaments</a:t>
            </a:r>
          </a:p>
          <a:p>
            <a:pPr eaLnBrk="1" hangingPunct="1">
              <a:lnSpc>
                <a:spcPct val="100000"/>
              </a:lnSpc>
              <a:spcBef>
                <a:spcPts val="600"/>
              </a:spcBef>
              <a:buFontTx/>
              <a:buChar char="•"/>
            </a:pPr>
            <a:r>
              <a:rPr lang="en-US" sz="2400" dirty="0">
                <a:latin typeface="Calibri" charset="0"/>
                <a:cs typeface="Calibri" charset="0"/>
              </a:rPr>
              <a:t>Go over the time commitment and responsibility of being on the team</a:t>
            </a:r>
          </a:p>
          <a:p>
            <a:pPr eaLnBrk="1" hangingPunct="1">
              <a:lnSpc>
                <a:spcPct val="100000"/>
              </a:lnSpc>
              <a:spcBef>
                <a:spcPts val="600"/>
              </a:spcBef>
              <a:buFontTx/>
              <a:buChar char="•"/>
            </a:pPr>
            <a:r>
              <a:rPr lang="en-US" sz="2400" dirty="0">
                <a:latin typeface="Calibri" charset="0"/>
                <a:cs typeface="Calibri" charset="0"/>
              </a:rPr>
              <a:t>Stress regular attendance at meetings</a:t>
            </a:r>
          </a:p>
          <a:p>
            <a:pPr eaLnBrk="1" hangingPunct="1">
              <a:lnSpc>
                <a:spcPct val="100000"/>
              </a:lnSpc>
              <a:spcBef>
                <a:spcPts val="600"/>
              </a:spcBef>
              <a:buFontTx/>
              <a:buChar char="•"/>
            </a:pPr>
            <a:r>
              <a:rPr lang="en-US" sz="2400" dirty="0">
                <a:latin typeface="Calibri" charset="0"/>
                <a:cs typeface="Calibri" charset="0"/>
              </a:rPr>
              <a:t>Explain Outside Assistance</a:t>
            </a:r>
          </a:p>
          <a:p>
            <a:pPr eaLnBrk="1" hangingPunct="1">
              <a:lnSpc>
                <a:spcPct val="100000"/>
              </a:lnSpc>
              <a:spcBef>
                <a:spcPts val="600"/>
              </a:spcBef>
              <a:buFontTx/>
              <a:buChar char="•"/>
            </a:pPr>
            <a:r>
              <a:rPr lang="en-US" sz="2400" dirty="0">
                <a:latin typeface="Calibri" charset="0"/>
                <a:cs typeface="Calibri" charset="0"/>
              </a:rPr>
              <a:t>Review behavioral expectations</a:t>
            </a:r>
          </a:p>
          <a:p>
            <a:pPr eaLnBrk="1" hangingPunct="1">
              <a:lnSpc>
                <a:spcPct val="100000"/>
              </a:lnSpc>
              <a:spcBef>
                <a:spcPts val="600"/>
              </a:spcBef>
              <a:buFontTx/>
              <a:buChar char="•"/>
            </a:pPr>
            <a:r>
              <a:rPr lang="en-US" sz="2400" dirty="0">
                <a:latin typeface="Calibri" charset="0"/>
                <a:cs typeface="Calibri" charset="0"/>
              </a:rPr>
              <a:t>Talk about difference between </a:t>
            </a:r>
            <a:r>
              <a:rPr lang="ja-JP" altLang="en-US" sz="2400" dirty="0">
                <a:latin typeface="Calibri" charset="0"/>
                <a:cs typeface="Calibri" charset="0"/>
              </a:rPr>
              <a:t>“</a:t>
            </a:r>
            <a:r>
              <a:rPr lang="en-US" altLang="ja-JP" sz="2400" dirty="0">
                <a:latin typeface="Calibri" charset="0"/>
                <a:cs typeface="Calibri" charset="0"/>
              </a:rPr>
              <a:t>winning</a:t>
            </a:r>
            <a:r>
              <a:rPr lang="ja-JP" altLang="en-US" sz="2400" dirty="0">
                <a:latin typeface="Calibri" charset="0"/>
                <a:cs typeface="Calibri" charset="0"/>
              </a:rPr>
              <a:t>”</a:t>
            </a:r>
            <a:r>
              <a:rPr lang="en-US" altLang="ja-JP" sz="2400" dirty="0">
                <a:latin typeface="Calibri" charset="0"/>
                <a:cs typeface="Calibri" charset="0"/>
              </a:rPr>
              <a:t> and </a:t>
            </a:r>
            <a:r>
              <a:rPr lang="ja-JP" altLang="en-US" sz="2400" dirty="0">
                <a:latin typeface="Calibri" charset="0"/>
                <a:cs typeface="Calibri" charset="0"/>
              </a:rPr>
              <a:t>“</a:t>
            </a:r>
            <a:r>
              <a:rPr lang="en-US" altLang="ja-JP" sz="2400" dirty="0">
                <a:latin typeface="Calibri" charset="0"/>
                <a:cs typeface="Calibri" charset="0"/>
              </a:rPr>
              <a:t>succeeding</a:t>
            </a:r>
            <a:r>
              <a:rPr lang="ja-JP" altLang="en-US" sz="2400" dirty="0">
                <a:latin typeface="Calibri" charset="0"/>
                <a:cs typeface="Calibri" charset="0"/>
              </a:rPr>
              <a:t>”</a:t>
            </a:r>
            <a:endParaRPr lang="en-US" altLang="ja-JP" sz="2400" dirty="0">
              <a:latin typeface="Calibri" charset="0"/>
              <a:cs typeface="Calibri" charset="0"/>
            </a:endParaRPr>
          </a:p>
          <a:p>
            <a:pPr eaLnBrk="1" hangingPunct="1">
              <a:lnSpc>
                <a:spcPct val="100000"/>
              </a:lnSpc>
              <a:spcBef>
                <a:spcPts val="600"/>
              </a:spcBef>
              <a:buFontTx/>
              <a:buChar char="•"/>
            </a:pPr>
            <a:r>
              <a:rPr lang="en-US" sz="2400" dirty="0">
                <a:latin typeface="Calibri" charset="0"/>
                <a:cs typeface="Calibri" charset="0"/>
              </a:rPr>
              <a:t>Set a meeting schedule</a:t>
            </a:r>
          </a:p>
        </p:txBody>
      </p:sp>
      <p:sp>
        <p:nvSpPr>
          <p:cNvPr id="59395"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9</a:t>
            </a:r>
          </a:p>
        </p:txBody>
      </p:sp>
      <p:sp>
        <p:nvSpPr>
          <p:cNvPr id="59396"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4"/>
          <p:cNvSpPr>
            <a:spLocks noGrp="1"/>
          </p:cNvSpPr>
          <p:nvPr>
            <p:ph idx="1"/>
          </p:nvPr>
        </p:nvSpPr>
        <p:spPr>
          <a:xfrm>
            <a:off x="914400" y="1311128"/>
            <a:ext cx="7315200" cy="4832092"/>
          </a:xfrm>
        </p:spPr>
        <p:txBody>
          <a:bodyPr/>
          <a:lstStyle/>
          <a:p>
            <a:pPr eaLnBrk="1" hangingPunct="1">
              <a:lnSpc>
                <a:spcPct val="100000"/>
              </a:lnSpc>
              <a:spcBef>
                <a:spcPts val="600"/>
              </a:spcBef>
              <a:buFontTx/>
              <a:buChar char="•"/>
            </a:pPr>
            <a:r>
              <a:rPr lang="en-US" sz="2400" dirty="0" smtClean="0">
                <a:latin typeface="Calibri" charset="0"/>
                <a:cs typeface="Calibri" charset="0"/>
              </a:rPr>
              <a:t>Every meeting</a:t>
            </a:r>
          </a:p>
          <a:p>
            <a:pPr marL="517525" lvl="1" indent="0" eaLnBrk="1" hangingPunct="1">
              <a:lnSpc>
                <a:spcPct val="100000"/>
              </a:lnSpc>
              <a:spcBef>
                <a:spcPts val="600"/>
              </a:spcBef>
              <a:buNone/>
            </a:pPr>
            <a:r>
              <a:rPr lang="en-US" sz="2400" dirty="0" smtClean="0">
                <a:latin typeface="Calibri" charset="0"/>
                <a:cs typeface="Calibri" charset="0"/>
              </a:rPr>
              <a:t>	Incorporate </a:t>
            </a:r>
            <a:r>
              <a:rPr lang="en-US" sz="2400" dirty="0">
                <a:latin typeface="Calibri" charset="0"/>
                <a:cs typeface="Calibri" charset="0"/>
              </a:rPr>
              <a:t>a team-building activity </a:t>
            </a:r>
          </a:p>
          <a:p>
            <a:pPr marL="517525" lvl="1" indent="0" eaLnBrk="1" hangingPunct="1">
              <a:lnSpc>
                <a:spcPct val="100000"/>
              </a:lnSpc>
              <a:spcBef>
                <a:spcPts val="600"/>
              </a:spcBef>
              <a:buNone/>
            </a:pPr>
            <a:r>
              <a:rPr lang="en-US" sz="2400" dirty="0" smtClean="0">
                <a:latin typeface="Calibri" charset="0"/>
                <a:cs typeface="Calibri" charset="0"/>
              </a:rPr>
              <a:t>	Practice </a:t>
            </a:r>
            <a:r>
              <a:rPr lang="en-US" sz="2400" dirty="0">
                <a:latin typeface="Calibri" charset="0"/>
                <a:cs typeface="Calibri" charset="0"/>
              </a:rPr>
              <a:t>a couple Spontaneous problems</a:t>
            </a:r>
          </a:p>
          <a:p>
            <a:pPr eaLnBrk="1" hangingPunct="1">
              <a:lnSpc>
                <a:spcPct val="100000"/>
              </a:lnSpc>
              <a:spcBef>
                <a:spcPts val="600"/>
              </a:spcBef>
              <a:buFontTx/>
              <a:buChar char="•"/>
            </a:pPr>
            <a:r>
              <a:rPr lang="en-US" sz="2400" dirty="0" smtClean="0">
                <a:latin typeface="Calibri" charset="0"/>
                <a:cs typeface="Calibri" charset="0"/>
              </a:rPr>
              <a:t>#2	Talk </a:t>
            </a:r>
            <a:r>
              <a:rPr lang="en-US" sz="2400" dirty="0">
                <a:latin typeface="Calibri" charset="0"/>
                <a:cs typeface="Calibri" charset="0"/>
              </a:rPr>
              <a:t>about skills and interests of team members </a:t>
            </a:r>
            <a:endParaRPr lang="en-US" sz="2400" dirty="0" smtClean="0">
              <a:latin typeface="Calibri" charset="0"/>
              <a:cs typeface="Calibri" charset="0"/>
            </a:endParaRPr>
          </a:p>
          <a:p>
            <a:pPr marL="517525" lvl="1" indent="0" eaLnBrk="1" hangingPunct="1">
              <a:lnSpc>
                <a:spcPct val="100000"/>
              </a:lnSpc>
              <a:spcBef>
                <a:spcPts val="600"/>
              </a:spcBef>
              <a:buNone/>
            </a:pPr>
            <a:r>
              <a:rPr lang="en-US" sz="2400" dirty="0" smtClean="0">
                <a:latin typeface="Calibri" charset="0"/>
                <a:cs typeface="Calibri" charset="0"/>
              </a:rPr>
              <a:t>	Explain </a:t>
            </a:r>
            <a:r>
              <a:rPr lang="en-US" sz="2400" dirty="0">
                <a:latin typeface="Calibri" charset="0"/>
                <a:cs typeface="Calibri" charset="0"/>
              </a:rPr>
              <a:t>Spontaneous and relevance to scoring</a:t>
            </a:r>
          </a:p>
          <a:p>
            <a:pPr eaLnBrk="1" hangingPunct="1">
              <a:lnSpc>
                <a:spcPct val="100000"/>
              </a:lnSpc>
              <a:spcBef>
                <a:spcPts val="600"/>
              </a:spcBef>
              <a:buFontTx/>
              <a:buChar char="•"/>
            </a:pPr>
            <a:r>
              <a:rPr lang="en-US" sz="2400" dirty="0" smtClean="0">
                <a:latin typeface="Calibri" charset="0"/>
                <a:cs typeface="Calibri" charset="0"/>
              </a:rPr>
              <a:t>#3	Have </a:t>
            </a:r>
            <a:r>
              <a:rPr lang="en-US" sz="2400" dirty="0">
                <a:latin typeface="Calibri" charset="0"/>
                <a:cs typeface="Calibri" charset="0"/>
              </a:rPr>
              <a:t>team decide on Long-Term problem (vote?)</a:t>
            </a:r>
          </a:p>
          <a:p>
            <a:pPr marL="517525" lvl="1" indent="0" eaLnBrk="1" hangingPunct="1">
              <a:lnSpc>
                <a:spcPct val="100000"/>
              </a:lnSpc>
              <a:spcBef>
                <a:spcPts val="600"/>
              </a:spcBef>
              <a:buNone/>
            </a:pPr>
            <a:r>
              <a:rPr lang="en-US" sz="2400" dirty="0" smtClean="0">
                <a:latin typeface="Calibri" charset="0"/>
                <a:cs typeface="Calibri" charset="0"/>
              </a:rPr>
              <a:t>	Brainstorm </a:t>
            </a:r>
            <a:r>
              <a:rPr lang="en-US" sz="2400" dirty="0">
                <a:latin typeface="Calibri" charset="0"/>
                <a:cs typeface="Calibri" charset="0"/>
              </a:rPr>
              <a:t>possible solutions to </a:t>
            </a:r>
            <a:r>
              <a:rPr lang="en-US" sz="2400" dirty="0" smtClean="0">
                <a:latin typeface="Calibri" charset="0"/>
                <a:cs typeface="Calibri" charset="0"/>
              </a:rPr>
              <a:t>LT problem</a:t>
            </a:r>
          </a:p>
          <a:p>
            <a:pPr eaLnBrk="1" hangingPunct="1">
              <a:lnSpc>
                <a:spcPct val="100000"/>
              </a:lnSpc>
              <a:spcBef>
                <a:spcPts val="600"/>
              </a:spcBef>
              <a:buFontTx/>
              <a:buChar char="•"/>
            </a:pPr>
            <a:r>
              <a:rPr lang="en-US" sz="2400" dirty="0" smtClean="0">
                <a:latin typeface="Calibri" charset="0"/>
                <a:cs typeface="Calibri" charset="0"/>
              </a:rPr>
              <a:t>#4	Read </a:t>
            </a:r>
            <a:r>
              <a:rPr lang="en-US" sz="2400" dirty="0">
                <a:latin typeface="Calibri" charset="0"/>
                <a:cs typeface="Calibri" charset="0"/>
              </a:rPr>
              <a:t>the Specific Long-Term problem </a:t>
            </a:r>
            <a:r>
              <a:rPr lang="en-US" sz="2400" dirty="0" smtClean="0">
                <a:latin typeface="Calibri" charset="0"/>
                <a:cs typeface="Calibri" charset="0"/>
              </a:rPr>
              <a:t>rules</a:t>
            </a:r>
            <a:endParaRPr lang="en-US" sz="2400" dirty="0">
              <a:latin typeface="Calibri" charset="0"/>
              <a:cs typeface="Calibri" charset="0"/>
            </a:endParaRPr>
          </a:p>
          <a:p>
            <a:pPr eaLnBrk="1" hangingPunct="1">
              <a:lnSpc>
                <a:spcPct val="100000"/>
              </a:lnSpc>
              <a:spcBef>
                <a:spcPts val="600"/>
              </a:spcBef>
              <a:buFontTx/>
              <a:buChar char="•"/>
            </a:pPr>
            <a:r>
              <a:rPr lang="en-US" sz="2400" dirty="0" smtClean="0">
                <a:latin typeface="Calibri" charset="0"/>
                <a:cs typeface="Calibri" charset="0"/>
              </a:rPr>
              <a:t>#5	Brainstorm </a:t>
            </a:r>
            <a:r>
              <a:rPr lang="en-US" sz="2400" dirty="0">
                <a:latin typeface="Calibri" charset="0"/>
                <a:cs typeface="Calibri" charset="0"/>
              </a:rPr>
              <a:t>list of tasks to accomplish and timeline</a:t>
            </a:r>
          </a:p>
          <a:p>
            <a:pPr marL="517525" lvl="1" indent="0" eaLnBrk="1" hangingPunct="1">
              <a:lnSpc>
                <a:spcPct val="100000"/>
              </a:lnSpc>
              <a:spcBef>
                <a:spcPts val="600"/>
              </a:spcBef>
              <a:buNone/>
            </a:pPr>
            <a:r>
              <a:rPr lang="en-US" sz="2400" dirty="0" smtClean="0">
                <a:latin typeface="Calibri" charset="0"/>
                <a:cs typeface="Calibri" charset="0"/>
              </a:rPr>
              <a:t>	Assign </a:t>
            </a:r>
            <a:r>
              <a:rPr lang="en-US" sz="2400" dirty="0">
                <a:latin typeface="Calibri" charset="0"/>
                <a:cs typeface="Calibri" charset="0"/>
              </a:rPr>
              <a:t>tasks and discuss team responsibilities</a:t>
            </a:r>
          </a:p>
          <a:p>
            <a:pPr marL="517525" lvl="1" indent="0" eaLnBrk="1" hangingPunct="1">
              <a:lnSpc>
                <a:spcPct val="100000"/>
              </a:lnSpc>
              <a:spcBef>
                <a:spcPts val="600"/>
              </a:spcBef>
              <a:buNone/>
            </a:pPr>
            <a:r>
              <a:rPr lang="en-US" sz="2400" dirty="0" smtClean="0">
                <a:latin typeface="Calibri" charset="0"/>
                <a:cs typeface="Calibri" charset="0"/>
              </a:rPr>
              <a:t>	Ask </a:t>
            </a:r>
            <a:r>
              <a:rPr lang="en-US" sz="2400" dirty="0">
                <a:latin typeface="Calibri" charset="0"/>
                <a:cs typeface="Calibri" charset="0"/>
              </a:rPr>
              <a:t>for help if you need it</a:t>
            </a:r>
          </a:p>
        </p:txBody>
      </p:sp>
      <p:sp>
        <p:nvSpPr>
          <p:cNvPr id="7"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The First </a:t>
            </a:r>
            <a:r>
              <a:rPr b="1" dirty="0" smtClean="0">
                <a:latin typeface="Calibri"/>
                <a:ea typeface="+mn-ea"/>
                <a:cs typeface="Calibri"/>
              </a:rPr>
              <a:t>Five - Meeting #2</a:t>
            </a:r>
            <a:r>
              <a:rPr lang="en-US" b="1" dirty="0" smtClean="0">
                <a:latin typeface="Calibri"/>
                <a:ea typeface="+mn-ea"/>
                <a:cs typeface="Calibri"/>
              </a:rPr>
              <a:t> - 5</a:t>
            </a:r>
            <a:endParaRPr b="1" dirty="0">
              <a:latin typeface="Calibri"/>
              <a:ea typeface="+mn-ea"/>
              <a:cs typeface="Calibri"/>
            </a:endParaRPr>
          </a:p>
        </p:txBody>
      </p:sp>
      <p:sp>
        <p:nvSpPr>
          <p:cNvPr id="6041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10</a:t>
            </a:r>
          </a:p>
        </p:txBody>
      </p:sp>
      <p:sp>
        <p:nvSpPr>
          <p:cNvPr id="6042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14</a:t>
            </a:r>
          </a:p>
        </p:txBody>
      </p:sp>
    </p:spTree>
    <p:extLst>
      <p:ext uri="{BB962C8B-B14F-4D97-AF65-F5344CB8AC3E}">
        <p14:creationId xmlns:p14="http://schemas.microsoft.com/office/powerpoint/2010/main" val="27259003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Coaches “Bill of Rights”</a:t>
            </a:r>
            <a:endParaRPr b="1">
              <a:latin typeface="Calibri"/>
              <a:ea typeface="+mn-ea"/>
              <a:cs typeface="Calibri"/>
            </a:endParaRPr>
          </a:p>
        </p:txBody>
      </p:sp>
      <p:sp>
        <p:nvSpPr>
          <p:cNvPr id="53250" name="Rectangle 3"/>
          <p:cNvSpPr>
            <a:spLocks noGrp="1"/>
          </p:cNvSpPr>
          <p:nvPr>
            <p:ph sz="quarter" idx="4294967295"/>
          </p:nvPr>
        </p:nvSpPr>
        <p:spPr>
          <a:xfrm>
            <a:off x="493713" y="1189038"/>
            <a:ext cx="8229600" cy="4894262"/>
          </a:xfrm>
        </p:spPr>
        <p:txBody>
          <a:bodyPr/>
          <a:lstStyle/>
          <a:p>
            <a:pPr marL="0" indent="0" eaLnBrk="1" hangingPunct="1">
              <a:lnSpc>
                <a:spcPct val="100000"/>
              </a:lnSpc>
              <a:spcBef>
                <a:spcPts val="1200"/>
              </a:spcBef>
              <a:buFontTx/>
              <a:buNone/>
            </a:pPr>
            <a:r>
              <a:rPr lang="en-US" sz="2400" dirty="0">
                <a:latin typeface="Calibri" charset="0"/>
                <a:cs typeface="Calibri" charset="0"/>
              </a:rPr>
              <a:t>You have the right to ……</a:t>
            </a:r>
          </a:p>
          <a:p>
            <a:pPr lvl="1" eaLnBrk="1" hangingPunct="1">
              <a:lnSpc>
                <a:spcPct val="100000"/>
              </a:lnSpc>
              <a:spcBef>
                <a:spcPts val="1200"/>
              </a:spcBef>
              <a:buFontTx/>
              <a:buChar char="•"/>
            </a:pPr>
            <a:r>
              <a:rPr lang="en-US" sz="2400" dirty="0">
                <a:latin typeface="Calibri" charset="0"/>
                <a:cs typeface="Calibri" charset="0"/>
              </a:rPr>
              <a:t>Expect appropriate behavior from all your team members</a:t>
            </a:r>
          </a:p>
          <a:p>
            <a:pPr lvl="1" eaLnBrk="1" hangingPunct="1">
              <a:lnSpc>
                <a:spcPct val="100000"/>
              </a:lnSpc>
              <a:spcBef>
                <a:spcPts val="1200"/>
              </a:spcBef>
              <a:buFontTx/>
              <a:buChar char="•"/>
            </a:pPr>
            <a:r>
              <a:rPr lang="en-US" sz="2400" dirty="0">
                <a:latin typeface="Calibri" charset="0"/>
                <a:cs typeface="Calibri" charset="0"/>
              </a:rPr>
              <a:t>Expect team members to attend scheduled meetings</a:t>
            </a:r>
          </a:p>
          <a:p>
            <a:pPr lvl="1" eaLnBrk="1" hangingPunct="1">
              <a:lnSpc>
                <a:spcPct val="100000"/>
              </a:lnSpc>
              <a:spcBef>
                <a:spcPts val="1200"/>
              </a:spcBef>
              <a:buFontTx/>
              <a:buChar char="•"/>
            </a:pPr>
            <a:r>
              <a:rPr lang="en-US" sz="2400" dirty="0">
                <a:latin typeface="Calibri" charset="0"/>
                <a:cs typeface="Calibri" charset="0"/>
              </a:rPr>
              <a:t>Expect help from your team members’ parents</a:t>
            </a:r>
          </a:p>
          <a:p>
            <a:pPr lvl="1" eaLnBrk="1" hangingPunct="1">
              <a:lnSpc>
                <a:spcPct val="100000"/>
              </a:lnSpc>
              <a:spcBef>
                <a:spcPts val="1200"/>
              </a:spcBef>
              <a:buFontTx/>
              <a:buChar char="•"/>
            </a:pPr>
            <a:r>
              <a:rPr lang="en-US" sz="2400" dirty="0">
                <a:latin typeface="Calibri" charset="0"/>
                <a:cs typeface="Calibri" charset="0"/>
              </a:rPr>
              <a:t>Expect parents to share the costs of creating </a:t>
            </a:r>
            <a:r>
              <a:rPr lang="en-US" sz="2400" dirty="0" smtClean="0">
                <a:latin typeface="Calibri" charset="0"/>
                <a:cs typeface="Calibri" charset="0"/>
              </a:rPr>
              <a:t>the solution</a:t>
            </a:r>
            <a:endParaRPr lang="en-US" sz="2400" dirty="0">
              <a:latin typeface="Calibri" charset="0"/>
              <a:cs typeface="Calibri" charset="0"/>
            </a:endParaRPr>
          </a:p>
          <a:p>
            <a:pPr lvl="1" eaLnBrk="1" hangingPunct="1">
              <a:lnSpc>
                <a:spcPct val="100000"/>
              </a:lnSpc>
              <a:spcBef>
                <a:spcPts val="1200"/>
              </a:spcBef>
              <a:buFontTx/>
              <a:buChar char="•"/>
            </a:pPr>
            <a:r>
              <a:rPr lang="en-US" sz="2400" dirty="0">
                <a:latin typeface="Calibri" charset="0"/>
                <a:cs typeface="Calibri" charset="0"/>
              </a:rPr>
              <a:t>Remove a child from a meeting if they can’t behave</a:t>
            </a:r>
          </a:p>
          <a:p>
            <a:pPr lvl="1" eaLnBrk="1" hangingPunct="1">
              <a:lnSpc>
                <a:spcPct val="100000"/>
              </a:lnSpc>
              <a:spcBef>
                <a:spcPts val="1200"/>
              </a:spcBef>
              <a:buFontTx/>
              <a:buChar char="•"/>
            </a:pPr>
            <a:r>
              <a:rPr lang="en-US" sz="2400" dirty="0">
                <a:latin typeface="Calibri" charset="0"/>
                <a:cs typeface="Calibri" charset="0"/>
              </a:rPr>
              <a:t>Call a child’s parent’s if a problem occurs or recurs</a:t>
            </a:r>
          </a:p>
          <a:p>
            <a:pPr lvl="1" eaLnBrk="1" hangingPunct="1">
              <a:lnSpc>
                <a:spcPct val="100000"/>
              </a:lnSpc>
              <a:spcBef>
                <a:spcPts val="1200"/>
              </a:spcBef>
              <a:buFontTx/>
              <a:buChar char="•"/>
            </a:pPr>
            <a:r>
              <a:rPr lang="en-US" sz="2400" dirty="0">
                <a:latin typeface="Calibri" charset="0"/>
                <a:cs typeface="Calibri" charset="0"/>
              </a:rPr>
              <a:t>Remove a child from your </a:t>
            </a:r>
            <a:r>
              <a:rPr lang="en-US" sz="2400" dirty="0" err="1">
                <a:latin typeface="Calibri" charset="0"/>
                <a:cs typeface="Calibri" charset="0"/>
              </a:rPr>
              <a:t>OotM</a:t>
            </a:r>
            <a:r>
              <a:rPr lang="en-US" sz="2400" dirty="0">
                <a:latin typeface="Calibri" charset="0"/>
                <a:cs typeface="Calibri" charset="0"/>
              </a:rPr>
              <a:t> team if attempts to modify their behavior fail</a:t>
            </a:r>
          </a:p>
          <a:p>
            <a:pPr lvl="1" eaLnBrk="1" hangingPunct="1">
              <a:lnSpc>
                <a:spcPct val="100000"/>
              </a:lnSpc>
              <a:spcBef>
                <a:spcPts val="1200"/>
              </a:spcBef>
              <a:buFontTx/>
              <a:buChar char="•"/>
            </a:pPr>
            <a:r>
              <a:rPr lang="en-US" sz="2400" dirty="0">
                <a:latin typeface="Calibri" charset="0"/>
                <a:cs typeface="Calibri" charset="0"/>
              </a:rPr>
              <a:t>Have a life outside of Odyssey of the Mind</a:t>
            </a:r>
          </a:p>
        </p:txBody>
      </p:sp>
      <p:sp>
        <p:nvSpPr>
          <p:cNvPr id="64515"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16</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32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Before We Begin</a:t>
            </a:r>
            <a:endParaRPr b="1">
              <a:latin typeface="Calibri"/>
              <a:ea typeface="+mn-ea"/>
              <a:cs typeface="Calibri"/>
            </a:endParaRPr>
          </a:p>
        </p:txBody>
      </p:sp>
      <p:sp>
        <p:nvSpPr>
          <p:cNvPr id="13314" name="Rectangle 3"/>
          <p:cNvSpPr>
            <a:spLocks noGrp="1"/>
          </p:cNvSpPr>
          <p:nvPr>
            <p:ph sz="quarter" idx="4294967295"/>
          </p:nvPr>
        </p:nvSpPr>
        <p:spPr>
          <a:xfrm>
            <a:off x="457200" y="1108075"/>
            <a:ext cx="8229600" cy="369888"/>
          </a:xfrm>
        </p:spPr>
        <p:txBody>
          <a:bodyPr/>
          <a:lstStyle/>
          <a:p>
            <a:pPr marL="0" indent="-60325" algn="ctr" eaLnBrk="1" hangingPunct="1">
              <a:lnSpc>
                <a:spcPct val="100000"/>
              </a:lnSpc>
              <a:spcBef>
                <a:spcPts val="1200"/>
              </a:spcBef>
              <a:buFontTx/>
              <a:buNone/>
            </a:pPr>
            <a:r>
              <a:rPr lang="en-US" sz="2400">
                <a:latin typeface="Calibri" charset="0"/>
                <a:cs typeface="Calibri" charset="0"/>
              </a:rPr>
              <a:t>Two main references in today’s presentation</a:t>
            </a:r>
          </a:p>
        </p:txBody>
      </p:sp>
      <p:sp>
        <p:nvSpPr>
          <p:cNvPr id="13315" name="TextBox 1"/>
          <p:cNvSpPr txBox="1">
            <a:spLocks noChangeArrowheads="1"/>
          </p:cNvSpPr>
          <p:nvPr/>
        </p:nvSpPr>
        <p:spPr bwMode="auto">
          <a:xfrm>
            <a:off x="12700" y="6450013"/>
            <a:ext cx="80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FFFF"/>
                </a:solidFill>
              </a:rPr>
              <a:t>PG 5</a:t>
            </a:r>
          </a:p>
        </p:txBody>
      </p:sp>
      <p:sp>
        <p:nvSpPr>
          <p:cNvPr id="13316" name="TextBox 4"/>
          <p:cNvSpPr txBox="1">
            <a:spLocks noChangeArrowheads="1"/>
          </p:cNvSpPr>
          <p:nvPr/>
        </p:nvSpPr>
        <p:spPr bwMode="auto">
          <a:xfrm>
            <a:off x="8331200" y="6450013"/>
            <a:ext cx="80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FFFF00"/>
                </a:solidFill>
              </a:rPr>
              <a:t>CM 1</a:t>
            </a:r>
          </a:p>
        </p:txBody>
      </p:sp>
      <p:cxnSp>
        <p:nvCxnSpPr>
          <p:cNvPr id="9" name="Straight Arrow Connector 8"/>
          <p:cNvCxnSpPr/>
          <p:nvPr/>
        </p:nvCxnSpPr>
        <p:spPr>
          <a:xfrm flipH="1">
            <a:off x="963613" y="5549900"/>
            <a:ext cx="1752600" cy="976313"/>
          </a:xfrm>
          <a:prstGeom prst="straightConnector1">
            <a:avLst/>
          </a:prstGeom>
          <a:ln w="50800" cmpd="sng">
            <a:solidFill>
              <a:srgbClr val="00FF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643358" y="5549436"/>
            <a:ext cx="1752083" cy="975938"/>
          </a:xfrm>
          <a:prstGeom prst="straightConnector1">
            <a:avLst/>
          </a:prstGeom>
          <a:ln w="50800" cmpd="sng">
            <a:solidFill>
              <a:srgbClr val="FFFF00"/>
            </a:solidFill>
            <a:tailEnd type="triangle"/>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59182" y="1866900"/>
            <a:ext cx="2685011" cy="347472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4618" y="1866900"/>
            <a:ext cx="2685011" cy="3474720"/>
          </a:xfrm>
          <a:prstGeom prst="rect">
            <a:avLst/>
          </a:prstGeom>
        </p:spPr>
      </p:pic>
    </p:spTree>
    <p:extLst>
      <p:ext uri="{BB962C8B-B14F-4D97-AF65-F5344CB8AC3E}">
        <p14:creationId xmlns:p14="http://schemas.microsoft.com/office/powerpoint/2010/main" val="177058882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Teambuilding</a:t>
            </a:r>
          </a:p>
        </p:txBody>
      </p:sp>
      <p:sp>
        <p:nvSpPr>
          <p:cNvPr id="65538" name="Rectangle 3"/>
          <p:cNvSpPr>
            <a:spLocks noGrp="1"/>
          </p:cNvSpPr>
          <p:nvPr>
            <p:ph sz="quarter" idx="4294967295"/>
          </p:nvPr>
        </p:nvSpPr>
        <p:spPr>
          <a:xfrm>
            <a:off x="457200" y="1331913"/>
            <a:ext cx="8153400" cy="4986337"/>
          </a:xfrm>
        </p:spPr>
        <p:txBody>
          <a:bodyPr/>
          <a:lstStyle/>
          <a:p>
            <a:pPr eaLnBrk="1" hangingPunct="1">
              <a:lnSpc>
                <a:spcPct val="100000"/>
              </a:lnSpc>
              <a:spcBef>
                <a:spcPts val="1800"/>
              </a:spcBef>
              <a:buFontTx/>
              <a:buChar char="•"/>
            </a:pPr>
            <a:r>
              <a:rPr lang="en-US" sz="2400" dirty="0">
                <a:latin typeface="Calibri" charset="0"/>
                <a:cs typeface="Calibri" charset="0"/>
              </a:rPr>
              <a:t>It is important that </a:t>
            </a:r>
            <a:r>
              <a:rPr lang="en-US" sz="2400" dirty="0" smtClean="0">
                <a:latin typeface="Calibri" charset="0"/>
                <a:cs typeface="Calibri" charset="0"/>
              </a:rPr>
              <a:t>your group </a:t>
            </a:r>
            <a:r>
              <a:rPr lang="en-US" sz="2400" dirty="0">
                <a:latin typeface="Calibri" charset="0"/>
                <a:cs typeface="Calibri" charset="0"/>
              </a:rPr>
              <a:t>comes together and functions as a team.  Important decisions should be made together.</a:t>
            </a:r>
          </a:p>
          <a:p>
            <a:pPr eaLnBrk="1" hangingPunct="1">
              <a:lnSpc>
                <a:spcPct val="100000"/>
              </a:lnSpc>
              <a:spcBef>
                <a:spcPts val="1800"/>
              </a:spcBef>
              <a:buFontTx/>
              <a:buChar char="•"/>
            </a:pPr>
            <a:r>
              <a:rPr lang="en-US" sz="2400" dirty="0">
                <a:latin typeface="Calibri" charset="0"/>
                <a:cs typeface="Calibri" charset="0"/>
              </a:rPr>
              <a:t>Incorporate some team-building games into each practice session, especially early in the season. This will build team trust, and teach students to work together to solve problems.</a:t>
            </a:r>
          </a:p>
          <a:p>
            <a:pPr eaLnBrk="1" hangingPunct="1">
              <a:lnSpc>
                <a:spcPct val="100000"/>
              </a:lnSpc>
              <a:spcBef>
                <a:spcPts val="1800"/>
              </a:spcBef>
              <a:buFontTx/>
              <a:buChar char="•"/>
            </a:pPr>
            <a:r>
              <a:rPr lang="en-US" sz="2400" dirty="0">
                <a:latin typeface="Calibri" charset="0"/>
                <a:cs typeface="Calibri" charset="0"/>
              </a:rPr>
              <a:t>Do not allow criticism of people or their ideas. It is okay to evaluate ideas on their merits, but it must be done constructively.</a:t>
            </a:r>
          </a:p>
          <a:p>
            <a:pPr eaLnBrk="1" hangingPunct="1">
              <a:lnSpc>
                <a:spcPct val="100000"/>
              </a:lnSpc>
              <a:spcBef>
                <a:spcPts val="1800"/>
              </a:spcBef>
              <a:buFontTx/>
              <a:buChar char="•"/>
            </a:pPr>
            <a:r>
              <a:rPr lang="en-US" sz="2400" dirty="0">
                <a:latin typeface="Calibri" charset="0"/>
                <a:cs typeface="Calibri" charset="0"/>
              </a:rPr>
              <a:t>Celebrate milestones, breakthroughs and accomplishments.</a:t>
            </a:r>
          </a:p>
          <a:p>
            <a:pPr eaLnBrk="1" hangingPunct="1">
              <a:lnSpc>
                <a:spcPct val="100000"/>
              </a:lnSpc>
              <a:spcBef>
                <a:spcPts val="1800"/>
              </a:spcBef>
              <a:buFontTx/>
              <a:buChar char="•"/>
            </a:pPr>
            <a:r>
              <a:rPr lang="en-US" sz="2400" dirty="0">
                <a:latin typeface="Calibri" charset="0"/>
                <a:cs typeface="Calibri" charset="0"/>
              </a:rPr>
              <a:t>Once an idea is generated and discussed, it is no longer owned by the originator….it is the TEAM’</a:t>
            </a:r>
            <a:r>
              <a:rPr lang="en-US" altLang="ja-JP" sz="2400" dirty="0">
                <a:latin typeface="Calibri" charset="0"/>
                <a:cs typeface="Calibri" charset="0"/>
              </a:rPr>
              <a:t>S idea.</a:t>
            </a:r>
            <a:endParaRPr lang="en-US" sz="2400" dirty="0">
              <a:latin typeface="Calibri" charset="0"/>
              <a:cs typeface="Calibri" charset="0"/>
            </a:endParaRPr>
          </a:p>
        </p:txBody>
      </p:sp>
      <p:sp>
        <p:nvSpPr>
          <p:cNvPr id="6553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11</a:t>
            </a:r>
          </a:p>
        </p:txBody>
      </p:sp>
      <p:sp>
        <p:nvSpPr>
          <p:cNvPr id="65540" name="TextBox 11"/>
          <p:cNvSpPr txBox="1">
            <a:spLocks noChangeArrowheads="1"/>
          </p:cNvSpPr>
          <p:nvPr/>
        </p:nvSpPr>
        <p:spPr bwMode="auto">
          <a:xfrm>
            <a:off x="7329488" y="6450013"/>
            <a:ext cx="1789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15 &amp; 43</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7346" y="455557"/>
            <a:ext cx="5186214" cy="913221"/>
          </a:xfrm>
          <a:prstGeom prst="rect">
            <a:avLst/>
          </a:prstGeom>
          <a:noFill/>
        </p:spPr>
        <p:txBody>
          <a:bodyPr wrap="none">
            <a:prstTxWarp prst="textDeflateBottom">
              <a:avLst>
                <a:gd name="adj" fmla="val 73087"/>
              </a:avLst>
            </a:prstTxWarp>
            <a:spAutoFit/>
          </a:bodyPr>
          <a:lstStyle/>
          <a:p>
            <a:pPr algn="ctr">
              <a:defRPr/>
            </a:pPr>
            <a:r>
              <a:rPr lang="en-US" sz="5400" b="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Long</a:t>
            </a:r>
            <a:r>
              <a:rPr lang="en-US" sz="5400" b="1" dirty="0">
                <a:ln w="19050">
                  <a:solidFill>
                    <a:schemeClr val="bg1"/>
                  </a:solidFill>
                  <a:prstDash val="solid"/>
                </a:ln>
                <a:solidFill>
                  <a:srgbClr val="FFFF00"/>
                </a:solidFill>
                <a:latin typeface="+mj-lt"/>
              </a:rPr>
              <a:t>-Term</a:t>
            </a:r>
          </a:p>
        </p:txBody>
      </p:sp>
      <p:sp>
        <p:nvSpPr>
          <p:cNvPr id="7" name="Rectangle 6"/>
          <p:cNvSpPr/>
          <p:nvPr/>
        </p:nvSpPr>
        <p:spPr>
          <a:xfrm>
            <a:off x="1241777" y="5362223"/>
            <a:ext cx="6617352" cy="1227666"/>
          </a:xfrm>
          <a:prstGeom prst="rect">
            <a:avLst/>
          </a:prstGeom>
          <a:noFill/>
        </p:spPr>
        <p:txBody>
          <a:bodyPr wrap="none">
            <a:prstTxWarp prst="textDeflateTop">
              <a:avLst>
                <a:gd name="adj" fmla="val 37356"/>
              </a:avLst>
            </a:prstTxWarp>
            <a:spAutoFit/>
          </a:bodyPr>
          <a:lstStyle/>
          <a:p>
            <a:pPr algn="ctr">
              <a:defRPr/>
            </a:pPr>
            <a:r>
              <a:rPr lang="en-US" sz="5400" b="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Problem Solving</a:t>
            </a:r>
          </a:p>
        </p:txBody>
      </p:sp>
      <p:pic>
        <p:nvPicPr>
          <p:cNvPr id="5" name="Picture 3" descr="bd04912_"/>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1301750"/>
            <a:ext cx="346075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0" y="228600"/>
            <a:ext cx="9144000" cy="1828800"/>
          </a:xfrm>
        </p:spPr>
        <p:txBody>
          <a:bodyPr>
            <a:noAutofit/>
          </a:bodyPr>
          <a:lstStyle/>
          <a:p>
            <a:pPr algn="ctr" defTabSz="914363" eaLnBrk="1" fontAlgn="auto" hangingPunct="1">
              <a:spcAft>
                <a:spcPts val="0"/>
              </a:spcAft>
              <a:defRPr/>
            </a:pPr>
            <a:r>
              <a:rPr b="1" smtClean="0">
                <a:latin typeface="Calibri"/>
                <a:ea typeface="+mn-ea"/>
                <a:cs typeface="Calibri"/>
              </a:rPr>
              <a:t> What's </a:t>
            </a:r>
            <a:r>
              <a:rPr b="1">
                <a:latin typeface="Calibri"/>
                <a:ea typeface="+mn-ea"/>
                <a:cs typeface="Calibri"/>
              </a:rPr>
              <a:t>needed to get started </a:t>
            </a:r>
            <a:r>
              <a:rPr b="1" smtClean="0">
                <a:latin typeface="Calibri"/>
                <a:ea typeface="+mn-ea"/>
                <a:cs typeface="Calibri"/>
              </a:rPr>
              <a:t>with   </a:t>
            </a:r>
            <a:r>
              <a:rPr b="1">
                <a:latin typeface="Calibri"/>
                <a:ea typeface="+mn-ea"/>
                <a:cs typeface="Calibri"/>
              </a:rPr>
              <a:t>our Long-Term problem?</a:t>
            </a:r>
          </a:p>
        </p:txBody>
      </p:sp>
      <p:sp>
        <p:nvSpPr>
          <p:cNvPr id="56322" name="Rectangle 3"/>
          <p:cNvSpPr>
            <a:spLocks noGrp="1"/>
          </p:cNvSpPr>
          <p:nvPr>
            <p:ph sz="quarter" idx="4294967295"/>
          </p:nvPr>
        </p:nvSpPr>
        <p:spPr>
          <a:xfrm>
            <a:off x="685800" y="1951706"/>
            <a:ext cx="7772400" cy="4154984"/>
          </a:xfrm>
        </p:spPr>
        <p:txBody>
          <a:bodyPr/>
          <a:lstStyle/>
          <a:p>
            <a:pPr marL="0" indent="0" eaLnBrk="1" hangingPunct="1">
              <a:lnSpc>
                <a:spcPct val="100000"/>
              </a:lnSpc>
              <a:spcBef>
                <a:spcPts val="1200"/>
              </a:spcBef>
              <a:buFontTx/>
              <a:buNone/>
            </a:pPr>
            <a:r>
              <a:rPr lang="en-US" sz="2400" dirty="0">
                <a:latin typeface="Calibri" charset="0"/>
                <a:cs typeface="Calibri" charset="0"/>
              </a:rPr>
              <a:t>There are 3 major information resources that are available to you as a coach of an Odyssey of the Mind team</a:t>
            </a:r>
          </a:p>
          <a:p>
            <a:pPr marL="742950" lvl="1" indent="-285750" eaLnBrk="1" hangingPunct="1">
              <a:lnSpc>
                <a:spcPct val="100000"/>
              </a:lnSpc>
              <a:spcBef>
                <a:spcPts val="1200"/>
              </a:spcBef>
              <a:buFontTx/>
              <a:buChar char="•"/>
            </a:pPr>
            <a:r>
              <a:rPr lang="en-US" sz="2400" i="1" dirty="0">
                <a:solidFill>
                  <a:srgbClr val="FFFF66"/>
                </a:solidFill>
                <a:latin typeface="Calibri" charset="0"/>
                <a:cs typeface="Calibri" charset="0"/>
              </a:rPr>
              <a:t>Program Guide </a:t>
            </a:r>
            <a:r>
              <a:rPr lang="en-US" sz="2400" dirty="0">
                <a:latin typeface="Calibri" charset="0"/>
                <a:cs typeface="Calibri" charset="0"/>
              </a:rPr>
              <a:t>(available on the official website or through your membership coordinator)</a:t>
            </a:r>
          </a:p>
          <a:p>
            <a:pPr marL="742950" lvl="1" indent="-285750" eaLnBrk="1" hangingPunct="1">
              <a:lnSpc>
                <a:spcPct val="100000"/>
              </a:lnSpc>
              <a:spcBef>
                <a:spcPts val="1200"/>
              </a:spcBef>
              <a:buFontTx/>
              <a:buChar char="•"/>
            </a:pPr>
            <a:r>
              <a:rPr lang="en-US" sz="2400" i="1" dirty="0">
                <a:solidFill>
                  <a:srgbClr val="FFFF66"/>
                </a:solidFill>
                <a:latin typeface="Calibri" charset="0"/>
                <a:cs typeface="Calibri" charset="0"/>
              </a:rPr>
              <a:t>Long-Term Problem </a:t>
            </a:r>
            <a:r>
              <a:rPr lang="en-US" sz="2400" dirty="0">
                <a:latin typeface="Calibri" charset="0"/>
                <a:cs typeface="Calibri" charset="0"/>
              </a:rPr>
              <a:t>(available from your membership </a:t>
            </a:r>
            <a:r>
              <a:rPr lang="en-US" sz="2400" dirty="0" smtClean="0">
                <a:latin typeface="Calibri" charset="0"/>
                <a:cs typeface="Calibri" charset="0"/>
              </a:rPr>
              <a:t>coordinator </a:t>
            </a:r>
            <a:r>
              <a:rPr lang="en-US" sz="2400" dirty="0">
                <a:latin typeface="Calibri" charset="0"/>
                <a:cs typeface="Calibri" charset="0"/>
              </a:rPr>
              <a:t>or the official website )</a:t>
            </a:r>
          </a:p>
          <a:p>
            <a:pPr marL="742950" lvl="1" indent="-285750" eaLnBrk="1" hangingPunct="1">
              <a:lnSpc>
                <a:spcPct val="100000"/>
              </a:lnSpc>
              <a:spcBef>
                <a:spcPts val="1200"/>
              </a:spcBef>
              <a:buFontTx/>
              <a:buChar char="•"/>
            </a:pPr>
            <a:r>
              <a:rPr lang="en-US" sz="2400" i="1" dirty="0">
                <a:solidFill>
                  <a:srgbClr val="FFFF66"/>
                </a:solidFill>
                <a:latin typeface="Calibri" charset="0"/>
                <a:cs typeface="Calibri" charset="0"/>
              </a:rPr>
              <a:t>Clarifications </a:t>
            </a:r>
            <a:r>
              <a:rPr lang="en-US" sz="2400" dirty="0">
                <a:latin typeface="Calibri" charset="0"/>
                <a:cs typeface="Calibri" charset="0"/>
              </a:rPr>
              <a:t>general and team (available on the Odyssey of the Mind website, through your coordinator, or through your State </a:t>
            </a:r>
            <a:r>
              <a:rPr lang="en-US" sz="2400" dirty="0" smtClean="0">
                <a:latin typeface="Calibri" charset="0"/>
                <a:cs typeface="Calibri" charset="0"/>
              </a:rPr>
              <a:t>Association; </a:t>
            </a:r>
            <a:r>
              <a:rPr lang="en-US" sz="2400" dirty="0">
                <a:latin typeface="Calibri" charset="0"/>
                <a:cs typeface="Calibri" charset="0"/>
              </a:rPr>
              <a:t>released throughout the </a:t>
            </a:r>
            <a:r>
              <a:rPr lang="en-US" sz="2400" dirty="0" smtClean="0">
                <a:latin typeface="Calibri" charset="0"/>
                <a:cs typeface="Calibri" charset="0"/>
              </a:rPr>
              <a:t>season)</a:t>
            </a:r>
            <a:endParaRPr lang="en-US" sz="1400" dirty="0">
              <a:latin typeface="Calibri" charset="0"/>
              <a:cs typeface="Calibri"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a:t>
            </a:r>
          </a:p>
        </p:txBody>
      </p:sp>
      <p:sp>
        <p:nvSpPr>
          <p:cNvPr id="32770" name="Rectangle 3"/>
          <p:cNvSpPr txBox="1">
            <a:spLocks/>
          </p:cNvSpPr>
          <p:nvPr/>
        </p:nvSpPr>
        <p:spPr bwMode="auto">
          <a:xfrm>
            <a:off x="457200" y="1381125"/>
            <a:ext cx="82296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spAutoFit/>
          </a:bodyPr>
          <a:lstStyle>
            <a:lvl1pPr marL="396875" indent="-396875" defTabSz="912813" eaLnBrk="0" hangingPunct="0">
              <a:defRPr sz="2400">
                <a:solidFill>
                  <a:schemeClr val="tx1"/>
                </a:solidFill>
                <a:latin typeface="Arial" charset="0"/>
                <a:ea typeface="ＭＳ Ｐゴシック" charset="0"/>
                <a:cs typeface="ＭＳ Ｐゴシック" charset="0"/>
              </a:defRPr>
            </a:lvl1pPr>
            <a:lvl2pPr marL="396875" indent="-396875"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spcBef>
                <a:spcPts val="1200"/>
              </a:spcBef>
              <a:buFontTx/>
              <a:buChar char="•"/>
            </a:pPr>
            <a:r>
              <a:rPr lang="en-US" dirty="0">
                <a:latin typeface="Calibri" charset="0"/>
                <a:cs typeface="Calibri" charset="0"/>
              </a:rPr>
              <a:t>Six new Long-Term problems are written by Creative Competitions, </a:t>
            </a:r>
            <a:r>
              <a:rPr lang="en-US" dirty="0" smtClean="0">
                <a:latin typeface="Calibri" charset="0"/>
                <a:cs typeface="Calibri" charset="0"/>
              </a:rPr>
              <a:t>Inc. </a:t>
            </a:r>
            <a:r>
              <a:rPr lang="en-US" dirty="0">
                <a:latin typeface="Calibri" charset="0"/>
                <a:cs typeface="Calibri" charset="0"/>
              </a:rPr>
              <a:t>each year. </a:t>
            </a:r>
          </a:p>
          <a:p>
            <a:pPr lvl="1" eaLnBrk="1" hangingPunct="1">
              <a:spcBef>
                <a:spcPts val="1200"/>
              </a:spcBef>
              <a:buFontTx/>
              <a:buChar char="•"/>
            </a:pPr>
            <a:r>
              <a:rPr lang="en-US" dirty="0">
                <a:latin typeface="Calibri" charset="0"/>
                <a:cs typeface="Calibri" charset="0"/>
              </a:rPr>
              <a:t>There is a cost limit to each problem (usually ~ $125 - $145)</a:t>
            </a:r>
          </a:p>
          <a:p>
            <a:pPr lvl="1" eaLnBrk="1" hangingPunct="1">
              <a:spcBef>
                <a:spcPts val="1200"/>
              </a:spcBef>
              <a:buFontTx/>
              <a:buChar char="•"/>
            </a:pPr>
            <a:r>
              <a:rPr lang="en-US" dirty="0">
                <a:latin typeface="Calibri" charset="0"/>
                <a:cs typeface="Calibri" charset="0"/>
              </a:rPr>
              <a:t>Solutions cannot be “</a:t>
            </a:r>
            <a:r>
              <a:rPr lang="en-US" altLang="ja-JP" dirty="0">
                <a:latin typeface="Calibri" charset="0"/>
                <a:cs typeface="Calibri" charset="0"/>
              </a:rPr>
              <a:t>bought”, they must be designed and  built by the team</a:t>
            </a:r>
          </a:p>
          <a:p>
            <a:pPr lvl="1" eaLnBrk="1" hangingPunct="1">
              <a:spcBef>
                <a:spcPts val="1200"/>
              </a:spcBef>
              <a:buFontTx/>
              <a:buChar char="•"/>
            </a:pPr>
            <a:r>
              <a:rPr lang="en-US" dirty="0">
                <a:latin typeface="Calibri" charset="0"/>
                <a:cs typeface="Calibri" charset="0"/>
              </a:rPr>
              <a:t>Only the materials used in competition are included in the cost</a:t>
            </a:r>
          </a:p>
          <a:p>
            <a:pPr lvl="1" eaLnBrk="1" hangingPunct="1">
              <a:spcBef>
                <a:spcPts val="1200"/>
              </a:spcBef>
              <a:buFontTx/>
              <a:buChar char="•"/>
            </a:pPr>
            <a:r>
              <a:rPr lang="en-US" dirty="0">
                <a:latin typeface="Calibri" charset="0"/>
                <a:cs typeface="Calibri" charset="0"/>
              </a:rPr>
              <a:t>Duct tape &amp; cardboard, </a:t>
            </a:r>
            <a:r>
              <a:rPr lang="en-US" dirty="0" smtClean="0">
                <a:latin typeface="Calibri" charset="0"/>
                <a:cs typeface="Calibri" charset="0"/>
              </a:rPr>
              <a:t>garage-sale </a:t>
            </a:r>
            <a:r>
              <a:rPr lang="en-US" dirty="0">
                <a:latin typeface="Calibri" charset="0"/>
                <a:cs typeface="Calibri" charset="0"/>
              </a:rPr>
              <a:t>value, scavenging</a:t>
            </a:r>
          </a:p>
          <a:p>
            <a:pPr lvl="1" eaLnBrk="1" hangingPunct="1">
              <a:spcBef>
                <a:spcPts val="1200"/>
              </a:spcBef>
              <a:buFontTx/>
              <a:buChar char="•"/>
            </a:pPr>
            <a:r>
              <a:rPr lang="en-US" dirty="0">
                <a:latin typeface="Calibri" charset="0"/>
                <a:cs typeface="Calibri" charset="0"/>
              </a:rPr>
              <a:t>Some </a:t>
            </a:r>
            <a:r>
              <a:rPr lang="en-US" altLang="ja-JP" dirty="0">
                <a:latin typeface="Calibri" charset="0"/>
                <a:cs typeface="Calibri" charset="0"/>
              </a:rPr>
              <a:t>“standard” and safety items are exempt from cost, these      are listed in the Program Guide.</a:t>
            </a:r>
          </a:p>
          <a:p>
            <a:pPr lvl="1" eaLnBrk="1" hangingPunct="1">
              <a:spcBef>
                <a:spcPts val="1200"/>
              </a:spcBef>
              <a:buFontTx/>
              <a:buChar char="•"/>
            </a:pPr>
            <a:r>
              <a:rPr lang="en-US" dirty="0">
                <a:latin typeface="Calibri" charset="0"/>
                <a:cs typeface="Calibri" charset="0"/>
              </a:rPr>
              <a:t>All have a theme with a skit and are performed in 8 minutes</a:t>
            </a:r>
          </a:p>
          <a:p>
            <a:pPr eaLnBrk="1" hangingPunct="1">
              <a:buFontTx/>
              <a:buChar char="•"/>
            </a:pPr>
            <a:endParaRPr lang="en-US" sz="2200" dirty="0">
              <a:latin typeface="Calibri" charset="0"/>
              <a:cs typeface="Calibri" charset="0"/>
            </a:endParaRPr>
          </a:p>
        </p:txBody>
      </p:sp>
      <p:sp>
        <p:nvSpPr>
          <p:cNvPr id="32771" name="TextBox 3"/>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32772" name="TextBox 4"/>
          <p:cNvSpPr txBox="1">
            <a:spLocks noChangeArrowheads="1"/>
          </p:cNvSpPr>
          <p:nvPr/>
        </p:nvSpPr>
        <p:spPr bwMode="auto">
          <a:xfrm>
            <a:off x="81407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34818" name="Rectangle 3"/>
          <p:cNvSpPr>
            <a:spLocks noGrp="1"/>
          </p:cNvSpPr>
          <p:nvPr>
            <p:ph sz="quarter" idx="4294967295"/>
          </p:nvPr>
        </p:nvSpPr>
        <p:spPr>
          <a:xfrm>
            <a:off x="685800" y="1189038"/>
            <a:ext cx="7772400" cy="4478149"/>
          </a:xfrm>
        </p:spPr>
        <p:txBody>
          <a:bodyPr/>
          <a:lstStyle/>
          <a:p>
            <a:pPr eaLnBrk="1" hangingPunct="1">
              <a:lnSpc>
                <a:spcPct val="100000"/>
              </a:lnSpc>
              <a:spcBef>
                <a:spcPts val="1200"/>
              </a:spcBef>
              <a:buFontTx/>
              <a:buChar char="•"/>
            </a:pPr>
            <a:r>
              <a:rPr lang="en-US" sz="3600" dirty="0" smtClean="0">
                <a:latin typeface="Calibri" charset="0"/>
                <a:cs typeface="Calibri" charset="0"/>
              </a:rPr>
              <a:t>Participation </a:t>
            </a:r>
            <a:r>
              <a:rPr lang="en-US" sz="3600" dirty="0">
                <a:latin typeface="Calibri" charset="0"/>
                <a:cs typeface="Calibri" charset="0"/>
              </a:rPr>
              <a:t>requires a commitment from:</a:t>
            </a:r>
          </a:p>
          <a:p>
            <a:pPr lvl="1" eaLnBrk="1" hangingPunct="1">
              <a:lnSpc>
                <a:spcPct val="100000"/>
              </a:lnSpc>
              <a:spcBef>
                <a:spcPts val="1200"/>
              </a:spcBef>
              <a:buClr>
                <a:schemeClr val="hlink"/>
              </a:buClr>
              <a:buFontTx/>
              <a:buChar char="•"/>
            </a:pPr>
            <a:r>
              <a:rPr lang="en-US" sz="3200" dirty="0">
                <a:latin typeface="Calibri" charset="0"/>
                <a:cs typeface="Calibri" charset="0"/>
              </a:rPr>
              <a:t>Team members</a:t>
            </a:r>
          </a:p>
          <a:p>
            <a:pPr lvl="1" eaLnBrk="1" hangingPunct="1">
              <a:lnSpc>
                <a:spcPct val="100000"/>
              </a:lnSpc>
              <a:spcBef>
                <a:spcPts val="600"/>
              </a:spcBef>
              <a:buClr>
                <a:schemeClr val="hlink"/>
              </a:buClr>
              <a:buFontTx/>
              <a:buChar char="•"/>
            </a:pPr>
            <a:r>
              <a:rPr lang="en-US" sz="3200" dirty="0">
                <a:latin typeface="Calibri" charset="0"/>
                <a:cs typeface="Calibri" charset="0"/>
              </a:rPr>
              <a:t>Coaches</a:t>
            </a:r>
          </a:p>
          <a:p>
            <a:pPr lvl="1" eaLnBrk="1" hangingPunct="1">
              <a:lnSpc>
                <a:spcPct val="100000"/>
              </a:lnSpc>
              <a:spcBef>
                <a:spcPts val="600"/>
              </a:spcBef>
              <a:buClr>
                <a:schemeClr val="hlink"/>
              </a:buClr>
              <a:buFontTx/>
              <a:buChar char="•"/>
            </a:pPr>
            <a:r>
              <a:rPr lang="en-US" sz="3200" dirty="0">
                <a:latin typeface="Calibri" charset="0"/>
                <a:cs typeface="Calibri" charset="0"/>
              </a:rPr>
              <a:t>Membership Coordinators </a:t>
            </a:r>
          </a:p>
          <a:p>
            <a:pPr lvl="1" eaLnBrk="1" hangingPunct="1">
              <a:lnSpc>
                <a:spcPct val="100000"/>
              </a:lnSpc>
              <a:spcBef>
                <a:spcPts val="600"/>
              </a:spcBef>
              <a:buClr>
                <a:schemeClr val="hlink"/>
              </a:buClr>
              <a:buFontTx/>
              <a:buChar char="•"/>
            </a:pPr>
            <a:r>
              <a:rPr lang="en-US" sz="3200" dirty="0">
                <a:latin typeface="Calibri" charset="0"/>
                <a:cs typeface="Calibri" charset="0"/>
              </a:rPr>
              <a:t>Volunteer Judges </a:t>
            </a:r>
          </a:p>
          <a:p>
            <a:pPr lvl="1" eaLnBrk="1" hangingPunct="1">
              <a:lnSpc>
                <a:spcPct val="100000"/>
              </a:lnSpc>
              <a:spcBef>
                <a:spcPts val="600"/>
              </a:spcBef>
              <a:buClr>
                <a:schemeClr val="hlink"/>
              </a:buClr>
              <a:buFontTx/>
              <a:buChar char="•"/>
            </a:pPr>
            <a:r>
              <a:rPr lang="en-US" sz="3200" dirty="0">
                <a:latin typeface="Calibri" charset="0"/>
                <a:cs typeface="Calibri" charset="0"/>
              </a:rPr>
              <a:t>Volunteer Officials</a:t>
            </a:r>
          </a:p>
          <a:p>
            <a:pPr lvl="1" eaLnBrk="1" hangingPunct="1">
              <a:lnSpc>
                <a:spcPct val="100000"/>
              </a:lnSpc>
              <a:spcBef>
                <a:spcPts val="600"/>
              </a:spcBef>
              <a:buFontTx/>
              <a:buNone/>
            </a:pPr>
            <a:endParaRPr lang="en-US" sz="2400" dirty="0">
              <a:latin typeface="Calibri" charset="0"/>
              <a:cs typeface="Calibri"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35842" name="Rectangle 3"/>
          <p:cNvSpPr>
            <a:spLocks noGrp="1"/>
          </p:cNvSpPr>
          <p:nvPr>
            <p:ph sz="quarter" idx="4294967295"/>
          </p:nvPr>
        </p:nvSpPr>
        <p:spPr>
          <a:xfrm>
            <a:off x="685800" y="1153010"/>
            <a:ext cx="7772400" cy="430212"/>
          </a:xfrm>
        </p:spPr>
        <p:txBody>
          <a:bodyPr/>
          <a:lstStyle/>
          <a:p>
            <a:pPr algn="ctr" eaLnBrk="1" hangingPunct="1">
              <a:lnSpc>
                <a:spcPct val="100000"/>
              </a:lnSpc>
              <a:spcBef>
                <a:spcPts val="1200"/>
              </a:spcBef>
              <a:buFontTx/>
              <a:buNone/>
            </a:pPr>
            <a:r>
              <a:rPr lang="en-US" sz="2400" b="1" dirty="0">
                <a:latin typeface="Calibri" charset="0"/>
                <a:cs typeface="Calibri" charset="0"/>
              </a:rPr>
              <a:t>Problem #1 - </a:t>
            </a:r>
            <a:r>
              <a:rPr lang="en-US" sz="2400" b="1" dirty="0">
                <a:solidFill>
                  <a:srgbClr val="FF0000"/>
                </a:solidFill>
                <a:latin typeface="Calibri" charset="0"/>
                <a:cs typeface="Calibri" charset="0"/>
              </a:rPr>
              <a:t>Vehicle</a:t>
            </a:r>
            <a:r>
              <a:rPr lang="en-US" sz="2400" b="1" dirty="0">
                <a:latin typeface="Calibri" charset="0"/>
                <a:cs typeface="Calibri" charset="0"/>
              </a:rPr>
              <a:t> </a:t>
            </a:r>
            <a:r>
              <a:rPr lang="en-US" sz="2400" b="1" dirty="0" smtClean="0">
                <a:latin typeface="Calibri" charset="0"/>
                <a:cs typeface="Calibri" charset="0"/>
              </a:rPr>
              <a:t>- </a:t>
            </a:r>
            <a:r>
              <a:rPr lang="en-US" sz="2800" b="1" i="1" dirty="0">
                <a:solidFill>
                  <a:srgbClr val="FFFF00"/>
                </a:solidFill>
                <a:latin typeface="Calibri" charset="0"/>
                <a:cs typeface="Calibri" charset="0"/>
              </a:rPr>
              <a:t>Longshot Solution</a:t>
            </a:r>
          </a:p>
        </p:txBody>
      </p:sp>
      <p:sp>
        <p:nvSpPr>
          <p:cNvPr id="35843" name="TextBox 1"/>
          <p:cNvSpPr txBox="1">
            <a:spLocks noChangeArrowheads="1"/>
          </p:cNvSpPr>
          <p:nvPr/>
        </p:nvSpPr>
        <p:spPr bwMode="auto">
          <a:xfrm>
            <a:off x="685800" y="2013434"/>
            <a:ext cx="4254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0"/>
              </a:spcAft>
            </a:pPr>
            <a:r>
              <a:rPr lang="en-US" dirty="0" smtClean="0"/>
              <a:t>Teams design, build and operate one or more vehicles.  Sometimes they’re small, other times they’re big enough to ride on and transport other items.  Generally the vehicles are scored on their propulsion system, and for traveling and completing different tasks.</a:t>
            </a:r>
            <a:endParaRPr lang="en-US" dirty="0"/>
          </a:p>
        </p:txBody>
      </p:sp>
      <p:sp>
        <p:nvSpPr>
          <p:cNvPr id="35844" name="TextBox 7"/>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35845" name="TextBox 8"/>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2759" y="2191760"/>
            <a:ext cx="3435441" cy="3429000"/>
          </a:xfrm>
          <a:prstGeom prst="ellipse">
            <a:avLst/>
          </a:prstGeom>
        </p:spPr>
      </p:pic>
    </p:spTree>
    <p:extLst>
      <p:ext uri="{BB962C8B-B14F-4D97-AF65-F5344CB8AC3E}">
        <p14:creationId xmlns:p14="http://schemas.microsoft.com/office/powerpoint/2010/main" val="3467940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36866" name="Rectangle 3"/>
          <p:cNvSpPr>
            <a:spLocks noGrp="1"/>
          </p:cNvSpPr>
          <p:nvPr>
            <p:ph sz="quarter" idx="4294967295"/>
          </p:nvPr>
        </p:nvSpPr>
        <p:spPr>
          <a:xfrm>
            <a:off x="457200" y="1189038"/>
            <a:ext cx="8229600" cy="430887"/>
          </a:xfrm>
        </p:spPr>
        <p:txBody>
          <a:bodyPr/>
          <a:lstStyle/>
          <a:p>
            <a:pPr algn="ctr" eaLnBrk="1" hangingPunct="1">
              <a:lnSpc>
                <a:spcPct val="100000"/>
              </a:lnSpc>
              <a:spcBef>
                <a:spcPts val="1200"/>
              </a:spcBef>
              <a:spcAft>
                <a:spcPts val="1200"/>
              </a:spcAft>
              <a:buFontTx/>
              <a:buNone/>
            </a:pPr>
            <a:r>
              <a:rPr lang="en-US" sz="2400" b="1" dirty="0">
                <a:latin typeface="Calibri" charset="0"/>
                <a:cs typeface="Calibri" charset="0"/>
              </a:rPr>
              <a:t>Problem #2 </a:t>
            </a:r>
            <a:r>
              <a:rPr lang="en-US" sz="2400" b="1" dirty="0" smtClean="0">
                <a:latin typeface="Calibri" charset="0"/>
                <a:cs typeface="Calibri" charset="0"/>
              </a:rPr>
              <a:t>- </a:t>
            </a:r>
            <a:r>
              <a:rPr lang="en-US" sz="2400" b="1" dirty="0" smtClean="0">
                <a:solidFill>
                  <a:srgbClr val="FF0000"/>
                </a:solidFill>
                <a:latin typeface="Calibri" charset="0"/>
                <a:cs typeface="Calibri" charset="0"/>
              </a:rPr>
              <a:t>Technical </a:t>
            </a:r>
            <a:r>
              <a:rPr lang="en-US" sz="2400" b="1" dirty="0" smtClean="0">
                <a:latin typeface="Calibri" charset="0"/>
                <a:cs typeface="Calibri" charset="0"/>
              </a:rPr>
              <a:t>- </a:t>
            </a:r>
            <a:r>
              <a:rPr lang="en-US" sz="2800" b="1" i="1" dirty="0">
                <a:solidFill>
                  <a:srgbClr val="FFFF00"/>
                </a:solidFill>
                <a:latin typeface="Calibri" charset="0"/>
                <a:cs typeface="Calibri" charset="0"/>
              </a:rPr>
              <a:t>Net Working</a:t>
            </a:r>
            <a:endParaRPr lang="en-US" sz="2800" b="1" i="1" dirty="0" smtClean="0">
              <a:solidFill>
                <a:srgbClr val="FFFF00"/>
              </a:solidFill>
              <a:latin typeface="Calibri" charset="0"/>
              <a:cs typeface="Calibri" charset="0"/>
            </a:endParaRPr>
          </a:p>
        </p:txBody>
      </p:sp>
      <p:sp>
        <p:nvSpPr>
          <p:cNvPr id="36868" name="TextBox 5"/>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36869" name="TextBox 6"/>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sp>
        <p:nvSpPr>
          <p:cNvPr id="36867" name="TextBox 1"/>
          <p:cNvSpPr txBox="1">
            <a:spLocks noChangeArrowheads="1"/>
          </p:cNvSpPr>
          <p:nvPr/>
        </p:nvSpPr>
        <p:spPr bwMode="auto">
          <a:xfrm>
            <a:off x="4738255" y="2243080"/>
            <a:ext cx="374834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dirty="0"/>
              <a:t>Teams are scored for performance elements </a:t>
            </a:r>
            <a:r>
              <a:rPr lang="en-US" dirty="0" smtClean="0"/>
              <a:t>as well</a:t>
            </a:r>
            <a:r>
              <a:rPr lang="en-US" dirty="0"/>
              <a:t> </a:t>
            </a:r>
            <a:r>
              <a:rPr lang="en-US" dirty="0" smtClean="0"/>
              <a:t>as for some type of technical achievement.  Usually, this problem requires</a:t>
            </a:r>
            <a:r>
              <a:rPr lang="en-US" dirty="0"/>
              <a:t> </a:t>
            </a:r>
            <a:r>
              <a:rPr lang="en-US" dirty="0" smtClean="0"/>
              <a:t>the </a:t>
            </a:r>
            <a:r>
              <a:rPr lang="en-US" dirty="0"/>
              <a:t>team </a:t>
            </a:r>
            <a:r>
              <a:rPr lang="en-US" dirty="0" smtClean="0"/>
              <a:t>to create one or more devices  that perform certain functions  or </a:t>
            </a:r>
            <a:r>
              <a:rPr lang="en-US" dirty="0"/>
              <a:t>tasks. </a:t>
            </a:r>
            <a:endParaRPr lang="en-US" b="1" i="1" dirty="0">
              <a:solidFill>
                <a:srgbClr val="FFFF00"/>
              </a:solidFill>
              <a:latin typeface="Calibri" charset="0"/>
              <a:cs typeface="Calibri" charset="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1592" r="1768"/>
          <a:stretch/>
        </p:blipFill>
        <p:spPr>
          <a:xfrm>
            <a:off x="744582" y="2236740"/>
            <a:ext cx="3401009" cy="3429000"/>
          </a:xfrm>
          <a:prstGeom prst="ellipse">
            <a:avLst/>
          </a:prstGeom>
        </p:spPr>
      </p:pic>
    </p:spTree>
    <p:extLst>
      <p:ext uri="{BB962C8B-B14F-4D97-AF65-F5344CB8AC3E}">
        <p14:creationId xmlns:p14="http://schemas.microsoft.com/office/powerpoint/2010/main" val="26396465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37890" name="Rectangle 3"/>
          <p:cNvSpPr>
            <a:spLocks noGrp="1"/>
          </p:cNvSpPr>
          <p:nvPr>
            <p:ph sz="quarter" idx="4294967295"/>
          </p:nvPr>
        </p:nvSpPr>
        <p:spPr>
          <a:xfrm>
            <a:off x="685800" y="1189038"/>
            <a:ext cx="7772400" cy="430212"/>
          </a:xfrm>
        </p:spPr>
        <p:txBody>
          <a:bodyPr/>
          <a:lstStyle/>
          <a:p>
            <a:pPr algn="ctr" eaLnBrk="1" hangingPunct="1">
              <a:lnSpc>
                <a:spcPct val="100000"/>
              </a:lnSpc>
              <a:spcBef>
                <a:spcPts val="1200"/>
              </a:spcBef>
              <a:spcAft>
                <a:spcPts val="1200"/>
              </a:spcAft>
              <a:buFontTx/>
              <a:buNone/>
            </a:pPr>
            <a:r>
              <a:rPr lang="en-US" sz="2400" b="1" dirty="0">
                <a:latin typeface="Calibri" charset="0"/>
                <a:cs typeface="Calibri" charset="0"/>
              </a:rPr>
              <a:t>Problem #3 </a:t>
            </a:r>
            <a:r>
              <a:rPr lang="en-US" sz="2400" b="1" dirty="0" smtClean="0">
                <a:latin typeface="Calibri" charset="0"/>
                <a:cs typeface="Calibri" charset="0"/>
              </a:rPr>
              <a:t>- </a:t>
            </a:r>
            <a:r>
              <a:rPr lang="en-US" sz="2400" b="1" dirty="0" smtClean="0">
                <a:solidFill>
                  <a:srgbClr val="FF0000"/>
                </a:solidFill>
                <a:latin typeface="Calibri" charset="0"/>
                <a:cs typeface="Calibri" charset="0"/>
              </a:rPr>
              <a:t>Classics</a:t>
            </a:r>
            <a:r>
              <a:rPr lang="en-US" sz="2400" b="1" dirty="0" smtClean="0">
                <a:solidFill>
                  <a:srgbClr val="FF0000"/>
                </a:solidFill>
                <a:latin typeface="Calibri" charset="0"/>
                <a:cs typeface="Calibri" charset="0"/>
              </a:rPr>
              <a:t>… </a:t>
            </a:r>
            <a:r>
              <a:rPr lang="en-US" sz="2800" b="1" i="1" dirty="0" smtClean="0">
                <a:solidFill>
                  <a:srgbClr val="FFFF00"/>
                </a:solidFill>
                <a:latin typeface="Calibri" charset="0"/>
                <a:cs typeface="Calibri" charset="0"/>
              </a:rPr>
              <a:t>The </a:t>
            </a:r>
            <a:r>
              <a:rPr lang="en-US" sz="2800" b="1" i="1" dirty="0">
                <a:solidFill>
                  <a:srgbClr val="FFFF00"/>
                </a:solidFill>
                <a:latin typeface="Calibri" charset="0"/>
                <a:cs typeface="Calibri" charset="0"/>
              </a:rPr>
              <a:t>Effective Detective</a:t>
            </a:r>
          </a:p>
        </p:txBody>
      </p:sp>
      <p:sp>
        <p:nvSpPr>
          <p:cNvPr id="37891" name="TextBox 2"/>
          <p:cNvSpPr txBox="1">
            <a:spLocks noChangeArrowheads="1"/>
          </p:cNvSpPr>
          <p:nvPr/>
        </p:nvSpPr>
        <p:spPr bwMode="auto">
          <a:xfrm>
            <a:off x="685800" y="2345371"/>
            <a:ext cx="314473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This is a performance problem based on something “classical.”  It could involve mythology, art, music, archaeology, or anything else that is classical in nature.</a:t>
            </a:r>
          </a:p>
        </p:txBody>
      </p:sp>
      <p:sp>
        <p:nvSpPr>
          <p:cNvPr id="37892" name="TextBox 6"/>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37893" name="TextBox 7"/>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3760" r="12348"/>
          <a:stretch/>
        </p:blipFill>
        <p:spPr>
          <a:xfrm>
            <a:off x="4987212" y="2154365"/>
            <a:ext cx="3470988" cy="3429000"/>
          </a:xfrm>
          <a:prstGeom prst="ellipse">
            <a:avLst/>
          </a:prstGeom>
        </p:spPr>
      </p:pic>
    </p:spTree>
    <p:extLst>
      <p:ext uri="{BB962C8B-B14F-4D97-AF65-F5344CB8AC3E}">
        <p14:creationId xmlns:p14="http://schemas.microsoft.com/office/powerpoint/2010/main" val="990256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The Long-Term Problems </a:t>
            </a:r>
            <a:r>
              <a:rPr sz="1800" i="1" dirty="0">
                <a:cs typeface="Calibri"/>
              </a:rPr>
              <a:t>Continued…</a:t>
            </a:r>
            <a:endParaRPr sz="1800" b="1" i="1" dirty="0">
              <a:latin typeface="Calibri"/>
              <a:ea typeface="+mn-ea"/>
              <a:cs typeface="Calibri"/>
            </a:endParaRPr>
          </a:p>
        </p:txBody>
      </p:sp>
      <p:sp>
        <p:nvSpPr>
          <p:cNvPr id="38914" name="Rectangle 3"/>
          <p:cNvSpPr>
            <a:spLocks noGrp="1"/>
          </p:cNvSpPr>
          <p:nvPr>
            <p:ph sz="quarter" idx="4294967295"/>
          </p:nvPr>
        </p:nvSpPr>
        <p:spPr>
          <a:xfrm>
            <a:off x="685800" y="1189038"/>
            <a:ext cx="7772400" cy="430887"/>
          </a:xfrm>
        </p:spPr>
        <p:txBody>
          <a:bodyPr/>
          <a:lstStyle/>
          <a:p>
            <a:pPr algn="ctr" eaLnBrk="1" hangingPunct="1">
              <a:lnSpc>
                <a:spcPct val="100000"/>
              </a:lnSpc>
              <a:spcBef>
                <a:spcPts val="1200"/>
              </a:spcBef>
              <a:buFontTx/>
              <a:buNone/>
            </a:pPr>
            <a:r>
              <a:rPr lang="en-US" sz="2400" b="1" dirty="0">
                <a:latin typeface="Calibri" charset="0"/>
                <a:cs typeface="Calibri" charset="0"/>
              </a:rPr>
              <a:t>Problem #4 - </a:t>
            </a:r>
            <a:r>
              <a:rPr lang="en-US" sz="2400" b="1" dirty="0">
                <a:solidFill>
                  <a:srgbClr val="FF0000"/>
                </a:solidFill>
                <a:latin typeface="Calibri" charset="0"/>
                <a:cs typeface="Calibri" charset="0"/>
              </a:rPr>
              <a:t>Structure</a:t>
            </a:r>
            <a:r>
              <a:rPr lang="en-US" sz="2400" b="1" dirty="0">
                <a:latin typeface="Calibri" charset="0"/>
                <a:cs typeface="Calibri" charset="0"/>
              </a:rPr>
              <a:t> </a:t>
            </a:r>
            <a:r>
              <a:rPr lang="en-US" sz="2400" b="1" dirty="0" smtClean="0">
                <a:latin typeface="Calibri" charset="0"/>
                <a:cs typeface="Calibri" charset="0"/>
              </a:rPr>
              <a:t>- </a:t>
            </a:r>
            <a:r>
              <a:rPr lang="en-US" sz="2800" b="1" i="1" dirty="0" smtClean="0">
                <a:solidFill>
                  <a:srgbClr val="FFFF00"/>
                </a:solidFill>
                <a:latin typeface="Calibri" charset="0"/>
                <a:cs typeface="Calibri" charset="0"/>
              </a:rPr>
              <a:t>Balsa Limbo</a:t>
            </a:r>
            <a:endParaRPr lang="en-US" sz="2800" b="1" i="1" dirty="0">
              <a:solidFill>
                <a:srgbClr val="FFFF00"/>
              </a:solidFill>
              <a:latin typeface="Calibri" charset="0"/>
              <a:cs typeface="Calibri" charset="0"/>
            </a:endParaRPr>
          </a:p>
        </p:txBody>
      </p:sp>
      <p:sp>
        <p:nvSpPr>
          <p:cNvPr id="38915" name="Rectangle 2"/>
          <p:cNvSpPr>
            <a:spLocks noChangeArrowheads="1"/>
          </p:cNvSpPr>
          <p:nvPr/>
        </p:nvSpPr>
        <p:spPr bwMode="auto">
          <a:xfrm>
            <a:off x="4722586" y="1903255"/>
            <a:ext cx="373561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200" dirty="0"/>
              <a:t>Teams design and build a </a:t>
            </a:r>
            <a:r>
              <a:rPr lang="en-US" sz="2200" dirty="0" smtClean="0"/>
              <a:t>structure </a:t>
            </a:r>
            <a:r>
              <a:rPr lang="en-US" sz="2200" dirty="0"/>
              <a:t>out of only balsa </a:t>
            </a:r>
            <a:r>
              <a:rPr lang="en-US" sz="2200" dirty="0" smtClean="0"/>
              <a:t>wood </a:t>
            </a:r>
            <a:r>
              <a:rPr lang="en-US" sz="2200" dirty="0"/>
              <a:t>and glue. They test </a:t>
            </a:r>
            <a:r>
              <a:rPr lang="en-US" sz="2200" dirty="0" smtClean="0"/>
              <a:t>the </a:t>
            </a:r>
            <a:r>
              <a:rPr lang="en-US" sz="2200" dirty="0"/>
              <a:t>structure by adding </a:t>
            </a:r>
            <a:r>
              <a:rPr lang="en-US" sz="2200" dirty="0" smtClean="0"/>
              <a:t>Olympic</a:t>
            </a:r>
            <a:r>
              <a:rPr lang="en-US" sz="2200" dirty="0"/>
              <a:t>-size weights until </a:t>
            </a:r>
            <a:r>
              <a:rPr lang="en-US" sz="2200" dirty="0" smtClean="0"/>
              <a:t>it </a:t>
            </a:r>
            <a:r>
              <a:rPr lang="en-US" sz="2200" dirty="0"/>
              <a:t>breaks. Each year there </a:t>
            </a:r>
            <a:r>
              <a:rPr lang="en-US" sz="2200" dirty="0" smtClean="0"/>
              <a:t>is </a:t>
            </a:r>
            <a:r>
              <a:rPr lang="en-US" sz="2200" dirty="0"/>
              <a:t>an element of the </a:t>
            </a:r>
            <a:r>
              <a:rPr lang="en-US" sz="2200" dirty="0" smtClean="0"/>
              <a:t>problem </a:t>
            </a:r>
            <a:r>
              <a:rPr lang="en-US" sz="2200" dirty="0"/>
              <a:t>that sets it apart </a:t>
            </a:r>
            <a:r>
              <a:rPr lang="en-US" sz="2200" dirty="0" smtClean="0"/>
              <a:t>from </a:t>
            </a:r>
            <a:r>
              <a:rPr lang="en-US" sz="2200" dirty="0"/>
              <a:t>other years, for </a:t>
            </a:r>
            <a:r>
              <a:rPr lang="en-US" sz="2200" dirty="0" smtClean="0"/>
              <a:t>example</a:t>
            </a:r>
            <a:r>
              <a:rPr lang="en-US" sz="2200" dirty="0"/>
              <a:t>, having the </a:t>
            </a:r>
            <a:r>
              <a:rPr lang="en-US" sz="2200" dirty="0" smtClean="0"/>
              <a:t>structure </a:t>
            </a:r>
            <a:r>
              <a:rPr lang="en-US" sz="2200" dirty="0"/>
              <a:t>endure the </a:t>
            </a:r>
            <a:r>
              <a:rPr lang="en-US" sz="2200" dirty="0" smtClean="0"/>
              <a:t>impact </a:t>
            </a:r>
            <a:r>
              <a:rPr lang="en-US" sz="2200" dirty="0"/>
              <a:t>of a ball propelled down a ramp.</a:t>
            </a:r>
          </a:p>
        </p:txBody>
      </p:sp>
      <p:sp>
        <p:nvSpPr>
          <p:cNvPr id="38916" name="TextBox 5"/>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FFFF"/>
                </a:solidFill>
              </a:rPr>
              <a:t>PG 20</a:t>
            </a:r>
          </a:p>
        </p:txBody>
      </p:sp>
      <p:sp>
        <p:nvSpPr>
          <p:cNvPr id="38917" name="TextBox 6"/>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3  </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650" t="3397" r="2208" b="2419"/>
          <a:stretch/>
        </p:blipFill>
        <p:spPr>
          <a:xfrm>
            <a:off x="685800" y="2266247"/>
            <a:ext cx="3480179" cy="3429000"/>
          </a:xfrm>
          <a:prstGeom prst="ellipse">
            <a:avLst/>
          </a:prstGeom>
        </p:spPr>
      </p:pic>
    </p:spTree>
    <p:extLst>
      <p:ext uri="{BB962C8B-B14F-4D97-AF65-F5344CB8AC3E}">
        <p14:creationId xmlns:p14="http://schemas.microsoft.com/office/powerpoint/2010/main" val="22071080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39938" name="Rectangle 3"/>
          <p:cNvSpPr>
            <a:spLocks noGrp="1"/>
          </p:cNvSpPr>
          <p:nvPr>
            <p:ph sz="quarter" idx="4294967295"/>
          </p:nvPr>
        </p:nvSpPr>
        <p:spPr>
          <a:xfrm>
            <a:off x="685800" y="1091348"/>
            <a:ext cx="7772400" cy="430887"/>
          </a:xfrm>
        </p:spPr>
        <p:txBody>
          <a:bodyPr/>
          <a:lstStyle/>
          <a:p>
            <a:pPr algn="ctr" eaLnBrk="1" hangingPunct="1">
              <a:lnSpc>
                <a:spcPct val="100000"/>
              </a:lnSpc>
              <a:spcBef>
                <a:spcPts val="0"/>
              </a:spcBef>
              <a:buFontTx/>
              <a:buNone/>
            </a:pPr>
            <a:r>
              <a:rPr lang="en-US" sz="2400" b="1" dirty="0">
                <a:latin typeface="Calibri" charset="0"/>
                <a:cs typeface="Calibri" charset="0"/>
              </a:rPr>
              <a:t>Problem #5 </a:t>
            </a:r>
            <a:r>
              <a:rPr lang="en-US" sz="2400" b="1" dirty="0" smtClean="0">
                <a:latin typeface="Calibri" charset="0"/>
                <a:cs typeface="Calibri" charset="0"/>
              </a:rPr>
              <a:t>- </a:t>
            </a:r>
            <a:r>
              <a:rPr lang="en-US" sz="2400" b="1" dirty="0" smtClean="0">
                <a:solidFill>
                  <a:srgbClr val="FF0000"/>
                </a:solidFill>
                <a:latin typeface="Calibri" charset="0"/>
                <a:cs typeface="Calibri" charset="0"/>
              </a:rPr>
              <a:t>Theatrical </a:t>
            </a:r>
            <a:r>
              <a:rPr lang="en-US" sz="2400" b="1" dirty="0" smtClean="0">
                <a:latin typeface="Calibri" charset="0"/>
                <a:cs typeface="Calibri" charset="0"/>
              </a:rPr>
              <a:t>- </a:t>
            </a:r>
            <a:r>
              <a:rPr lang="en-US" sz="2800" b="1" i="1" dirty="0" smtClean="0">
                <a:solidFill>
                  <a:srgbClr val="FFFF00"/>
                </a:solidFill>
                <a:latin typeface="Calibri" charset="0"/>
                <a:cs typeface="Calibri" charset="0"/>
              </a:rPr>
              <a:t>Gibberish or Not</a:t>
            </a:r>
            <a:endParaRPr lang="en-US" sz="2800" b="1" i="1" dirty="0">
              <a:solidFill>
                <a:srgbClr val="FFFF00"/>
              </a:solidFill>
              <a:latin typeface="Calibri" charset="0"/>
              <a:cs typeface="Calibri" charset="0"/>
            </a:endParaRPr>
          </a:p>
        </p:txBody>
      </p:sp>
      <p:sp>
        <p:nvSpPr>
          <p:cNvPr id="39939" name="Rectangle 2"/>
          <p:cNvSpPr>
            <a:spLocks noChangeArrowheads="1"/>
          </p:cNvSpPr>
          <p:nvPr/>
        </p:nvSpPr>
        <p:spPr bwMode="auto">
          <a:xfrm>
            <a:off x="685800" y="1792379"/>
            <a:ext cx="383394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This is strictly a </a:t>
            </a:r>
            <a:r>
              <a:rPr lang="en-US" sz="2400" dirty="0" smtClean="0"/>
              <a:t>performance problem, where scoring is based mostly</a:t>
            </a:r>
            <a:r>
              <a:rPr lang="en-US" sz="2400" dirty="0"/>
              <a:t> </a:t>
            </a:r>
            <a:r>
              <a:rPr lang="en-US" sz="2400" dirty="0" smtClean="0"/>
              <a:t>on the performance and elements within the performance.  It sometimes requires a specific character, sometimes </a:t>
            </a:r>
            <a:r>
              <a:rPr lang="en-US" sz="2400" dirty="0"/>
              <a:t>humor</a:t>
            </a:r>
            <a:r>
              <a:rPr lang="en-US" sz="2400" dirty="0" smtClean="0"/>
              <a:t>, sometimes an original story,  but it’s </a:t>
            </a:r>
            <a:r>
              <a:rPr lang="en-US" sz="2400" dirty="0"/>
              <a:t>always fun!</a:t>
            </a:r>
          </a:p>
        </p:txBody>
      </p:sp>
      <p:sp>
        <p:nvSpPr>
          <p:cNvPr id="39940" name="TextBox 5"/>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21</a:t>
            </a:r>
          </a:p>
        </p:txBody>
      </p:sp>
      <p:sp>
        <p:nvSpPr>
          <p:cNvPr id="39941" name="TextBox 6"/>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379" t="952" r="-257" b="-406"/>
          <a:stretch/>
        </p:blipFill>
        <p:spPr>
          <a:xfrm>
            <a:off x="5016358" y="2155371"/>
            <a:ext cx="3441842" cy="3429000"/>
          </a:xfrm>
          <a:prstGeom prst="ellipse">
            <a:avLst/>
          </a:prstGeom>
        </p:spPr>
      </p:pic>
    </p:spTree>
    <p:extLst>
      <p:ext uri="{BB962C8B-B14F-4D97-AF65-F5344CB8AC3E}">
        <p14:creationId xmlns:p14="http://schemas.microsoft.com/office/powerpoint/2010/main" val="25131434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482725" y="2647950"/>
            <a:ext cx="2138363" cy="1600200"/>
            <a:chOff x="5615513" y="1083734"/>
            <a:chExt cx="2139521" cy="1363133"/>
          </a:xfrm>
        </p:grpSpPr>
        <p:sp>
          <p:nvSpPr>
            <p:cNvPr id="3" name="Rectangle 2"/>
            <p:cNvSpPr/>
            <p:nvPr/>
          </p:nvSpPr>
          <p:spPr bwMode="auto">
            <a:xfrm>
              <a:off x="5621866" y="1083734"/>
              <a:ext cx="2074334" cy="1363133"/>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4" name="TextBox 3"/>
            <p:cNvSpPr txBox="1"/>
            <p:nvPr/>
          </p:nvSpPr>
          <p:spPr>
            <a:xfrm>
              <a:off x="6902084" y="1405585"/>
              <a:ext cx="852950" cy="288043"/>
            </a:xfrm>
            <a:prstGeom prst="rect">
              <a:avLst/>
            </a:prstGeom>
            <a:noFill/>
          </p:spPr>
          <p:txBody>
            <a:bodyPr wrap="none">
              <a:spAutoFit/>
            </a:bodyPr>
            <a:lstStyle/>
            <a:p>
              <a:pPr>
                <a:defRPr/>
              </a:pPr>
              <a:r>
                <a:rPr lang="en-US" sz="1600" i="1" dirty="0">
                  <a:solidFill>
                    <a:schemeClr val="bg1"/>
                  </a:solidFill>
                  <a:latin typeface="+mj-lt"/>
                </a:rPr>
                <a:t>Answer</a:t>
              </a:r>
            </a:p>
          </p:txBody>
        </p:sp>
        <p:sp>
          <p:nvSpPr>
            <p:cNvPr id="18" name="TextBox 17"/>
            <p:cNvSpPr txBox="1"/>
            <p:nvPr/>
          </p:nvSpPr>
          <p:spPr>
            <a:xfrm>
              <a:off x="6622533" y="2100674"/>
              <a:ext cx="852950" cy="288043"/>
            </a:xfrm>
            <a:prstGeom prst="rect">
              <a:avLst/>
            </a:prstGeom>
            <a:noFill/>
          </p:spPr>
          <p:txBody>
            <a:bodyPr wrap="none">
              <a:spAutoFit/>
            </a:bodyPr>
            <a:lstStyle/>
            <a:p>
              <a:pPr>
                <a:defRPr/>
              </a:pPr>
              <a:r>
                <a:rPr lang="en-US" sz="1600" i="1" dirty="0">
                  <a:solidFill>
                    <a:srgbClr val="4EA4FF"/>
                  </a:solidFill>
                  <a:latin typeface="+mj-lt"/>
                </a:rPr>
                <a:t>Answer</a:t>
              </a:r>
            </a:p>
          </p:txBody>
        </p:sp>
        <p:sp>
          <p:nvSpPr>
            <p:cNvPr id="19" name="TextBox 18"/>
            <p:cNvSpPr txBox="1"/>
            <p:nvPr/>
          </p:nvSpPr>
          <p:spPr>
            <a:xfrm>
              <a:off x="5632985" y="1405585"/>
              <a:ext cx="852949" cy="288043"/>
            </a:xfrm>
            <a:prstGeom prst="rect">
              <a:avLst/>
            </a:prstGeom>
            <a:noFill/>
          </p:spPr>
          <p:txBody>
            <a:bodyPr wrap="none">
              <a:spAutoFit/>
            </a:bodyPr>
            <a:lstStyle/>
            <a:p>
              <a:pPr>
                <a:defRPr/>
              </a:pPr>
              <a:r>
                <a:rPr lang="en-US" sz="1600" i="1" dirty="0">
                  <a:solidFill>
                    <a:srgbClr val="8000FF"/>
                  </a:solidFill>
                  <a:latin typeface="+mj-lt"/>
                </a:rPr>
                <a:t>Answer</a:t>
              </a:r>
            </a:p>
          </p:txBody>
        </p:sp>
        <p:sp>
          <p:nvSpPr>
            <p:cNvPr id="20" name="TextBox 19"/>
            <p:cNvSpPr txBox="1"/>
            <p:nvPr/>
          </p:nvSpPr>
          <p:spPr>
            <a:xfrm>
              <a:off x="5912537" y="1101315"/>
              <a:ext cx="852949" cy="288043"/>
            </a:xfrm>
            <a:prstGeom prst="rect">
              <a:avLst/>
            </a:prstGeom>
            <a:noFill/>
          </p:spPr>
          <p:txBody>
            <a:bodyPr wrap="none">
              <a:spAutoFit/>
            </a:bodyPr>
            <a:lstStyle/>
            <a:p>
              <a:pPr>
                <a:defRPr/>
              </a:pPr>
              <a:r>
                <a:rPr lang="en-US" sz="1600" i="1" dirty="0">
                  <a:solidFill>
                    <a:srgbClr val="0000FF"/>
                  </a:solidFill>
                  <a:latin typeface="+mj-lt"/>
                </a:rPr>
                <a:t>Answer</a:t>
              </a:r>
            </a:p>
          </p:txBody>
        </p:sp>
        <p:sp>
          <p:nvSpPr>
            <p:cNvPr id="21" name="TextBox 20"/>
            <p:cNvSpPr txBox="1"/>
            <p:nvPr/>
          </p:nvSpPr>
          <p:spPr>
            <a:xfrm>
              <a:off x="6632063" y="1101315"/>
              <a:ext cx="852950" cy="288043"/>
            </a:xfrm>
            <a:prstGeom prst="rect">
              <a:avLst/>
            </a:prstGeom>
            <a:noFill/>
          </p:spPr>
          <p:txBody>
            <a:bodyPr wrap="none">
              <a:spAutoFit/>
            </a:bodyPr>
            <a:lstStyle/>
            <a:p>
              <a:pPr>
                <a:defRPr/>
              </a:pPr>
              <a:r>
                <a:rPr lang="en-US" sz="1600" i="1" dirty="0">
                  <a:solidFill>
                    <a:srgbClr val="FF6600"/>
                  </a:solidFill>
                  <a:latin typeface="+mj-lt"/>
                </a:rPr>
                <a:t>Answer</a:t>
              </a:r>
            </a:p>
          </p:txBody>
        </p:sp>
        <p:sp>
          <p:nvSpPr>
            <p:cNvPr id="22" name="TextBox 21"/>
            <p:cNvSpPr txBox="1"/>
            <p:nvPr/>
          </p:nvSpPr>
          <p:spPr>
            <a:xfrm>
              <a:off x="5844237" y="2100674"/>
              <a:ext cx="852950" cy="288043"/>
            </a:xfrm>
            <a:prstGeom prst="rect">
              <a:avLst/>
            </a:prstGeom>
            <a:noFill/>
          </p:spPr>
          <p:txBody>
            <a:bodyPr wrap="none">
              <a:spAutoFit/>
            </a:bodyPr>
            <a:lstStyle/>
            <a:p>
              <a:pPr>
                <a:defRPr/>
              </a:pPr>
              <a:r>
                <a:rPr lang="en-US" sz="1600" i="1" dirty="0">
                  <a:solidFill>
                    <a:srgbClr val="FF0000"/>
                  </a:solidFill>
                  <a:latin typeface="+mj-lt"/>
                </a:rPr>
                <a:t>Answer</a:t>
              </a:r>
            </a:p>
          </p:txBody>
        </p:sp>
        <p:sp>
          <p:nvSpPr>
            <p:cNvPr id="23" name="TextBox 22"/>
            <p:cNvSpPr txBox="1"/>
            <p:nvPr/>
          </p:nvSpPr>
          <p:spPr>
            <a:xfrm>
              <a:off x="6242916" y="1600318"/>
              <a:ext cx="852949" cy="288043"/>
            </a:xfrm>
            <a:prstGeom prst="rect">
              <a:avLst/>
            </a:prstGeom>
            <a:noFill/>
          </p:spPr>
          <p:txBody>
            <a:bodyPr wrap="none">
              <a:spAutoFit/>
            </a:bodyPr>
            <a:lstStyle/>
            <a:p>
              <a:pPr>
                <a:defRPr/>
              </a:pPr>
              <a:r>
                <a:rPr lang="en-US" sz="1600" i="1" dirty="0">
                  <a:solidFill>
                    <a:srgbClr val="660066"/>
                  </a:solidFill>
                  <a:latin typeface="+mj-lt"/>
                </a:rPr>
                <a:t>Answer</a:t>
              </a:r>
            </a:p>
          </p:txBody>
        </p:sp>
        <p:sp>
          <p:nvSpPr>
            <p:cNvPr id="24" name="TextBox 23"/>
            <p:cNvSpPr txBox="1"/>
            <p:nvPr/>
          </p:nvSpPr>
          <p:spPr>
            <a:xfrm>
              <a:off x="6886201" y="1785586"/>
              <a:ext cx="852950" cy="288043"/>
            </a:xfrm>
            <a:prstGeom prst="rect">
              <a:avLst/>
            </a:prstGeom>
            <a:noFill/>
          </p:spPr>
          <p:txBody>
            <a:bodyPr wrap="none">
              <a:spAutoFit/>
            </a:bodyPr>
            <a:lstStyle/>
            <a:p>
              <a:pPr>
                <a:defRPr/>
              </a:pPr>
              <a:r>
                <a:rPr lang="en-US" sz="1600" i="1" dirty="0">
                  <a:solidFill>
                    <a:srgbClr val="FF41D6"/>
                  </a:solidFill>
                  <a:latin typeface="+mj-lt"/>
                </a:rPr>
                <a:t>Answer</a:t>
              </a:r>
            </a:p>
          </p:txBody>
        </p:sp>
        <p:sp>
          <p:nvSpPr>
            <p:cNvPr id="25" name="TextBox 24"/>
            <p:cNvSpPr txBox="1"/>
            <p:nvPr/>
          </p:nvSpPr>
          <p:spPr>
            <a:xfrm>
              <a:off x="5615513" y="1785586"/>
              <a:ext cx="852950" cy="288043"/>
            </a:xfrm>
            <a:prstGeom prst="rect">
              <a:avLst/>
            </a:prstGeom>
            <a:noFill/>
          </p:spPr>
          <p:txBody>
            <a:bodyPr wrap="none">
              <a:spAutoFit/>
            </a:bodyPr>
            <a:lstStyle/>
            <a:p>
              <a:pPr>
                <a:defRPr/>
              </a:pPr>
              <a:r>
                <a:rPr lang="en-US" sz="1600" i="1" dirty="0">
                  <a:solidFill>
                    <a:srgbClr val="17FF87"/>
                  </a:solidFill>
                  <a:latin typeface="+mj-lt"/>
                </a:rPr>
                <a:t>Answer</a:t>
              </a:r>
            </a:p>
          </p:txBody>
        </p:sp>
      </p:grpSp>
      <p:grpSp>
        <p:nvGrpSpPr>
          <p:cNvPr id="27" name="Group 26"/>
          <p:cNvGrpSpPr>
            <a:grpSpLocks/>
          </p:cNvGrpSpPr>
          <p:nvPr/>
        </p:nvGrpSpPr>
        <p:grpSpPr bwMode="auto">
          <a:xfrm>
            <a:off x="5530850" y="2647950"/>
            <a:ext cx="2138363" cy="1600200"/>
            <a:chOff x="5615513" y="1083734"/>
            <a:chExt cx="2139518" cy="1363133"/>
          </a:xfrm>
        </p:grpSpPr>
        <p:sp>
          <p:nvSpPr>
            <p:cNvPr id="28" name="Rectangle 27"/>
            <p:cNvSpPr/>
            <p:nvPr/>
          </p:nvSpPr>
          <p:spPr bwMode="auto">
            <a:xfrm>
              <a:off x="5621866" y="1083734"/>
              <a:ext cx="2074334" cy="1363133"/>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6902083" y="1405585"/>
              <a:ext cx="852948" cy="288043"/>
            </a:xfrm>
            <a:prstGeom prst="rect">
              <a:avLst/>
            </a:prstGeom>
            <a:noFill/>
          </p:spPr>
          <p:txBody>
            <a:bodyPr wrap="none">
              <a:spAutoFit/>
            </a:bodyPr>
            <a:lstStyle/>
            <a:p>
              <a:pPr>
                <a:defRPr/>
              </a:pPr>
              <a:r>
                <a:rPr lang="en-US" sz="1600" i="1" dirty="0">
                  <a:solidFill>
                    <a:schemeClr val="bg1"/>
                  </a:solidFill>
                  <a:latin typeface="+mj-lt"/>
                </a:rPr>
                <a:t>Answer</a:t>
              </a:r>
            </a:p>
          </p:txBody>
        </p:sp>
        <p:sp>
          <p:nvSpPr>
            <p:cNvPr id="30" name="TextBox 29"/>
            <p:cNvSpPr txBox="1"/>
            <p:nvPr/>
          </p:nvSpPr>
          <p:spPr>
            <a:xfrm>
              <a:off x="6622532" y="2100674"/>
              <a:ext cx="852948" cy="288043"/>
            </a:xfrm>
            <a:prstGeom prst="rect">
              <a:avLst/>
            </a:prstGeom>
            <a:noFill/>
          </p:spPr>
          <p:txBody>
            <a:bodyPr wrap="none">
              <a:spAutoFit/>
            </a:bodyPr>
            <a:lstStyle/>
            <a:p>
              <a:pPr>
                <a:defRPr/>
              </a:pPr>
              <a:r>
                <a:rPr lang="en-US" sz="1600" i="1" dirty="0">
                  <a:solidFill>
                    <a:srgbClr val="4EA4FF"/>
                  </a:solidFill>
                  <a:latin typeface="+mj-lt"/>
                </a:rPr>
                <a:t>Answer</a:t>
              </a:r>
            </a:p>
          </p:txBody>
        </p:sp>
        <p:sp>
          <p:nvSpPr>
            <p:cNvPr id="31" name="TextBox 30"/>
            <p:cNvSpPr txBox="1"/>
            <p:nvPr/>
          </p:nvSpPr>
          <p:spPr>
            <a:xfrm>
              <a:off x="5632985" y="1405585"/>
              <a:ext cx="852947" cy="288043"/>
            </a:xfrm>
            <a:prstGeom prst="rect">
              <a:avLst/>
            </a:prstGeom>
            <a:noFill/>
          </p:spPr>
          <p:txBody>
            <a:bodyPr wrap="none">
              <a:spAutoFit/>
            </a:bodyPr>
            <a:lstStyle/>
            <a:p>
              <a:pPr>
                <a:defRPr/>
              </a:pPr>
              <a:r>
                <a:rPr lang="en-US" sz="1600" i="1" dirty="0">
                  <a:solidFill>
                    <a:srgbClr val="8000FF"/>
                  </a:solidFill>
                  <a:latin typeface="+mj-lt"/>
                </a:rPr>
                <a:t>Answer</a:t>
              </a:r>
            </a:p>
          </p:txBody>
        </p:sp>
        <p:sp>
          <p:nvSpPr>
            <p:cNvPr id="32" name="TextBox 31"/>
            <p:cNvSpPr txBox="1"/>
            <p:nvPr/>
          </p:nvSpPr>
          <p:spPr>
            <a:xfrm>
              <a:off x="5912536" y="1101315"/>
              <a:ext cx="852947" cy="288043"/>
            </a:xfrm>
            <a:prstGeom prst="rect">
              <a:avLst/>
            </a:prstGeom>
            <a:noFill/>
          </p:spPr>
          <p:txBody>
            <a:bodyPr wrap="none">
              <a:spAutoFit/>
            </a:bodyPr>
            <a:lstStyle/>
            <a:p>
              <a:pPr>
                <a:defRPr/>
              </a:pPr>
              <a:r>
                <a:rPr lang="en-US" sz="1600" i="1" dirty="0">
                  <a:solidFill>
                    <a:srgbClr val="0000FF"/>
                  </a:solidFill>
                  <a:latin typeface="+mj-lt"/>
                </a:rPr>
                <a:t>Answer</a:t>
              </a:r>
            </a:p>
          </p:txBody>
        </p:sp>
        <p:sp>
          <p:nvSpPr>
            <p:cNvPr id="33" name="TextBox 32"/>
            <p:cNvSpPr txBox="1"/>
            <p:nvPr/>
          </p:nvSpPr>
          <p:spPr>
            <a:xfrm>
              <a:off x="6632062" y="1101315"/>
              <a:ext cx="852948" cy="288043"/>
            </a:xfrm>
            <a:prstGeom prst="rect">
              <a:avLst/>
            </a:prstGeom>
            <a:noFill/>
          </p:spPr>
          <p:txBody>
            <a:bodyPr wrap="none">
              <a:spAutoFit/>
            </a:bodyPr>
            <a:lstStyle/>
            <a:p>
              <a:pPr>
                <a:defRPr/>
              </a:pPr>
              <a:r>
                <a:rPr lang="en-US" sz="1600" i="1" dirty="0">
                  <a:solidFill>
                    <a:srgbClr val="FF6600"/>
                  </a:solidFill>
                  <a:latin typeface="+mj-lt"/>
                </a:rPr>
                <a:t>Answer</a:t>
              </a:r>
            </a:p>
          </p:txBody>
        </p:sp>
        <p:sp>
          <p:nvSpPr>
            <p:cNvPr id="34" name="TextBox 33"/>
            <p:cNvSpPr txBox="1"/>
            <p:nvPr/>
          </p:nvSpPr>
          <p:spPr>
            <a:xfrm>
              <a:off x="5844236" y="2100674"/>
              <a:ext cx="852948" cy="288043"/>
            </a:xfrm>
            <a:prstGeom prst="rect">
              <a:avLst/>
            </a:prstGeom>
            <a:noFill/>
          </p:spPr>
          <p:txBody>
            <a:bodyPr wrap="none">
              <a:spAutoFit/>
            </a:bodyPr>
            <a:lstStyle/>
            <a:p>
              <a:pPr>
                <a:defRPr/>
              </a:pPr>
              <a:r>
                <a:rPr lang="en-US" sz="1600" i="1" dirty="0">
                  <a:solidFill>
                    <a:srgbClr val="FF0000"/>
                  </a:solidFill>
                  <a:latin typeface="+mj-lt"/>
                </a:rPr>
                <a:t>Answer</a:t>
              </a:r>
            </a:p>
          </p:txBody>
        </p:sp>
        <p:sp>
          <p:nvSpPr>
            <p:cNvPr id="35" name="TextBox 34"/>
            <p:cNvSpPr txBox="1"/>
            <p:nvPr/>
          </p:nvSpPr>
          <p:spPr>
            <a:xfrm>
              <a:off x="6242915" y="1600318"/>
              <a:ext cx="852947" cy="288043"/>
            </a:xfrm>
            <a:prstGeom prst="rect">
              <a:avLst/>
            </a:prstGeom>
            <a:noFill/>
          </p:spPr>
          <p:txBody>
            <a:bodyPr wrap="none">
              <a:spAutoFit/>
            </a:bodyPr>
            <a:lstStyle/>
            <a:p>
              <a:pPr>
                <a:defRPr/>
              </a:pPr>
              <a:r>
                <a:rPr lang="en-US" sz="1600" i="1" dirty="0">
                  <a:solidFill>
                    <a:srgbClr val="660066"/>
                  </a:solidFill>
                  <a:latin typeface="+mj-lt"/>
                </a:rPr>
                <a:t>Answer</a:t>
              </a:r>
            </a:p>
          </p:txBody>
        </p:sp>
        <p:sp>
          <p:nvSpPr>
            <p:cNvPr id="36" name="TextBox 35"/>
            <p:cNvSpPr txBox="1"/>
            <p:nvPr/>
          </p:nvSpPr>
          <p:spPr>
            <a:xfrm>
              <a:off x="6886199" y="1785586"/>
              <a:ext cx="852948" cy="288043"/>
            </a:xfrm>
            <a:prstGeom prst="rect">
              <a:avLst/>
            </a:prstGeom>
            <a:noFill/>
          </p:spPr>
          <p:txBody>
            <a:bodyPr wrap="none">
              <a:spAutoFit/>
            </a:bodyPr>
            <a:lstStyle/>
            <a:p>
              <a:pPr>
                <a:defRPr/>
              </a:pPr>
              <a:r>
                <a:rPr lang="en-US" sz="1600" i="1" dirty="0">
                  <a:solidFill>
                    <a:srgbClr val="FF41D6"/>
                  </a:solidFill>
                  <a:latin typeface="+mj-lt"/>
                </a:rPr>
                <a:t>Answer</a:t>
              </a:r>
            </a:p>
          </p:txBody>
        </p:sp>
        <p:sp>
          <p:nvSpPr>
            <p:cNvPr id="37" name="TextBox 36"/>
            <p:cNvSpPr txBox="1"/>
            <p:nvPr/>
          </p:nvSpPr>
          <p:spPr>
            <a:xfrm>
              <a:off x="5615513" y="1785586"/>
              <a:ext cx="852948" cy="288043"/>
            </a:xfrm>
            <a:prstGeom prst="rect">
              <a:avLst/>
            </a:prstGeom>
            <a:noFill/>
          </p:spPr>
          <p:txBody>
            <a:bodyPr wrap="none">
              <a:spAutoFit/>
            </a:bodyPr>
            <a:lstStyle/>
            <a:p>
              <a:pPr>
                <a:defRPr/>
              </a:pPr>
              <a:r>
                <a:rPr lang="en-US" sz="1600" i="1" dirty="0">
                  <a:solidFill>
                    <a:srgbClr val="17FF87"/>
                  </a:solidFill>
                  <a:latin typeface="+mj-lt"/>
                </a:rPr>
                <a:t>Answer</a:t>
              </a:r>
            </a:p>
          </p:txBody>
        </p:sp>
      </p:grpSp>
      <p:sp>
        <p:nvSpPr>
          <p:cNvPr id="2048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What is divergent-thinking?</a:t>
            </a:r>
          </a:p>
        </p:txBody>
      </p:sp>
      <p:sp>
        <p:nvSpPr>
          <p:cNvPr id="62466" name="Rectangle 3"/>
          <p:cNvSpPr>
            <a:spLocks noGrp="1"/>
          </p:cNvSpPr>
          <p:nvPr>
            <p:ph sz="quarter" idx="4294967295"/>
          </p:nvPr>
        </p:nvSpPr>
        <p:spPr>
          <a:xfrm>
            <a:off x="457200" y="4564063"/>
            <a:ext cx="8229600" cy="1938337"/>
          </a:xfrm>
        </p:spPr>
        <p:txBody>
          <a:bodyPr/>
          <a:lstStyle/>
          <a:p>
            <a:pPr eaLnBrk="1" hangingPunct="1">
              <a:lnSpc>
                <a:spcPct val="80000"/>
              </a:lnSpc>
              <a:spcBef>
                <a:spcPts val="600"/>
              </a:spcBef>
              <a:buFontTx/>
              <a:buChar char="•"/>
            </a:pPr>
            <a:r>
              <a:rPr lang="en-US" sz="2400" dirty="0">
                <a:latin typeface="Calibri" charset="0"/>
                <a:cs typeface="Calibri" charset="0"/>
              </a:rPr>
              <a:t>Odyssey of the Mind encourages </a:t>
            </a:r>
            <a:r>
              <a:rPr lang="en-US" sz="2400" dirty="0" smtClean="0">
                <a:latin typeface="Calibri" charset="0"/>
                <a:cs typeface="Calibri" charset="0"/>
              </a:rPr>
              <a:t>exploration of </a:t>
            </a:r>
            <a:r>
              <a:rPr lang="en-US" sz="2400" dirty="0">
                <a:latin typeface="Calibri" charset="0"/>
                <a:cs typeface="Calibri" charset="0"/>
              </a:rPr>
              <a:t>many possible answers and </a:t>
            </a:r>
            <a:r>
              <a:rPr lang="en-US" sz="2400" dirty="0" smtClean="0">
                <a:latin typeface="Calibri" charset="0"/>
                <a:cs typeface="Calibri" charset="0"/>
              </a:rPr>
              <a:t>creativity in </a:t>
            </a:r>
            <a:r>
              <a:rPr lang="en-US" sz="2400" dirty="0">
                <a:latin typeface="Calibri" charset="0"/>
                <a:cs typeface="Calibri" charset="0"/>
              </a:rPr>
              <a:t>finding a solution</a:t>
            </a:r>
          </a:p>
          <a:p>
            <a:pPr eaLnBrk="1" hangingPunct="1">
              <a:lnSpc>
                <a:spcPct val="80000"/>
              </a:lnSpc>
              <a:spcBef>
                <a:spcPts val="600"/>
              </a:spcBef>
              <a:buFontTx/>
              <a:buChar char="•"/>
            </a:pPr>
            <a:r>
              <a:rPr lang="en-US" sz="2400" dirty="0">
                <a:latin typeface="Calibri" charset="0"/>
                <a:cs typeface="Calibri" charset="0"/>
              </a:rPr>
              <a:t>Because there are no wrong solutions, teams are free to take calculated risks in attempting to solving the problem</a:t>
            </a:r>
          </a:p>
          <a:p>
            <a:pPr eaLnBrk="1" hangingPunct="1">
              <a:lnSpc>
                <a:spcPct val="80000"/>
              </a:lnSpc>
              <a:spcBef>
                <a:spcPts val="600"/>
              </a:spcBef>
              <a:buFontTx/>
              <a:buChar char="•"/>
            </a:pPr>
            <a:r>
              <a:rPr lang="en-US" sz="2400" dirty="0">
                <a:latin typeface="Calibri" charset="0"/>
                <a:cs typeface="Calibri" charset="0"/>
              </a:rPr>
              <a:t>Odyssey of the Mind allows kids to use their imaginations to interpret and solve complex problems in a FUN way!</a:t>
            </a:r>
          </a:p>
        </p:txBody>
      </p:sp>
      <p:sp>
        <p:nvSpPr>
          <p:cNvPr id="6" name="Oval 6"/>
          <p:cNvSpPr>
            <a:spLocks noChangeArrowheads="1"/>
          </p:cNvSpPr>
          <p:nvPr/>
        </p:nvSpPr>
        <p:spPr bwMode="auto">
          <a:xfrm>
            <a:off x="2155825" y="3281363"/>
            <a:ext cx="674688" cy="319087"/>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cs typeface="Calibri" charset="0"/>
            </a:endParaRPr>
          </a:p>
        </p:txBody>
      </p:sp>
      <p:sp>
        <p:nvSpPr>
          <p:cNvPr id="7" name="Line 7"/>
          <p:cNvSpPr>
            <a:spLocks noChangeShapeType="1"/>
          </p:cNvSpPr>
          <p:nvPr/>
        </p:nvSpPr>
        <p:spPr bwMode="auto">
          <a:xfrm flipV="1">
            <a:off x="5341938" y="4059238"/>
            <a:ext cx="474662" cy="238125"/>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Line 8"/>
          <p:cNvSpPr>
            <a:spLocks noChangeShapeType="1"/>
          </p:cNvSpPr>
          <p:nvPr/>
        </p:nvSpPr>
        <p:spPr bwMode="auto">
          <a:xfrm flipV="1">
            <a:off x="5033963" y="3652838"/>
            <a:ext cx="566737" cy="17462"/>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Line 9"/>
          <p:cNvSpPr>
            <a:spLocks noChangeShapeType="1"/>
          </p:cNvSpPr>
          <p:nvPr/>
        </p:nvSpPr>
        <p:spPr bwMode="auto">
          <a:xfrm flipH="1" flipV="1">
            <a:off x="7548563" y="3698875"/>
            <a:ext cx="482600" cy="331788"/>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Line 10"/>
          <p:cNvSpPr>
            <a:spLocks noChangeShapeType="1"/>
          </p:cNvSpPr>
          <p:nvPr/>
        </p:nvSpPr>
        <p:spPr bwMode="auto">
          <a:xfrm>
            <a:off x="5334000" y="2565400"/>
            <a:ext cx="617538" cy="2286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Line 11"/>
          <p:cNvSpPr>
            <a:spLocks noChangeShapeType="1"/>
          </p:cNvSpPr>
          <p:nvPr/>
        </p:nvSpPr>
        <p:spPr bwMode="auto">
          <a:xfrm flipH="1" flipV="1">
            <a:off x="7526338" y="3216275"/>
            <a:ext cx="639762" cy="123825"/>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2"/>
          <p:cNvSpPr>
            <a:spLocks noChangeShapeType="1"/>
          </p:cNvSpPr>
          <p:nvPr/>
        </p:nvSpPr>
        <p:spPr bwMode="auto">
          <a:xfrm flipH="1">
            <a:off x="7239000" y="2557463"/>
            <a:ext cx="500063" cy="219075"/>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 name="TextBox 1"/>
          <p:cNvSpPr txBox="1"/>
          <p:nvPr/>
        </p:nvSpPr>
        <p:spPr>
          <a:xfrm>
            <a:off x="457200" y="1216131"/>
            <a:ext cx="8229600" cy="1200328"/>
          </a:xfrm>
          <a:prstGeom prst="rect">
            <a:avLst/>
          </a:prstGeom>
          <a:noFill/>
        </p:spPr>
        <p:txBody>
          <a:bodyPr numCol="2">
            <a:spAutoFit/>
          </a:bodyPr>
          <a:lstStyle/>
          <a:p>
            <a:pPr algn="ctr">
              <a:spcBef>
                <a:spcPts val="0"/>
              </a:spcBef>
              <a:defRPr/>
            </a:pPr>
            <a:r>
              <a:rPr lang="en-US" sz="2400" b="1" dirty="0">
                <a:solidFill>
                  <a:srgbClr val="FFFF00"/>
                </a:solidFill>
                <a:latin typeface="Calibri" charset="0"/>
                <a:cs typeface="Calibri" charset="0"/>
              </a:rPr>
              <a:t>Convergent Problem Solving</a:t>
            </a:r>
            <a:endParaRPr lang="en-US" sz="2400" i="1" dirty="0">
              <a:latin typeface="Calibri" charset="0"/>
              <a:cs typeface="Calibri" charset="0"/>
            </a:endParaRPr>
          </a:p>
          <a:p>
            <a:pPr algn="ctr">
              <a:spcBef>
                <a:spcPts val="0"/>
              </a:spcBef>
              <a:defRPr/>
            </a:pPr>
            <a:r>
              <a:rPr lang="en-US" sz="2400" dirty="0">
                <a:latin typeface="Calibri" charset="0"/>
                <a:cs typeface="Calibri" charset="0"/>
              </a:rPr>
              <a:t>For every problem, there is </a:t>
            </a:r>
          </a:p>
          <a:p>
            <a:pPr algn="ctr">
              <a:spcBef>
                <a:spcPts val="0"/>
              </a:spcBef>
              <a:defRPr/>
            </a:pPr>
            <a:r>
              <a:rPr lang="en-US" sz="2400" dirty="0">
                <a:latin typeface="Calibri" charset="0"/>
                <a:cs typeface="Calibri" charset="0"/>
              </a:rPr>
              <a:t>just </a:t>
            </a:r>
            <a:r>
              <a:rPr lang="en-US" sz="2400" u="sng" dirty="0">
                <a:latin typeface="Calibri" charset="0"/>
                <a:cs typeface="Calibri" charset="0"/>
              </a:rPr>
              <a:t>one</a:t>
            </a:r>
            <a:r>
              <a:rPr lang="en-US" sz="2400" dirty="0">
                <a:latin typeface="Calibri" charset="0"/>
                <a:cs typeface="Calibri" charset="0"/>
              </a:rPr>
              <a:t> correct answer</a:t>
            </a:r>
          </a:p>
          <a:p>
            <a:pPr algn="ctr">
              <a:spcBef>
                <a:spcPts val="0"/>
              </a:spcBef>
              <a:defRPr/>
            </a:pPr>
            <a:r>
              <a:rPr lang="en-US" sz="2400" b="1" dirty="0">
                <a:solidFill>
                  <a:srgbClr val="FFFF00"/>
                </a:solidFill>
                <a:latin typeface="Calibri" charset="0"/>
                <a:cs typeface="Calibri" charset="0"/>
              </a:rPr>
              <a:t>Divergent Problem Solving</a:t>
            </a:r>
            <a:endParaRPr lang="en-US" sz="2400" dirty="0">
              <a:latin typeface="Calibri" charset="0"/>
              <a:cs typeface="Calibri" charset="0"/>
            </a:endParaRPr>
          </a:p>
          <a:p>
            <a:pPr algn="ctr">
              <a:spcBef>
                <a:spcPts val="0"/>
              </a:spcBef>
              <a:defRPr/>
            </a:pPr>
            <a:r>
              <a:rPr lang="en-US" sz="2400" dirty="0">
                <a:latin typeface="Calibri" charset="0"/>
                <a:cs typeface="Calibri" charset="0"/>
              </a:rPr>
              <a:t>For many problems, there are</a:t>
            </a:r>
          </a:p>
          <a:p>
            <a:pPr algn="ctr">
              <a:spcBef>
                <a:spcPts val="0"/>
              </a:spcBef>
              <a:defRPr/>
            </a:pPr>
            <a:r>
              <a:rPr lang="en-US" sz="2400" u="sng" dirty="0">
                <a:latin typeface="Calibri" charset="0"/>
                <a:cs typeface="Calibri" charset="0"/>
              </a:rPr>
              <a:t>many</a:t>
            </a:r>
            <a:r>
              <a:rPr lang="en-US" sz="2400" dirty="0">
                <a:latin typeface="Calibri" charset="0"/>
                <a:cs typeface="Calibri" charset="0"/>
              </a:rPr>
              <a:t> correct answers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2466">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466">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466">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40962" name="Rectangle 3"/>
          <p:cNvSpPr>
            <a:spLocks noGrp="1"/>
          </p:cNvSpPr>
          <p:nvPr>
            <p:ph sz="quarter" idx="4294967295"/>
          </p:nvPr>
        </p:nvSpPr>
        <p:spPr>
          <a:xfrm>
            <a:off x="685800" y="1189038"/>
            <a:ext cx="7772400" cy="430212"/>
          </a:xfrm>
        </p:spPr>
        <p:txBody>
          <a:bodyPr/>
          <a:lstStyle/>
          <a:p>
            <a:pPr algn="ctr" eaLnBrk="1" hangingPunct="1">
              <a:lnSpc>
                <a:spcPct val="100000"/>
              </a:lnSpc>
              <a:spcBef>
                <a:spcPts val="1200"/>
              </a:spcBef>
              <a:buFontTx/>
              <a:buNone/>
            </a:pPr>
            <a:r>
              <a:rPr lang="en-US" sz="2400" b="1" dirty="0">
                <a:latin typeface="Calibri" charset="0"/>
                <a:cs typeface="Calibri" charset="0"/>
              </a:rPr>
              <a:t>Primary Problem </a:t>
            </a:r>
            <a:r>
              <a:rPr lang="en-US" sz="2400" b="1" dirty="0">
                <a:latin typeface="Calibri" charset="0"/>
                <a:cs typeface="Calibri" charset="0"/>
              </a:rPr>
              <a:t>-</a:t>
            </a:r>
            <a:r>
              <a:rPr lang="en-US" sz="2400" b="1" dirty="0" smtClean="0">
                <a:latin typeface="Calibri" charset="0"/>
                <a:cs typeface="Calibri" charset="0"/>
              </a:rPr>
              <a:t> </a:t>
            </a:r>
            <a:r>
              <a:rPr lang="en-US" sz="2800" b="1" i="1" dirty="0">
                <a:solidFill>
                  <a:srgbClr val="FFFF00"/>
                </a:solidFill>
                <a:latin typeface="Calibri" charset="0"/>
                <a:cs typeface="Calibri" charset="0"/>
              </a:rPr>
              <a:t>The Fashion Bug</a:t>
            </a:r>
          </a:p>
        </p:txBody>
      </p:sp>
      <p:sp>
        <p:nvSpPr>
          <p:cNvPr id="40963" name="TextBox 1"/>
          <p:cNvSpPr txBox="1">
            <a:spLocks noChangeArrowheads="1"/>
          </p:cNvSpPr>
          <p:nvPr/>
        </p:nvSpPr>
        <p:spPr bwMode="auto">
          <a:xfrm>
            <a:off x="5525694" y="2324568"/>
            <a:ext cx="260230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t>Non-Competitive</a:t>
            </a:r>
          </a:p>
          <a:p>
            <a:pPr algn="ctr" eaLnBrk="1" hangingPunct="1"/>
            <a:endParaRPr lang="en-US" sz="1600" dirty="0"/>
          </a:p>
          <a:p>
            <a:pPr algn="ctr" eaLnBrk="1" hangingPunct="1"/>
            <a:r>
              <a:rPr lang="en-US" dirty="0"/>
              <a:t>Designed to </a:t>
            </a:r>
            <a:r>
              <a:rPr lang="en-US" dirty="0" smtClean="0"/>
              <a:t>introduce younger </a:t>
            </a:r>
            <a:r>
              <a:rPr lang="en-US" dirty="0"/>
              <a:t>students </a:t>
            </a:r>
            <a:r>
              <a:rPr lang="en-US" dirty="0" smtClean="0"/>
              <a:t>(Grades K-2)</a:t>
            </a:r>
          </a:p>
          <a:p>
            <a:pPr algn="ctr" eaLnBrk="1" hangingPunct="1"/>
            <a:r>
              <a:rPr lang="en-US" dirty="0" smtClean="0"/>
              <a:t>to the creative problem solving</a:t>
            </a:r>
          </a:p>
          <a:p>
            <a:pPr algn="ctr" eaLnBrk="1" hangingPunct="1"/>
            <a:r>
              <a:rPr lang="en-US" dirty="0" smtClean="0"/>
              <a:t>process.</a:t>
            </a:r>
            <a:endParaRPr lang="en-US" dirty="0"/>
          </a:p>
        </p:txBody>
      </p:sp>
      <p:sp>
        <p:nvSpPr>
          <p:cNvPr id="40964" name="TextBox 5"/>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25</a:t>
            </a:r>
          </a:p>
        </p:txBody>
      </p:sp>
      <p:sp>
        <p:nvSpPr>
          <p:cNvPr id="40965" name="TextBox 6"/>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1945" r="4126"/>
          <a:stretch/>
        </p:blipFill>
        <p:spPr>
          <a:xfrm>
            <a:off x="1117600" y="2256672"/>
            <a:ext cx="3467898" cy="3429000"/>
          </a:xfrm>
          <a:prstGeom prst="ellipse">
            <a:avLst/>
          </a:prstGeom>
        </p:spPr>
      </p:pic>
    </p:spTree>
    <p:extLst>
      <p:ext uri="{BB962C8B-B14F-4D97-AF65-F5344CB8AC3E}">
        <p14:creationId xmlns:p14="http://schemas.microsoft.com/office/powerpoint/2010/main" val="11610635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66124" y="1289539"/>
            <a:ext cx="8211752" cy="5029200"/>
            <a:chOff x="449381" y="1289539"/>
            <a:chExt cx="8211752" cy="5029200"/>
          </a:xfrm>
        </p:grpSpPr>
        <p:pic>
          <p:nvPicPr>
            <p:cNvPr id="6" name="Picture 5" descr="Primary p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933" y="1289539"/>
              <a:ext cx="3886200" cy="5029200"/>
            </a:xfrm>
            <a:prstGeom prst="rect">
              <a:avLst/>
            </a:prstGeom>
            <a:solidFill>
              <a:schemeClr val="tx1"/>
            </a:solidFill>
          </p:spPr>
        </p:pic>
        <p:pic>
          <p:nvPicPr>
            <p:cNvPr id="5" name="Picture 4" descr="Primary p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81" y="1289539"/>
              <a:ext cx="3886200" cy="5029200"/>
            </a:xfrm>
            <a:prstGeom prst="rect">
              <a:avLst/>
            </a:prstGeom>
            <a:solidFill>
              <a:schemeClr val="tx1"/>
            </a:solidFill>
          </p:spPr>
        </p:pic>
      </p:grpSp>
      <p:sp>
        <p:nvSpPr>
          <p:cNvPr id="8"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Parts of a Long-Term Proble</a:t>
            </a:r>
            <a:r>
              <a:rPr lang="en-US" b="1" dirty="0" smtClean="0">
                <a:latin typeface="Calibri"/>
                <a:ea typeface="+mn-ea"/>
                <a:cs typeface="Calibri"/>
              </a:rPr>
              <a:t>m</a:t>
            </a:r>
            <a:endParaRPr sz="1800" b="1" i="1" dirty="0">
              <a:latin typeface="Calibri"/>
              <a:ea typeface="+mn-ea"/>
              <a:cs typeface="Calibri"/>
            </a:endParaRPr>
          </a:p>
        </p:txBody>
      </p:sp>
      <p:sp>
        <p:nvSpPr>
          <p:cNvPr id="2" name="TextBox 1"/>
          <p:cNvSpPr txBox="1">
            <a:spLocks noChangeArrowheads="1"/>
          </p:cNvSpPr>
          <p:nvPr/>
        </p:nvSpPr>
        <p:spPr bwMode="auto">
          <a:xfrm>
            <a:off x="5903913" y="1789532"/>
            <a:ext cx="168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Introduction</a:t>
            </a:r>
          </a:p>
        </p:txBody>
      </p:sp>
      <p:sp>
        <p:nvSpPr>
          <p:cNvPr id="10" name="TextBox 9"/>
          <p:cNvSpPr txBox="1">
            <a:spLocks noChangeArrowheads="1"/>
          </p:cNvSpPr>
          <p:nvPr/>
        </p:nvSpPr>
        <p:spPr bwMode="auto">
          <a:xfrm>
            <a:off x="5719763" y="2599001"/>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A. The Problem</a:t>
            </a:r>
          </a:p>
        </p:txBody>
      </p:sp>
      <p:sp>
        <p:nvSpPr>
          <p:cNvPr id="11" name="TextBox 10"/>
          <p:cNvSpPr txBox="1">
            <a:spLocks noChangeArrowheads="1"/>
          </p:cNvSpPr>
          <p:nvPr/>
        </p:nvSpPr>
        <p:spPr bwMode="auto">
          <a:xfrm>
            <a:off x="5798910" y="3374851"/>
            <a:ext cx="188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B. Limitations</a:t>
            </a:r>
          </a:p>
        </p:txBody>
      </p:sp>
      <p:cxnSp>
        <p:nvCxnSpPr>
          <p:cNvPr id="20" name="Straight Arrow Connector 19"/>
          <p:cNvCxnSpPr/>
          <p:nvPr/>
        </p:nvCxnSpPr>
        <p:spPr>
          <a:xfrm>
            <a:off x="6740769" y="3810000"/>
            <a:ext cx="9769" cy="2237154"/>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71014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imary p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380" y="1367692"/>
            <a:ext cx="3886200" cy="5029200"/>
          </a:xfrm>
          <a:prstGeom prst="rect">
            <a:avLst/>
          </a:prstGeom>
          <a:solidFill>
            <a:schemeClr val="tx1"/>
          </a:solidFill>
        </p:spPr>
      </p:pic>
      <p:pic>
        <p:nvPicPr>
          <p:cNvPr id="3" name="Picture 2" descr="Primary p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81" y="1367690"/>
            <a:ext cx="3886200" cy="5029200"/>
          </a:xfrm>
          <a:prstGeom prst="rect">
            <a:avLst/>
          </a:prstGeom>
          <a:solidFill>
            <a:schemeClr val="tx1"/>
          </a:solidFill>
        </p:spPr>
      </p:pic>
      <p:sp>
        <p:nvSpPr>
          <p:cNvPr id="8"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Parts of a Long-Term Probl</a:t>
            </a:r>
            <a:r>
              <a:rPr lang="en-US" b="1" dirty="0" smtClean="0">
                <a:latin typeface="Calibri"/>
                <a:ea typeface="+mn-ea"/>
                <a:cs typeface="Calibri"/>
              </a:rPr>
              <a:t>em</a:t>
            </a:r>
            <a:endParaRPr sz="1800" b="1" i="1" dirty="0">
              <a:latin typeface="Calibri"/>
              <a:ea typeface="+mn-ea"/>
              <a:cs typeface="Calibri"/>
            </a:endParaRPr>
          </a:p>
        </p:txBody>
      </p:sp>
      <p:sp>
        <p:nvSpPr>
          <p:cNvPr id="21" name="TextBox 20"/>
          <p:cNvSpPr txBox="1">
            <a:spLocks noChangeArrowheads="1"/>
          </p:cNvSpPr>
          <p:nvPr/>
        </p:nvSpPr>
        <p:spPr bwMode="auto">
          <a:xfrm>
            <a:off x="1393825" y="4375905"/>
            <a:ext cx="209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C. Site, Setup &amp;</a:t>
            </a:r>
          </a:p>
          <a:p>
            <a:pPr algn="ctr" eaLnBrk="1" hangingPunct="1"/>
            <a:r>
              <a:rPr lang="en-US" sz="2000" b="1" dirty="0">
                <a:solidFill>
                  <a:srgbClr val="FF0000"/>
                </a:solidFill>
              </a:rPr>
              <a:t>Competition</a:t>
            </a:r>
          </a:p>
        </p:txBody>
      </p:sp>
      <p:sp>
        <p:nvSpPr>
          <p:cNvPr id="22" name="TextBox 21"/>
          <p:cNvSpPr txBox="1">
            <a:spLocks noChangeArrowheads="1"/>
          </p:cNvSpPr>
          <p:nvPr/>
        </p:nvSpPr>
        <p:spPr bwMode="auto">
          <a:xfrm>
            <a:off x="5859463" y="3260863"/>
            <a:ext cx="162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E. Penalties</a:t>
            </a:r>
          </a:p>
        </p:txBody>
      </p:sp>
      <p:sp>
        <p:nvSpPr>
          <p:cNvPr id="23" name="TextBox 22"/>
          <p:cNvSpPr txBox="1">
            <a:spLocks noChangeArrowheads="1"/>
          </p:cNvSpPr>
          <p:nvPr/>
        </p:nvSpPr>
        <p:spPr bwMode="auto">
          <a:xfrm>
            <a:off x="1024393" y="5504249"/>
            <a:ext cx="285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D. Long-Term Scoring</a:t>
            </a:r>
          </a:p>
        </p:txBody>
      </p:sp>
      <p:sp>
        <p:nvSpPr>
          <p:cNvPr id="25" name="TextBox 24"/>
          <p:cNvSpPr txBox="1">
            <a:spLocks noChangeArrowheads="1"/>
          </p:cNvSpPr>
          <p:nvPr/>
        </p:nvSpPr>
        <p:spPr bwMode="auto">
          <a:xfrm>
            <a:off x="5516563" y="5084784"/>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H. Team Provides</a:t>
            </a:r>
          </a:p>
        </p:txBody>
      </p:sp>
      <p:sp>
        <p:nvSpPr>
          <p:cNvPr id="26" name="TextBox 25"/>
          <p:cNvSpPr txBox="1">
            <a:spLocks noChangeArrowheads="1"/>
          </p:cNvSpPr>
          <p:nvPr/>
        </p:nvSpPr>
        <p:spPr bwMode="auto">
          <a:xfrm>
            <a:off x="5664200" y="4598398"/>
            <a:ext cx="2024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G. TD Provides</a:t>
            </a:r>
          </a:p>
        </p:txBody>
      </p:sp>
      <p:sp>
        <p:nvSpPr>
          <p:cNvPr id="27" name="TextBox 26"/>
          <p:cNvSpPr txBox="1">
            <a:spLocks noChangeArrowheads="1"/>
          </p:cNvSpPr>
          <p:nvPr/>
        </p:nvSpPr>
        <p:spPr bwMode="auto">
          <a:xfrm>
            <a:off x="5629275" y="3982215"/>
            <a:ext cx="209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F. Style Scoring</a:t>
            </a:r>
          </a:p>
        </p:txBody>
      </p:sp>
      <p:sp>
        <p:nvSpPr>
          <p:cNvPr id="14" name="TextBox 13"/>
          <p:cNvSpPr txBox="1">
            <a:spLocks noChangeArrowheads="1"/>
          </p:cNvSpPr>
          <p:nvPr/>
        </p:nvSpPr>
        <p:spPr bwMode="auto">
          <a:xfrm>
            <a:off x="5917103" y="5752883"/>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rgbClr val="FF0000"/>
                </a:solidFill>
              </a:rPr>
              <a:t>I. Glossary</a:t>
            </a:r>
            <a:endParaRPr lang="en-US" sz="2000" b="1" dirty="0">
              <a:solidFill>
                <a:srgbClr val="FF0000"/>
              </a:solidFill>
            </a:endParaRPr>
          </a:p>
        </p:txBody>
      </p:sp>
    </p:spTree>
    <p:extLst>
      <p:ext uri="{BB962C8B-B14F-4D97-AF65-F5344CB8AC3E}">
        <p14:creationId xmlns:p14="http://schemas.microsoft.com/office/powerpoint/2010/main" val="408430892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6" grpId="0"/>
      <p:bldP spid="27"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How to solve the problem</a:t>
            </a:r>
          </a:p>
        </p:txBody>
      </p:sp>
      <p:sp>
        <p:nvSpPr>
          <p:cNvPr id="66562" name="Rectangle 3"/>
          <p:cNvSpPr>
            <a:spLocks noGrp="1"/>
          </p:cNvSpPr>
          <p:nvPr>
            <p:ph sz="quarter" idx="4294967295"/>
          </p:nvPr>
        </p:nvSpPr>
        <p:spPr>
          <a:xfrm>
            <a:off x="457200" y="1143000"/>
            <a:ext cx="8229600" cy="5494338"/>
          </a:xfrm>
        </p:spPr>
        <p:txBody>
          <a:bodyPr/>
          <a:lstStyle/>
          <a:p>
            <a:pPr eaLnBrk="1" hangingPunct="1">
              <a:lnSpc>
                <a:spcPct val="100000"/>
              </a:lnSpc>
              <a:spcBef>
                <a:spcPct val="0"/>
              </a:spcBef>
              <a:buFontTx/>
              <a:buNone/>
              <a:defRPr/>
            </a:pPr>
            <a:r>
              <a:rPr lang="en-US" sz="2400" dirty="0">
                <a:latin typeface="Calibri" charset="0"/>
                <a:cs typeface="Calibri" charset="0"/>
              </a:rPr>
              <a:t>Step 1	Read the Problem, then read it again!</a:t>
            </a:r>
          </a:p>
          <a:p>
            <a:pPr eaLnBrk="1" hangingPunct="1">
              <a:lnSpc>
                <a:spcPct val="100000"/>
              </a:lnSpc>
              <a:spcBef>
                <a:spcPct val="0"/>
              </a:spcBef>
              <a:buFontTx/>
              <a:buNone/>
              <a:defRPr/>
            </a:pPr>
            <a:endParaRPr lang="en-US" sz="1050" dirty="0">
              <a:latin typeface="Calibri" charset="0"/>
              <a:cs typeface="Calibri" charset="0"/>
            </a:endParaRPr>
          </a:p>
          <a:p>
            <a:pPr lvl="1" eaLnBrk="1" hangingPunct="1">
              <a:lnSpc>
                <a:spcPct val="100000"/>
              </a:lnSpc>
              <a:spcBef>
                <a:spcPct val="0"/>
              </a:spcBef>
              <a:buFontTx/>
              <a:buChar char="•"/>
              <a:defRPr/>
            </a:pPr>
            <a:r>
              <a:rPr lang="en-US" sz="2400" dirty="0">
                <a:latin typeface="Calibri" charset="0"/>
                <a:cs typeface="Calibri" charset="0"/>
              </a:rPr>
              <a:t>Go through each section of the problem carefully.</a:t>
            </a:r>
          </a:p>
          <a:p>
            <a:pPr lvl="1" eaLnBrk="1" hangingPunct="1">
              <a:lnSpc>
                <a:spcPct val="100000"/>
              </a:lnSpc>
              <a:spcBef>
                <a:spcPct val="0"/>
              </a:spcBef>
              <a:buFontTx/>
              <a:buChar char="•"/>
              <a:defRPr/>
            </a:pPr>
            <a:r>
              <a:rPr lang="en-US" sz="2400" dirty="0">
                <a:latin typeface="Calibri" charset="0"/>
                <a:cs typeface="Calibri" charset="0"/>
              </a:rPr>
              <a:t>Figure out the requirements of the problem and the scoring elements.  Make sure each participant understands what is required of the problem.</a:t>
            </a:r>
          </a:p>
          <a:p>
            <a:pPr lvl="1" eaLnBrk="1" hangingPunct="1">
              <a:lnSpc>
                <a:spcPct val="100000"/>
              </a:lnSpc>
              <a:spcBef>
                <a:spcPct val="0"/>
              </a:spcBef>
              <a:buFontTx/>
              <a:buChar char="•"/>
              <a:defRPr/>
            </a:pPr>
            <a:r>
              <a:rPr lang="en-US" sz="2400" dirty="0">
                <a:latin typeface="Calibri" charset="0"/>
                <a:cs typeface="Calibri" charset="0"/>
              </a:rPr>
              <a:t>Understand how each of the parts interact.</a:t>
            </a:r>
          </a:p>
          <a:p>
            <a:pPr lvl="1" eaLnBrk="1" hangingPunct="1">
              <a:lnSpc>
                <a:spcPct val="100000"/>
              </a:lnSpc>
              <a:spcBef>
                <a:spcPct val="0"/>
              </a:spcBef>
              <a:buFontTx/>
              <a:buChar char="•"/>
              <a:defRPr/>
            </a:pPr>
            <a:r>
              <a:rPr lang="en-US" sz="2400" dirty="0">
                <a:latin typeface="Calibri" charset="0"/>
                <a:cs typeface="Calibri" charset="0"/>
              </a:rPr>
              <a:t>General ideas are OK, but don’</a:t>
            </a:r>
            <a:r>
              <a:rPr lang="en-US" altLang="ja-JP" sz="2400" dirty="0">
                <a:latin typeface="Calibri" charset="0"/>
                <a:cs typeface="Calibri" charset="0"/>
              </a:rPr>
              <a:t>t narrow your focus too fast</a:t>
            </a:r>
            <a:endParaRPr lang="en-US" altLang="ja-JP" sz="1050" dirty="0">
              <a:latin typeface="Calibri" charset="0"/>
              <a:cs typeface="Calibri" charset="0"/>
            </a:endParaRPr>
          </a:p>
          <a:p>
            <a:pPr lvl="1" eaLnBrk="1" hangingPunct="1">
              <a:lnSpc>
                <a:spcPct val="100000"/>
              </a:lnSpc>
              <a:spcBef>
                <a:spcPct val="0"/>
              </a:spcBef>
              <a:buFontTx/>
              <a:buChar char="•"/>
              <a:defRPr/>
            </a:pPr>
            <a:endParaRPr lang="en-US" sz="1600" dirty="0">
              <a:latin typeface="Calibri" charset="0"/>
              <a:cs typeface="Calibri" charset="0"/>
            </a:endParaRPr>
          </a:p>
          <a:p>
            <a:pPr eaLnBrk="1" hangingPunct="1">
              <a:lnSpc>
                <a:spcPct val="100000"/>
              </a:lnSpc>
              <a:spcBef>
                <a:spcPct val="0"/>
              </a:spcBef>
              <a:buFontTx/>
              <a:buNone/>
              <a:defRPr/>
            </a:pPr>
            <a:r>
              <a:rPr lang="en-US" sz="2400" dirty="0">
                <a:latin typeface="Calibri" charset="0"/>
                <a:cs typeface="Calibri" charset="0"/>
              </a:rPr>
              <a:t>Step 2	Brainstorm Possible Solutions</a:t>
            </a:r>
          </a:p>
          <a:p>
            <a:pPr eaLnBrk="1" hangingPunct="1">
              <a:lnSpc>
                <a:spcPct val="100000"/>
              </a:lnSpc>
              <a:spcBef>
                <a:spcPct val="0"/>
              </a:spcBef>
              <a:buFontTx/>
              <a:buNone/>
              <a:defRPr/>
            </a:pPr>
            <a:endParaRPr lang="en-US" sz="1050" dirty="0">
              <a:latin typeface="Calibri" charset="0"/>
              <a:cs typeface="Calibri" charset="0"/>
            </a:endParaRPr>
          </a:p>
          <a:p>
            <a:pPr lvl="1" eaLnBrk="1" hangingPunct="1">
              <a:lnSpc>
                <a:spcPct val="100000"/>
              </a:lnSpc>
              <a:spcBef>
                <a:spcPct val="0"/>
              </a:spcBef>
              <a:buFontTx/>
              <a:buChar char="•"/>
              <a:defRPr/>
            </a:pPr>
            <a:r>
              <a:rPr lang="en-US" sz="2400" dirty="0">
                <a:latin typeface="Calibri" charset="0"/>
                <a:cs typeface="Calibri" charset="0"/>
              </a:rPr>
              <a:t>Generate lots of ideas (keep track of them on paper, chalkboard, or whiteboard)</a:t>
            </a:r>
          </a:p>
          <a:p>
            <a:pPr lvl="1" eaLnBrk="1" hangingPunct="1">
              <a:lnSpc>
                <a:spcPct val="100000"/>
              </a:lnSpc>
              <a:spcBef>
                <a:spcPct val="0"/>
              </a:spcBef>
              <a:buFontTx/>
              <a:buChar char="•"/>
              <a:defRPr/>
            </a:pPr>
            <a:r>
              <a:rPr lang="en-US" sz="2400" dirty="0">
                <a:latin typeface="Calibri" charset="0"/>
                <a:cs typeface="Calibri" charset="0"/>
              </a:rPr>
              <a:t>Don’</a:t>
            </a:r>
            <a:r>
              <a:rPr lang="en-US" altLang="ja-JP" sz="2400" dirty="0">
                <a:latin typeface="Calibri" charset="0"/>
                <a:cs typeface="Calibri" charset="0"/>
              </a:rPr>
              <a:t>t evaluate ideas yet… just list them.</a:t>
            </a:r>
          </a:p>
          <a:p>
            <a:pPr lvl="1" eaLnBrk="1" hangingPunct="1">
              <a:lnSpc>
                <a:spcPct val="100000"/>
              </a:lnSpc>
              <a:spcBef>
                <a:spcPct val="0"/>
              </a:spcBef>
              <a:buFontTx/>
              <a:buChar char="•"/>
              <a:defRPr/>
            </a:pPr>
            <a:r>
              <a:rPr lang="en-US" sz="2400" dirty="0">
                <a:latin typeface="Calibri" charset="0"/>
                <a:cs typeface="Calibri" charset="0"/>
              </a:rPr>
              <a:t>Break the problem down into manageable pieces</a:t>
            </a:r>
          </a:p>
          <a:p>
            <a:pPr lvl="1" eaLnBrk="1" hangingPunct="1">
              <a:lnSpc>
                <a:spcPct val="100000"/>
              </a:lnSpc>
              <a:spcBef>
                <a:spcPct val="0"/>
              </a:spcBef>
              <a:buFontTx/>
              <a:buChar char="•"/>
              <a:defRPr/>
            </a:pPr>
            <a:r>
              <a:rPr lang="en-US" sz="2400" dirty="0">
                <a:latin typeface="Calibri" charset="0"/>
                <a:cs typeface="Calibri" charset="0"/>
              </a:rPr>
              <a:t>Encourage wild, creative solutions</a:t>
            </a:r>
          </a:p>
        </p:txBody>
      </p:sp>
      <p:sp>
        <p:nvSpPr>
          <p:cNvPr id="98307"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23</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Grp="1"/>
          </p:cNvSpPr>
          <p:nvPr>
            <p:ph sz="quarter" idx="4294967295"/>
          </p:nvPr>
        </p:nvSpPr>
        <p:spPr>
          <a:xfrm>
            <a:off x="685800" y="1143000"/>
            <a:ext cx="7772400" cy="5187573"/>
          </a:xfrm>
        </p:spPr>
        <p:txBody>
          <a:bodyPr/>
          <a:lstStyle/>
          <a:p>
            <a:pPr eaLnBrk="1" hangingPunct="1">
              <a:lnSpc>
                <a:spcPct val="100000"/>
              </a:lnSpc>
              <a:spcBef>
                <a:spcPts val="300"/>
              </a:spcBef>
              <a:buFontTx/>
              <a:buNone/>
            </a:pPr>
            <a:r>
              <a:rPr lang="en-US" sz="2200" dirty="0">
                <a:latin typeface="Calibri" charset="0"/>
                <a:cs typeface="Calibri" charset="0"/>
              </a:rPr>
              <a:t>Step 3 – </a:t>
            </a:r>
            <a:r>
              <a:rPr lang="en-US" sz="2200" dirty="0">
                <a:latin typeface="Calibri" charset="0"/>
                <a:cs typeface="Calibri" charset="0"/>
                <a:hlinkClick r:id="rId2"/>
              </a:rPr>
              <a:t>S.C.A.M.P.E.R. </a:t>
            </a:r>
            <a:endParaRPr lang="en-US" sz="2200" dirty="0">
              <a:latin typeface="Calibri" charset="0"/>
              <a:cs typeface="Calibri" charset="0"/>
            </a:endParaRPr>
          </a:p>
          <a:p>
            <a:pPr eaLnBrk="1" hangingPunct="1">
              <a:lnSpc>
                <a:spcPct val="100000"/>
              </a:lnSpc>
              <a:spcBef>
                <a:spcPct val="0"/>
              </a:spcBef>
              <a:buFontTx/>
              <a:buNone/>
              <a:defRPr/>
            </a:pPr>
            <a:endParaRPr lang="en-US" sz="1050" dirty="0">
              <a:latin typeface="Calibri" charset="0"/>
              <a:cs typeface="Calibri" charset="0"/>
            </a:endParaRPr>
          </a:p>
          <a:p>
            <a:pPr marL="0" indent="0">
              <a:spcBef>
                <a:spcPts val="300"/>
              </a:spcBef>
              <a:buNone/>
              <a:tabLst>
                <a:tab pos="455613" algn="l"/>
                <a:tab pos="914400" algn="l"/>
                <a:tab pos="1371600" algn="l"/>
                <a:tab pos="1828800" algn="l"/>
                <a:tab pos="2286000" algn="l"/>
                <a:tab pos="2743200" algn="l"/>
                <a:tab pos="3200400" algn="l"/>
              </a:tabLst>
            </a:pPr>
            <a:r>
              <a:rPr lang="en-US" sz="2200" b="1" dirty="0" smtClean="0">
                <a:solidFill>
                  <a:srgbClr val="FF0000"/>
                </a:solidFill>
                <a:latin typeface="Calibri" charset="0"/>
              </a:rPr>
              <a:t>	S</a:t>
            </a:r>
            <a:r>
              <a:rPr lang="en-US" sz="2200" dirty="0" smtClean="0">
                <a:latin typeface="Calibri" charset="0"/>
              </a:rPr>
              <a:t>ubstitute </a:t>
            </a:r>
            <a:endParaRPr lang="en-US" sz="2200" dirty="0">
              <a:latin typeface="Calibri" charset="0"/>
            </a:endParaRPr>
          </a:p>
          <a:p>
            <a:pPr marL="0" indent="0">
              <a:spcBef>
                <a:spcPts val="300"/>
              </a:spcBef>
              <a:buNone/>
              <a:tabLst>
                <a:tab pos="455613" algn="l"/>
                <a:tab pos="914400" algn="l"/>
                <a:tab pos="1371600" algn="l"/>
                <a:tab pos="1828800" algn="l"/>
                <a:tab pos="2286000" algn="l"/>
                <a:tab pos="2743200" algn="l"/>
                <a:tab pos="3200400" algn="l"/>
              </a:tabLst>
            </a:pPr>
            <a:r>
              <a:rPr lang="en-US" sz="2200" b="1" dirty="0" smtClean="0">
                <a:solidFill>
                  <a:srgbClr val="FF0000"/>
                </a:solidFill>
                <a:latin typeface="Calibri" charset="0"/>
              </a:rPr>
              <a:t>		C</a:t>
            </a:r>
            <a:r>
              <a:rPr lang="en-US" sz="2200" dirty="0" smtClean="0">
                <a:latin typeface="Calibri" charset="0"/>
              </a:rPr>
              <a:t>ombine</a:t>
            </a:r>
            <a:endParaRPr lang="en-US" sz="2200" dirty="0">
              <a:latin typeface="Calibri" charset="0"/>
            </a:endParaRPr>
          </a:p>
          <a:p>
            <a:pPr marL="0" indent="0">
              <a:spcBef>
                <a:spcPts val="300"/>
              </a:spcBef>
              <a:buNone/>
              <a:tabLst>
                <a:tab pos="455613" algn="l"/>
                <a:tab pos="914400" algn="l"/>
                <a:tab pos="1371600" algn="l"/>
                <a:tab pos="1828800" algn="l"/>
                <a:tab pos="2286000" algn="l"/>
                <a:tab pos="2743200" algn="l"/>
                <a:tab pos="3200400" algn="l"/>
              </a:tabLst>
            </a:pPr>
            <a:r>
              <a:rPr lang="en-US" sz="2200" b="1" dirty="0" smtClean="0">
                <a:solidFill>
                  <a:srgbClr val="FF0000"/>
                </a:solidFill>
                <a:latin typeface="Calibri" charset="0"/>
              </a:rPr>
              <a:t>			A</a:t>
            </a:r>
            <a:r>
              <a:rPr lang="en-US" sz="2200" dirty="0" smtClean="0">
                <a:latin typeface="Calibri" charset="0"/>
              </a:rPr>
              <a:t>dapt</a:t>
            </a:r>
            <a:endParaRPr lang="en-US" sz="2200" dirty="0">
              <a:latin typeface="Calibri" charset="0"/>
            </a:endParaRPr>
          </a:p>
          <a:p>
            <a:pPr marL="0" indent="0">
              <a:spcBef>
                <a:spcPts val="300"/>
              </a:spcBef>
              <a:buNone/>
              <a:tabLst>
                <a:tab pos="455613" algn="l"/>
                <a:tab pos="914400" algn="l"/>
                <a:tab pos="1371600" algn="l"/>
                <a:tab pos="1828800" algn="l"/>
                <a:tab pos="2286000" algn="l"/>
                <a:tab pos="2743200" algn="l"/>
                <a:tab pos="3200400" algn="l"/>
              </a:tabLst>
            </a:pPr>
            <a:r>
              <a:rPr lang="en-US" sz="2200" b="1" dirty="0" smtClean="0">
                <a:solidFill>
                  <a:srgbClr val="FF0000"/>
                </a:solidFill>
                <a:latin typeface="Calibri" charset="0"/>
              </a:rPr>
              <a:t>				M</a:t>
            </a:r>
            <a:r>
              <a:rPr lang="en-US" sz="2200" dirty="0" smtClean="0">
                <a:latin typeface="Calibri" charset="0"/>
              </a:rPr>
              <a:t>odify, magnify, minimize</a:t>
            </a:r>
            <a:endParaRPr lang="en-US" sz="2200" dirty="0">
              <a:latin typeface="Calibri" charset="0"/>
            </a:endParaRPr>
          </a:p>
          <a:p>
            <a:pPr marL="0" indent="0">
              <a:spcBef>
                <a:spcPts val="300"/>
              </a:spcBef>
              <a:buNone/>
              <a:tabLst>
                <a:tab pos="455613" algn="l"/>
                <a:tab pos="914400" algn="l"/>
                <a:tab pos="1371600" algn="l"/>
                <a:tab pos="1828800" algn="l"/>
                <a:tab pos="2286000" algn="l"/>
                <a:tab pos="2743200" algn="l"/>
                <a:tab pos="3200400" algn="l"/>
              </a:tabLst>
            </a:pPr>
            <a:r>
              <a:rPr lang="en-US" sz="2200" b="1" dirty="0" smtClean="0">
                <a:solidFill>
                  <a:srgbClr val="FF0000"/>
                </a:solidFill>
                <a:latin typeface="Calibri" charset="0"/>
              </a:rPr>
              <a:t>					P</a:t>
            </a:r>
            <a:r>
              <a:rPr lang="en-US" sz="2200" dirty="0" smtClean="0">
                <a:latin typeface="Calibri" charset="0"/>
              </a:rPr>
              <a:t>ut </a:t>
            </a:r>
            <a:r>
              <a:rPr lang="en-US" sz="2200" dirty="0">
                <a:latin typeface="Calibri" charset="0"/>
              </a:rPr>
              <a:t>to Other Uses</a:t>
            </a:r>
          </a:p>
          <a:p>
            <a:pPr marL="0" indent="0">
              <a:spcBef>
                <a:spcPts val="300"/>
              </a:spcBef>
              <a:buNone/>
              <a:tabLst>
                <a:tab pos="455613" algn="l"/>
                <a:tab pos="914400" algn="l"/>
                <a:tab pos="1371600" algn="l"/>
                <a:tab pos="1828800" algn="l"/>
                <a:tab pos="2286000" algn="l"/>
                <a:tab pos="2743200" algn="l"/>
                <a:tab pos="3200400" algn="l"/>
              </a:tabLst>
            </a:pPr>
            <a:r>
              <a:rPr lang="en-US" sz="2200" b="1" dirty="0" smtClean="0">
                <a:solidFill>
                  <a:srgbClr val="FF0000"/>
                </a:solidFill>
                <a:latin typeface="Calibri" charset="0"/>
              </a:rPr>
              <a:t>						E</a:t>
            </a:r>
            <a:r>
              <a:rPr lang="en-US" sz="2200" dirty="0" smtClean="0">
                <a:latin typeface="Calibri" charset="0"/>
              </a:rPr>
              <a:t>liminate</a:t>
            </a:r>
            <a:endParaRPr lang="en-US" sz="2200" dirty="0">
              <a:latin typeface="Calibri" charset="0"/>
            </a:endParaRPr>
          </a:p>
          <a:p>
            <a:pPr marL="0" indent="0">
              <a:spcBef>
                <a:spcPts val="300"/>
              </a:spcBef>
              <a:buNone/>
              <a:tabLst>
                <a:tab pos="455613" algn="l"/>
                <a:tab pos="914400" algn="l"/>
                <a:tab pos="1371600" algn="l"/>
                <a:tab pos="1828800" algn="l"/>
                <a:tab pos="2286000" algn="l"/>
                <a:tab pos="2743200" algn="l"/>
                <a:tab pos="3200400" algn="l"/>
              </a:tabLst>
            </a:pPr>
            <a:r>
              <a:rPr lang="en-US" sz="2200" b="1" dirty="0" smtClean="0">
                <a:solidFill>
                  <a:srgbClr val="FF0000"/>
                </a:solidFill>
                <a:latin typeface="Calibri" charset="0"/>
              </a:rPr>
              <a:t>							R</a:t>
            </a:r>
            <a:r>
              <a:rPr lang="en-US" sz="2200" dirty="0" smtClean="0">
                <a:latin typeface="Calibri" charset="0"/>
              </a:rPr>
              <a:t>everse or </a:t>
            </a:r>
            <a:r>
              <a:rPr lang="en-US" sz="2200" b="1" dirty="0" smtClean="0">
                <a:solidFill>
                  <a:srgbClr val="FF0000"/>
                </a:solidFill>
                <a:latin typeface="Calibri" charset="0"/>
              </a:rPr>
              <a:t>R</a:t>
            </a:r>
            <a:r>
              <a:rPr lang="en-US" sz="2200" dirty="0" smtClean="0">
                <a:latin typeface="Calibri" charset="0"/>
              </a:rPr>
              <a:t>earrange</a:t>
            </a:r>
            <a:endParaRPr lang="en-US" sz="2200" dirty="0">
              <a:latin typeface="Calibri" charset="0"/>
            </a:endParaRPr>
          </a:p>
          <a:p>
            <a:pPr eaLnBrk="1" hangingPunct="1">
              <a:lnSpc>
                <a:spcPct val="100000"/>
              </a:lnSpc>
              <a:spcBef>
                <a:spcPts val="300"/>
              </a:spcBef>
              <a:buFontTx/>
              <a:buNone/>
            </a:pPr>
            <a:endParaRPr lang="en-US" sz="1050" dirty="0">
              <a:latin typeface="Calibri" charset="0"/>
              <a:cs typeface="Calibri" charset="0"/>
            </a:endParaRPr>
          </a:p>
          <a:p>
            <a:pPr eaLnBrk="1" hangingPunct="1">
              <a:lnSpc>
                <a:spcPct val="100000"/>
              </a:lnSpc>
              <a:spcBef>
                <a:spcPts val="300"/>
              </a:spcBef>
              <a:buFontTx/>
              <a:buNone/>
            </a:pPr>
            <a:r>
              <a:rPr lang="en-US" sz="2200" dirty="0">
                <a:latin typeface="Calibri" charset="0"/>
                <a:cs typeface="Calibri" charset="0"/>
              </a:rPr>
              <a:t>Step 4 – Refine and Evaluate Ideas</a:t>
            </a:r>
          </a:p>
          <a:p>
            <a:pPr eaLnBrk="1" hangingPunct="1">
              <a:lnSpc>
                <a:spcPct val="100000"/>
              </a:lnSpc>
              <a:spcBef>
                <a:spcPts val="300"/>
              </a:spcBef>
              <a:buFontTx/>
              <a:buNone/>
            </a:pPr>
            <a:endParaRPr lang="en-US" sz="1050" dirty="0">
              <a:latin typeface="Calibri" charset="0"/>
              <a:cs typeface="Calibri" charset="0"/>
            </a:endParaRPr>
          </a:p>
          <a:p>
            <a:pPr lvl="1" eaLnBrk="1" hangingPunct="1">
              <a:lnSpc>
                <a:spcPct val="100000"/>
              </a:lnSpc>
              <a:spcBef>
                <a:spcPts val="300"/>
              </a:spcBef>
              <a:buFontTx/>
              <a:buChar char="•"/>
            </a:pPr>
            <a:r>
              <a:rPr lang="en-US" sz="2200" dirty="0">
                <a:latin typeface="Calibri" charset="0"/>
                <a:cs typeface="Calibri" charset="0"/>
              </a:rPr>
              <a:t>Which ideas does the team like best?  </a:t>
            </a:r>
            <a:r>
              <a:rPr lang="en-US" sz="2200" dirty="0" smtClean="0">
                <a:latin typeface="Calibri" charset="0"/>
                <a:cs typeface="Calibri" charset="0"/>
              </a:rPr>
              <a:t>Why?</a:t>
            </a:r>
            <a:endParaRPr lang="en-US" sz="2200" dirty="0">
              <a:latin typeface="Calibri" charset="0"/>
              <a:cs typeface="Calibri" charset="0"/>
            </a:endParaRPr>
          </a:p>
          <a:p>
            <a:pPr lvl="1" eaLnBrk="1" hangingPunct="1">
              <a:lnSpc>
                <a:spcPct val="100000"/>
              </a:lnSpc>
              <a:spcBef>
                <a:spcPts val="300"/>
              </a:spcBef>
              <a:buFontTx/>
              <a:buChar char="•"/>
            </a:pPr>
            <a:r>
              <a:rPr lang="en-US" sz="2200" dirty="0">
                <a:latin typeface="Calibri" charset="0"/>
                <a:cs typeface="Calibri" charset="0"/>
              </a:rPr>
              <a:t>Discuss and evaluate ideas, but don’</a:t>
            </a:r>
            <a:r>
              <a:rPr lang="en-US" altLang="ja-JP" sz="2200" dirty="0">
                <a:latin typeface="Calibri" charset="0"/>
                <a:cs typeface="Calibri" charset="0"/>
              </a:rPr>
              <a:t>t criticize</a:t>
            </a:r>
          </a:p>
          <a:p>
            <a:pPr lvl="1" eaLnBrk="1" hangingPunct="1">
              <a:lnSpc>
                <a:spcPct val="100000"/>
              </a:lnSpc>
              <a:spcBef>
                <a:spcPts val="300"/>
              </a:spcBef>
              <a:buFontTx/>
              <a:buChar char="•"/>
            </a:pPr>
            <a:r>
              <a:rPr lang="en-US" sz="2200" dirty="0">
                <a:latin typeface="Calibri" charset="0"/>
                <a:cs typeface="Calibri" charset="0"/>
              </a:rPr>
              <a:t>Modify ideas to make them better.</a:t>
            </a:r>
          </a:p>
          <a:p>
            <a:pPr lvl="1" eaLnBrk="1" hangingPunct="1">
              <a:lnSpc>
                <a:spcPct val="100000"/>
              </a:lnSpc>
              <a:spcBef>
                <a:spcPts val="300"/>
              </a:spcBef>
              <a:buFontTx/>
              <a:buChar char="•"/>
            </a:pPr>
            <a:r>
              <a:rPr lang="en-US" sz="2200" dirty="0">
                <a:latin typeface="Calibri" charset="0"/>
                <a:cs typeface="Calibri" charset="0"/>
              </a:rPr>
              <a:t>Select a preliminary solution.</a:t>
            </a:r>
          </a:p>
        </p:txBody>
      </p:sp>
      <p:sp>
        <p:nvSpPr>
          <p:cNvPr id="4"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smtClean="0">
                <a:latin typeface="Calibri"/>
                <a:ea typeface="+mn-ea"/>
                <a:cs typeface="Calibri"/>
              </a:rPr>
              <a:t>How to solve the problem </a:t>
            </a:r>
            <a:r>
              <a:rPr sz="2000" i="1">
                <a:cs typeface="Calibri"/>
              </a:rPr>
              <a:t>Continued…</a:t>
            </a:r>
            <a:endParaRPr i="1">
              <a:latin typeface="Calibri"/>
              <a:ea typeface="+mn-ea"/>
              <a:cs typeface="Calibri"/>
            </a:endParaRPr>
          </a:p>
        </p:txBody>
      </p:sp>
      <p:sp>
        <p:nvSpPr>
          <p:cNvPr id="99331"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31</a:t>
            </a:r>
            <a:endParaRPr lang="en-US" sz="2000" dirty="0">
              <a:solidFill>
                <a:srgbClr val="FFFF00"/>
              </a:solidFill>
            </a:endParaRPr>
          </a:p>
        </p:txBody>
      </p:sp>
    </p:spTree>
    <p:extLst>
      <p:ext uri="{BB962C8B-B14F-4D97-AF65-F5344CB8AC3E}">
        <p14:creationId xmlns:p14="http://schemas.microsoft.com/office/powerpoint/2010/main" val="18968614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sz="quarter" idx="4294967295"/>
          </p:nvPr>
        </p:nvSpPr>
        <p:spPr>
          <a:xfrm>
            <a:off x="457200" y="1143000"/>
            <a:ext cx="8229600" cy="5276850"/>
          </a:xfrm>
        </p:spPr>
        <p:txBody>
          <a:bodyPr/>
          <a:lstStyle/>
          <a:p>
            <a:pPr eaLnBrk="1" hangingPunct="1">
              <a:lnSpc>
                <a:spcPct val="100000"/>
              </a:lnSpc>
              <a:spcBef>
                <a:spcPts val="300"/>
              </a:spcBef>
              <a:buFontTx/>
              <a:buNone/>
            </a:pPr>
            <a:r>
              <a:rPr lang="en-US" sz="2200" dirty="0">
                <a:latin typeface="Calibri" charset="0"/>
                <a:cs typeface="Calibri" charset="0"/>
              </a:rPr>
              <a:t>Step 5 – Determine Tasks and Timeline</a:t>
            </a:r>
          </a:p>
          <a:p>
            <a:pPr eaLnBrk="1" hangingPunct="1">
              <a:lnSpc>
                <a:spcPct val="100000"/>
              </a:lnSpc>
              <a:spcBef>
                <a:spcPts val="300"/>
              </a:spcBef>
              <a:buFontTx/>
              <a:buNone/>
            </a:pPr>
            <a:endParaRPr lang="en-US" sz="1000" dirty="0">
              <a:latin typeface="Calibri" charset="0"/>
              <a:cs typeface="Calibri" charset="0"/>
            </a:endParaRPr>
          </a:p>
          <a:p>
            <a:pPr lvl="1" eaLnBrk="1" hangingPunct="1">
              <a:lnSpc>
                <a:spcPct val="100000"/>
              </a:lnSpc>
              <a:spcBef>
                <a:spcPts val="300"/>
              </a:spcBef>
              <a:buFontTx/>
              <a:buChar char="•"/>
            </a:pPr>
            <a:r>
              <a:rPr lang="en-US" sz="2200" dirty="0">
                <a:latin typeface="Calibri" charset="0"/>
                <a:cs typeface="Calibri" charset="0"/>
              </a:rPr>
              <a:t>What types of tasks, skills, props, contraptions, are needed?</a:t>
            </a:r>
          </a:p>
          <a:p>
            <a:pPr lvl="1" eaLnBrk="1" hangingPunct="1">
              <a:lnSpc>
                <a:spcPct val="100000"/>
              </a:lnSpc>
              <a:spcBef>
                <a:spcPts val="300"/>
              </a:spcBef>
              <a:buFontTx/>
              <a:buChar char="•"/>
            </a:pPr>
            <a:r>
              <a:rPr lang="en-US" sz="2200" dirty="0">
                <a:latin typeface="Calibri" charset="0"/>
                <a:cs typeface="Calibri" charset="0"/>
              </a:rPr>
              <a:t>Who and how will they do these things?</a:t>
            </a:r>
          </a:p>
          <a:p>
            <a:pPr lvl="1" eaLnBrk="1" hangingPunct="1">
              <a:lnSpc>
                <a:spcPct val="100000"/>
              </a:lnSpc>
              <a:spcBef>
                <a:spcPts val="300"/>
              </a:spcBef>
              <a:buFontTx/>
              <a:buChar char="•"/>
            </a:pPr>
            <a:r>
              <a:rPr lang="en-US" sz="2200" dirty="0">
                <a:latin typeface="Calibri" charset="0"/>
                <a:cs typeface="Calibri" charset="0"/>
              </a:rPr>
              <a:t>Determine a basic time-line for completing the solution.</a:t>
            </a:r>
          </a:p>
          <a:p>
            <a:pPr lvl="1" eaLnBrk="1" hangingPunct="1">
              <a:lnSpc>
                <a:spcPct val="100000"/>
              </a:lnSpc>
              <a:spcBef>
                <a:spcPts val="300"/>
              </a:spcBef>
              <a:buFontTx/>
              <a:buChar char="•"/>
            </a:pPr>
            <a:r>
              <a:rPr lang="en-US" sz="2200" dirty="0">
                <a:latin typeface="Calibri" charset="0"/>
                <a:cs typeface="Calibri" charset="0"/>
              </a:rPr>
              <a:t>Continue to evaluate the solution and refine/revise as needed.</a:t>
            </a:r>
          </a:p>
          <a:p>
            <a:pPr lvl="1" eaLnBrk="1" hangingPunct="1">
              <a:lnSpc>
                <a:spcPct val="100000"/>
              </a:lnSpc>
              <a:spcBef>
                <a:spcPts val="300"/>
              </a:spcBef>
              <a:buFontTx/>
              <a:buChar char="•"/>
            </a:pPr>
            <a:r>
              <a:rPr lang="en-US" sz="2200" dirty="0">
                <a:latin typeface="Calibri" charset="0"/>
                <a:cs typeface="Calibri" charset="0"/>
              </a:rPr>
              <a:t>Do the items decided upon fit the problem specifications?</a:t>
            </a:r>
          </a:p>
          <a:p>
            <a:pPr eaLnBrk="1" hangingPunct="1">
              <a:lnSpc>
                <a:spcPct val="100000"/>
              </a:lnSpc>
              <a:spcBef>
                <a:spcPts val="300"/>
              </a:spcBef>
              <a:buFontTx/>
              <a:buNone/>
            </a:pPr>
            <a:endParaRPr lang="en-US" sz="1200" dirty="0">
              <a:latin typeface="Calibri" charset="0"/>
              <a:cs typeface="Calibri" charset="0"/>
            </a:endParaRPr>
          </a:p>
          <a:p>
            <a:pPr eaLnBrk="1" hangingPunct="1">
              <a:lnSpc>
                <a:spcPct val="100000"/>
              </a:lnSpc>
              <a:spcBef>
                <a:spcPts val="300"/>
              </a:spcBef>
              <a:buFontTx/>
              <a:buNone/>
            </a:pPr>
            <a:r>
              <a:rPr lang="en-US" sz="2200" dirty="0">
                <a:latin typeface="Calibri" charset="0"/>
                <a:cs typeface="Calibri" charset="0"/>
              </a:rPr>
              <a:t>Step 6 – Begin Construction</a:t>
            </a:r>
          </a:p>
          <a:p>
            <a:pPr eaLnBrk="1" hangingPunct="1">
              <a:lnSpc>
                <a:spcPct val="100000"/>
              </a:lnSpc>
              <a:spcBef>
                <a:spcPts val="300"/>
              </a:spcBef>
              <a:buFontTx/>
              <a:buNone/>
            </a:pPr>
            <a:endParaRPr lang="en-US" sz="1000" dirty="0">
              <a:latin typeface="Calibri" charset="0"/>
              <a:cs typeface="Calibri" charset="0"/>
            </a:endParaRPr>
          </a:p>
          <a:p>
            <a:pPr lvl="1" eaLnBrk="1" hangingPunct="1">
              <a:lnSpc>
                <a:spcPct val="100000"/>
              </a:lnSpc>
              <a:spcBef>
                <a:spcPts val="300"/>
              </a:spcBef>
              <a:buFontTx/>
              <a:buChar char="•"/>
            </a:pPr>
            <a:r>
              <a:rPr lang="en-US" sz="2200" dirty="0">
                <a:latin typeface="Calibri" charset="0"/>
                <a:cs typeface="Calibri" charset="0"/>
              </a:rPr>
              <a:t>Start building and writing.  </a:t>
            </a:r>
          </a:p>
          <a:p>
            <a:pPr lvl="1" eaLnBrk="1" hangingPunct="1">
              <a:lnSpc>
                <a:spcPct val="100000"/>
              </a:lnSpc>
              <a:spcBef>
                <a:spcPts val="300"/>
              </a:spcBef>
              <a:buFontTx/>
              <a:buChar char="•"/>
            </a:pPr>
            <a:r>
              <a:rPr lang="en-US" sz="2200" dirty="0">
                <a:latin typeface="Calibri" charset="0"/>
                <a:cs typeface="Calibri" charset="0"/>
              </a:rPr>
              <a:t>Evaluate new ideas as they arise.</a:t>
            </a:r>
          </a:p>
          <a:p>
            <a:pPr lvl="1" eaLnBrk="1" hangingPunct="1">
              <a:lnSpc>
                <a:spcPct val="100000"/>
              </a:lnSpc>
              <a:spcBef>
                <a:spcPts val="300"/>
              </a:spcBef>
              <a:buFontTx/>
              <a:buChar char="•"/>
            </a:pPr>
            <a:r>
              <a:rPr lang="en-US" sz="2200" dirty="0">
                <a:latin typeface="Calibri" charset="0"/>
                <a:cs typeface="Calibri" charset="0"/>
              </a:rPr>
              <a:t>Test the solution. Does it work?  </a:t>
            </a:r>
          </a:p>
          <a:p>
            <a:pPr lvl="1" eaLnBrk="1" hangingPunct="1">
              <a:lnSpc>
                <a:spcPct val="100000"/>
              </a:lnSpc>
              <a:spcBef>
                <a:spcPts val="300"/>
              </a:spcBef>
              <a:buFontTx/>
              <a:buChar char="•"/>
            </a:pPr>
            <a:r>
              <a:rPr lang="en-US" sz="2200" dirty="0">
                <a:latin typeface="Calibri" charset="0"/>
                <a:cs typeface="Calibri" charset="0"/>
              </a:rPr>
              <a:t>Can it be made to work better?</a:t>
            </a:r>
          </a:p>
          <a:p>
            <a:pPr lvl="1" eaLnBrk="1" hangingPunct="1">
              <a:lnSpc>
                <a:spcPct val="100000"/>
              </a:lnSpc>
              <a:spcBef>
                <a:spcPts val="300"/>
              </a:spcBef>
              <a:buFontTx/>
              <a:buChar char="•"/>
            </a:pPr>
            <a:r>
              <a:rPr lang="en-US" sz="2200" dirty="0">
                <a:latin typeface="Calibri" charset="0"/>
                <a:cs typeface="Calibri" charset="0"/>
              </a:rPr>
              <a:t>Continuously refine and revise.</a:t>
            </a:r>
          </a:p>
        </p:txBody>
      </p:sp>
      <p:sp>
        <p:nvSpPr>
          <p:cNvPr id="5"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smtClean="0">
                <a:latin typeface="Calibri"/>
                <a:ea typeface="+mn-ea"/>
                <a:cs typeface="Calibri"/>
              </a:rPr>
              <a:t>How to solve the problem </a:t>
            </a:r>
            <a:r>
              <a:rPr sz="2000" i="1">
                <a:cs typeface="Calibri"/>
              </a:rPr>
              <a:t>Continued…</a:t>
            </a:r>
            <a:endParaRPr i="1">
              <a:latin typeface="Calibri"/>
              <a:ea typeface="+mn-ea"/>
              <a:cs typeface="Calibri"/>
            </a:endParaRPr>
          </a:p>
        </p:txBody>
      </p:sp>
      <p:sp>
        <p:nvSpPr>
          <p:cNvPr id="101379"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32</a:t>
            </a:r>
            <a:endParaRPr lang="en-US" sz="2000" dirty="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Grp="1"/>
          </p:cNvSpPr>
          <p:nvPr>
            <p:ph sz="quarter" idx="4294967295"/>
          </p:nvPr>
        </p:nvSpPr>
        <p:spPr>
          <a:xfrm>
            <a:off x="457200" y="1143000"/>
            <a:ext cx="8229600" cy="5416550"/>
          </a:xfrm>
        </p:spPr>
        <p:txBody>
          <a:bodyPr/>
          <a:lstStyle/>
          <a:p>
            <a:pPr eaLnBrk="1" hangingPunct="1">
              <a:lnSpc>
                <a:spcPct val="100000"/>
              </a:lnSpc>
              <a:spcBef>
                <a:spcPct val="0"/>
              </a:spcBef>
              <a:buFontTx/>
              <a:buNone/>
            </a:pPr>
            <a:r>
              <a:rPr lang="en-US" sz="2200" dirty="0">
                <a:latin typeface="Calibri" charset="0"/>
                <a:cs typeface="Calibri" charset="0"/>
              </a:rPr>
              <a:t>Step 7 – Put it Together (At least one month before tournament)</a:t>
            </a:r>
          </a:p>
          <a:p>
            <a:pPr eaLnBrk="1" hangingPunct="1">
              <a:lnSpc>
                <a:spcPct val="100000"/>
              </a:lnSpc>
              <a:spcBef>
                <a:spcPct val="0"/>
              </a:spcBef>
              <a:buFontTx/>
              <a:buNone/>
            </a:pPr>
            <a:endParaRPr lang="en-US" sz="1000" dirty="0">
              <a:latin typeface="Calibri" charset="0"/>
              <a:cs typeface="Calibri" charset="0"/>
            </a:endParaRPr>
          </a:p>
          <a:p>
            <a:pPr lvl="1" eaLnBrk="1" hangingPunct="1">
              <a:lnSpc>
                <a:spcPct val="100000"/>
              </a:lnSpc>
              <a:spcBef>
                <a:spcPct val="0"/>
              </a:spcBef>
              <a:buFontTx/>
              <a:buChar char="•"/>
            </a:pPr>
            <a:r>
              <a:rPr lang="en-US" sz="2200" dirty="0">
                <a:latin typeface="Calibri" charset="0"/>
                <a:cs typeface="Calibri" charset="0"/>
              </a:rPr>
              <a:t>As props and tasks are near completion, or are completed,     test them thoroughly.</a:t>
            </a:r>
          </a:p>
          <a:p>
            <a:pPr lvl="1" eaLnBrk="1" hangingPunct="1">
              <a:lnSpc>
                <a:spcPct val="100000"/>
              </a:lnSpc>
              <a:spcBef>
                <a:spcPct val="0"/>
              </a:spcBef>
              <a:buFontTx/>
              <a:buChar char="•"/>
            </a:pPr>
            <a:r>
              <a:rPr lang="en-US" sz="2200" dirty="0">
                <a:latin typeface="Calibri" charset="0"/>
                <a:cs typeface="Calibri" charset="0"/>
              </a:rPr>
              <a:t>Continue to refine &amp; revise your solution</a:t>
            </a:r>
          </a:p>
          <a:p>
            <a:pPr lvl="2" eaLnBrk="1" hangingPunct="1">
              <a:lnSpc>
                <a:spcPct val="100000"/>
              </a:lnSpc>
              <a:spcBef>
                <a:spcPct val="0"/>
              </a:spcBef>
              <a:buFontTx/>
              <a:buChar char="•"/>
            </a:pPr>
            <a:r>
              <a:rPr lang="en-US" sz="2200" dirty="0">
                <a:latin typeface="Calibri" charset="0"/>
                <a:cs typeface="Calibri" charset="0"/>
              </a:rPr>
              <a:t>Does it work?  Is there a better way?</a:t>
            </a:r>
          </a:p>
          <a:p>
            <a:pPr lvl="2" eaLnBrk="1" hangingPunct="1">
              <a:lnSpc>
                <a:spcPct val="100000"/>
              </a:lnSpc>
              <a:spcBef>
                <a:spcPct val="0"/>
              </a:spcBef>
              <a:buFontTx/>
              <a:buChar char="•"/>
            </a:pPr>
            <a:r>
              <a:rPr lang="en-US" sz="2200" dirty="0">
                <a:latin typeface="Calibri" charset="0"/>
                <a:cs typeface="Calibri" charset="0"/>
              </a:rPr>
              <a:t>Does the solution still fit the problem? </a:t>
            </a:r>
          </a:p>
          <a:p>
            <a:pPr lvl="2" eaLnBrk="1" hangingPunct="1">
              <a:lnSpc>
                <a:spcPct val="100000"/>
              </a:lnSpc>
              <a:spcBef>
                <a:spcPct val="0"/>
              </a:spcBef>
              <a:buFontTx/>
              <a:buChar char="•"/>
            </a:pPr>
            <a:r>
              <a:rPr lang="en-US" sz="2200" dirty="0">
                <a:latin typeface="Calibri" charset="0"/>
                <a:cs typeface="Calibri" charset="0"/>
              </a:rPr>
              <a:t>What problems need to be fixed?</a:t>
            </a:r>
          </a:p>
          <a:p>
            <a:pPr eaLnBrk="1" hangingPunct="1">
              <a:lnSpc>
                <a:spcPct val="100000"/>
              </a:lnSpc>
              <a:spcBef>
                <a:spcPct val="0"/>
              </a:spcBef>
              <a:buFontTx/>
              <a:buNone/>
            </a:pPr>
            <a:endParaRPr lang="en-US" sz="1200" dirty="0">
              <a:latin typeface="Calibri" charset="0"/>
              <a:cs typeface="Calibri" charset="0"/>
            </a:endParaRPr>
          </a:p>
          <a:p>
            <a:pPr eaLnBrk="1" hangingPunct="1">
              <a:lnSpc>
                <a:spcPct val="100000"/>
              </a:lnSpc>
              <a:spcBef>
                <a:spcPct val="0"/>
              </a:spcBef>
              <a:buFontTx/>
              <a:buNone/>
            </a:pPr>
            <a:r>
              <a:rPr lang="en-US" sz="2200" dirty="0">
                <a:latin typeface="Calibri" charset="0"/>
                <a:cs typeface="Calibri" charset="0"/>
              </a:rPr>
              <a:t>Step 8 – Finish Up and Practice</a:t>
            </a:r>
          </a:p>
          <a:p>
            <a:pPr eaLnBrk="1" hangingPunct="1">
              <a:lnSpc>
                <a:spcPct val="100000"/>
              </a:lnSpc>
              <a:spcBef>
                <a:spcPct val="0"/>
              </a:spcBef>
              <a:buFontTx/>
              <a:buNone/>
            </a:pPr>
            <a:endParaRPr lang="en-US" sz="1000" dirty="0">
              <a:latin typeface="Calibri" charset="0"/>
              <a:cs typeface="Calibri" charset="0"/>
            </a:endParaRPr>
          </a:p>
          <a:p>
            <a:pPr lvl="1" eaLnBrk="1" hangingPunct="1">
              <a:lnSpc>
                <a:spcPct val="100000"/>
              </a:lnSpc>
              <a:spcBef>
                <a:spcPct val="0"/>
              </a:spcBef>
              <a:buFontTx/>
              <a:buChar char="•"/>
            </a:pPr>
            <a:r>
              <a:rPr lang="en-US" sz="2200" dirty="0">
                <a:latin typeface="Calibri" charset="0"/>
                <a:cs typeface="Calibri" charset="0"/>
              </a:rPr>
              <a:t>Test things out… do they work?  Revise and refine.</a:t>
            </a:r>
          </a:p>
          <a:p>
            <a:pPr lvl="2" eaLnBrk="1" hangingPunct="1">
              <a:lnSpc>
                <a:spcPct val="100000"/>
              </a:lnSpc>
              <a:spcBef>
                <a:spcPct val="0"/>
              </a:spcBef>
              <a:buFontTx/>
              <a:buChar char="•"/>
            </a:pPr>
            <a:r>
              <a:rPr lang="en-US" sz="2200" dirty="0">
                <a:latin typeface="Calibri" charset="0"/>
                <a:cs typeface="Calibri" charset="0"/>
              </a:rPr>
              <a:t>Can they work better? </a:t>
            </a:r>
          </a:p>
          <a:p>
            <a:pPr lvl="2" eaLnBrk="1" hangingPunct="1">
              <a:lnSpc>
                <a:spcPct val="100000"/>
              </a:lnSpc>
              <a:spcBef>
                <a:spcPct val="0"/>
              </a:spcBef>
              <a:buFontTx/>
              <a:buChar char="•"/>
            </a:pPr>
            <a:r>
              <a:rPr lang="en-US" sz="2200" dirty="0">
                <a:latin typeface="Calibri" charset="0"/>
                <a:cs typeface="Calibri" charset="0"/>
              </a:rPr>
              <a:t>What happens if something goes wrong?  </a:t>
            </a:r>
          </a:p>
          <a:p>
            <a:pPr lvl="2" eaLnBrk="1" hangingPunct="1">
              <a:lnSpc>
                <a:spcPct val="100000"/>
              </a:lnSpc>
              <a:spcBef>
                <a:spcPct val="0"/>
              </a:spcBef>
              <a:buFontTx/>
              <a:buChar char="•"/>
            </a:pPr>
            <a:r>
              <a:rPr lang="en-US" sz="2200" dirty="0">
                <a:latin typeface="Calibri" charset="0"/>
                <a:cs typeface="Calibri" charset="0"/>
              </a:rPr>
              <a:t>Is there a contingency plan?  </a:t>
            </a:r>
          </a:p>
          <a:p>
            <a:pPr lvl="1" eaLnBrk="1" hangingPunct="1">
              <a:lnSpc>
                <a:spcPct val="100000"/>
              </a:lnSpc>
              <a:spcBef>
                <a:spcPct val="0"/>
              </a:spcBef>
              <a:buFontTx/>
              <a:buChar char="•"/>
            </a:pPr>
            <a:r>
              <a:rPr lang="en-US" sz="2200" dirty="0">
                <a:latin typeface="Calibri" charset="0"/>
                <a:cs typeface="Calibri" charset="0"/>
              </a:rPr>
              <a:t>Practice the whole </a:t>
            </a:r>
            <a:r>
              <a:rPr lang="en-US" sz="2200" dirty="0" smtClean="0">
                <a:latin typeface="Calibri" charset="0"/>
                <a:cs typeface="Calibri" charset="0"/>
              </a:rPr>
              <a:t>performance </a:t>
            </a:r>
            <a:r>
              <a:rPr lang="en-US" sz="2200" dirty="0">
                <a:latin typeface="Calibri" charset="0"/>
                <a:cs typeface="Calibri" charset="0"/>
              </a:rPr>
              <a:t>and check the timing.  Have </a:t>
            </a:r>
            <a:r>
              <a:rPr lang="en-US" sz="2200" dirty="0" smtClean="0">
                <a:latin typeface="Calibri" charset="0"/>
                <a:cs typeface="Calibri" charset="0"/>
              </a:rPr>
              <a:t>team explain </a:t>
            </a:r>
            <a:r>
              <a:rPr lang="en-US" sz="2200" dirty="0">
                <a:latin typeface="Calibri" charset="0"/>
                <a:cs typeface="Calibri" charset="0"/>
              </a:rPr>
              <a:t>how they did it?  Look for problem spots.</a:t>
            </a:r>
          </a:p>
        </p:txBody>
      </p:sp>
      <p:sp>
        <p:nvSpPr>
          <p:cNvPr id="5"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smtClean="0">
                <a:latin typeface="Calibri"/>
                <a:ea typeface="+mn-ea"/>
                <a:cs typeface="Calibri"/>
              </a:rPr>
              <a:t>How to solve the problem </a:t>
            </a:r>
            <a:r>
              <a:rPr sz="2000" i="1">
                <a:cs typeface="Calibri"/>
              </a:rPr>
              <a:t>Continued…</a:t>
            </a:r>
            <a:endParaRPr i="1">
              <a:latin typeface="Calibri"/>
              <a:ea typeface="+mn-ea"/>
              <a:cs typeface="Calibri"/>
            </a:endParaRPr>
          </a:p>
        </p:txBody>
      </p:sp>
      <p:sp>
        <p:nvSpPr>
          <p:cNvPr id="102403"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32</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8790" y="455557"/>
            <a:ext cx="6400800" cy="1477665"/>
          </a:xfrm>
          <a:prstGeom prst="rect">
            <a:avLst/>
          </a:prstGeom>
          <a:noFill/>
        </p:spPr>
        <p:txBody>
          <a:bodyPr wrap="none">
            <a:prstTxWarp prst="textDeflateBottom">
              <a:avLst>
                <a:gd name="adj" fmla="val 73087"/>
              </a:avLst>
            </a:prstTxWarp>
            <a:spAutoFit/>
          </a:bodyPr>
          <a:lstStyle/>
          <a:p>
            <a:pPr algn="ctr">
              <a:defRPr/>
            </a:pPr>
            <a:r>
              <a:rPr lang="en-US" sz="5400" b="1" u="sng"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Do it with Style</a:t>
            </a:r>
            <a:endParaRPr lang="en-US" sz="5400" b="1" u="sng" dirty="0">
              <a:ln w="19050">
                <a:solidFill>
                  <a:schemeClr val="bg1"/>
                </a:solidFill>
                <a:prstDash val="solid"/>
              </a:ln>
              <a:solidFill>
                <a:srgbClr val="FFFF00"/>
              </a:solidFill>
              <a:latin typeface="+mj-lt"/>
            </a:endParaRPr>
          </a:p>
        </p:txBody>
      </p:sp>
      <p:pic>
        <p:nvPicPr>
          <p:cNvPr id="75778"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6900" y="3359150"/>
            <a:ext cx="28987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49575" y="1890713"/>
            <a:ext cx="34607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1150" y="4295775"/>
            <a:ext cx="31750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i="1" smtClean="0">
                <a:latin typeface="Calibri"/>
                <a:ea typeface="+mn-ea"/>
                <a:cs typeface="Calibri"/>
              </a:rPr>
              <a:t>Style</a:t>
            </a:r>
            <a:endParaRPr b="1">
              <a:latin typeface="Calibri"/>
              <a:ea typeface="+mn-ea"/>
              <a:cs typeface="Calibri"/>
            </a:endParaRPr>
          </a:p>
        </p:txBody>
      </p:sp>
      <p:sp>
        <p:nvSpPr>
          <p:cNvPr id="76802" name="Rectangle 3"/>
          <p:cNvSpPr>
            <a:spLocks noGrp="1"/>
          </p:cNvSpPr>
          <p:nvPr>
            <p:ph sz="quarter" idx="4294967295"/>
          </p:nvPr>
        </p:nvSpPr>
        <p:spPr>
          <a:xfrm>
            <a:off x="457200" y="1041400"/>
            <a:ext cx="8229600" cy="5324535"/>
          </a:xfrm>
        </p:spPr>
        <p:txBody>
          <a:bodyPr/>
          <a:lstStyle/>
          <a:p>
            <a:pPr algn="ctr" eaLnBrk="1" hangingPunct="1">
              <a:lnSpc>
                <a:spcPct val="100000"/>
              </a:lnSpc>
              <a:spcBef>
                <a:spcPct val="0"/>
              </a:spcBef>
              <a:buFontTx/>
              <a:buNone/>
            </a:pPr>
            <a:r>
              <a:rPr lang="en-US" sz="2400" b="1" dirty="0">
                <a:latin typeface="Calibri" charset="0"/>
                <a:cs typeface="Calibri" charset="0"/>
              </a:rPr>
              <a:t>Style is the place for the team to </a:t>
            </a:r>
          </a:p>
          <a:p>
            <a:pPr algn="ctr" eaLnBrk="1" hangingPunct="1">
              <a:lnSpc>
                <a:spcPct val="100000"/>
              </a:lnSpc>
              <a:spcBef>
                <a:spcPct val="0"/>
              </a:spcBef>
              <a:buFontTx/>
              <a:buNone/>
            </a:pPr>
            <a:r>
              <a:rPr lang="en-US" sz="2400" b="1" dirty="0">
                <a:latin typeface="Calibri" charset="0"/>
                <a:cs typeface="Calibri" charset="0"/>
              </a:rPr>
              <a:t>showcase their strengths and talents. </a:t>
            </a:r>
          </a:p>
          <a:p>
            <a:pPr algn="ctr" eaLnBrk="1" hangingPunct="1">
              <a:lnSpc>
                <a:spcPct val="100000"/>
              </a:lnSpc>
              <a:spcBef>
                <a:spcPct val="0"/>
              </a:spcBef>
              <a:buFontTx/>
              <a:buNone/>
            </a:pPr>
            <a:endParaRPr lang="en-US" sz="2800" b="1" dirty="0">
              <a:latin typeface="Calibri" charset="0"/>
              <a:cs typeface="Calibri" charset="0"/>
            </a:endParaRPr>
          </a:p>
          <a:p>
            <a:pPr eaLnBrk="1" hangingPunct="1">
              <a:lnSpc>
                <a:spcPct val="100000"/>
              </a:lnSpc>
              <a:spcBef>
                <a:spcPts val="600"/>
              </a:spcBef>
              <a:buFontTx/>
              <a:buChar char="•"/>
            </a:pPr>
            <a:r>
              <a:rPr lang="en-US" sz="2400" dirty="0">
                <a:latin typeface="Calibri" charset="0"/>
                <a:cs typeface="Calibri" charset="0"/>
              </a:rPr>
              <a:t>Style is the elaboration of the Long-Term Problem. It is how the team makes their solution stand out from the rest. Style is presented during their Long-Term Problem Solution performance. What makes this performance really shine? </a:t>
            </a:r>
          </a:p>
          <a:p>
            <a:pPr lvl="1" eaLnBrk="1" hangingPunct="1">
              <a:lnSpc>
                <a:spcPct val="100000"/>
              </a:lnSpc>
              <a:spcBef>
                <a:spcPts val="600"/>
              </a:spcBef>
              <a:buFontTx/>
              <a:buChar char="•"/>
            </a:pPr>
            <a:r>
              <a:rPr lang="en-US" sz="2400" dirty="0">
                <a:latin typeface="Calibri" charset="0"/>
                <a:cs typeface="Calibri" charset="0"/>
              </a:rPr>
              <a:t>Artistic design, music, songs, choreography</a:t>
            </a:r>
          </a:p>
          <a:p>
            <a:pPr lvl="1" eaLnBrk="1" hangingPunct="1">
              <a:lnSpc>
                <a:spcPct val="100000"/>
              </a:lnSpc>
              <a:spcBef>
                <a:spcPts val="600"/>
              </a:spcBef>
              <a:buFontTx/>
              <a:buChar char="•"/>
            </a:pPr>
            <a:r>
              <a:rPr lang="en-US" sz="2400" dirty="0">
                <a:latin typeface="Calibri" charset="0"/>
                <a:cs typeface="Calibri" charset="0"/>
              </a:rPr>
              <a:t>Construction, creative use of materials</a:t>
            </a:r>
          </a:p>
          <a:p>
            <a:pPr lvl="1" eaLnBrk="1" hangingPunct="1">
              <a:lnSpc>
                <a:spcPct val="100000"/>
              </a:lnSpc>
              <a:spcBef>
                <a:spcPts val="600"/>
              </a:spcBef>
              <a:buFontTx/>
              <a:buChar char="•"/>
            </a:pPr>
            <a:r>
              <a:rPr lang="en-US" sz="2400" dirty="0">
                <a:latin typeface="Calibri" charset="0"/>
                <a:cs typeface="Calibri" charset="0"/>
              </a:rPr>
              <a:t>Humor, rhyme …….</a:t>
            </a:r>
          </a:p>
          <a:p>
            <a:pPr eaLnBrk="1" hangingPunct="1">
              <a:lnSpc>
                <a:spcPct val="100000"/>
              </a:lnSpc>
              <a:spcBef>
                <a:spcPts val="600"/>
              </a:spcBef>
              <a:buFontTx/>
              <a:buChar char="•"/>
            </a:pPr>
            <a:r>
              <a:rPr lang="en-US" sz="2400" dirty="0">
                <a:latin typeface="Calibri" charset="0"/>
                <a:cs typeface="Calibri" charset="0"/>
              </a:rPr>
              <a:t>5 Categories (some mandatory, some team-choice, </a:t>
            </a:r>
            <a:r>
              <a:rPr lang="en-US" sz="2400" dirty="0" smtClean="0">
                <a:latin typeface="Calibri" charset="0"/>
                <a:cs typeface="Calibri" charset="0"/>
              </a:rPr>
              <a:t>overall effect) </a:t>
            </a:r>
            <a:endParaRPr lang="en-US" sz="2400" dirty="0">
              <a:latin typeface="Calibri" charset="0"/>
              <a:cs typeface="Calibri" charset="0"/>
            </a:endParaRPr>
          </a:p>
          <a:p>
            <a:pPr lvl="1" eaLnBrk="1" hangingPunct="1">
              <a:lnSpc>
                <a:spcPct val="100000"/>
              </a:lnSpc>
              <a:spcBef>
                <a:spcPts val="600"/>
              </a:spcBef>
              <a:buFontTx/>
              <a:buChar char="•"/>
            </a:pPr>
            <a:r>
              <a:rPr lang="en-US" sz="2400" dirty="0">
                <a:latin typeface="Calibri" charset="0"/>
                <a:cs typeface="Calibri" charset="0"/>
              </a:rPr>
              <a:t>Choose carefully and </a:t>
            </a:r>
            <a:r>
              <a:rPr lang="en-US" sz="2400" b="1" i="1" dirty="0">
                <a:solidFill>
                  <a:srgbClr val="FF0000"/>
                </a:solidFill>
                <a:latin typeface="Calibri" charset="0"/>
                <a:cs typeface="Calibri" charset="0"/>
              </a:rPr>
              <a:t>BE SPECIFIC</a:t>
            </a:r>
            <a:r>
              <a:rPr lang="en-US" sz="2400" dirty="0">
                <a:solidFill>
                  <a:srgbClr val="FF0000"/>
                </a:solidFill>
                <a:latin typeface="Calibri" charset="0"/>
                <a:cs typeface="Calibri" charset="0"/>
              </a:rPr>
              <a:t>!</a:t>
            </a:r>
          </a:p>
        </p:txBody>
      </p:sp>
      <p:cxnSp>
        <p:nvCxnSpPr>
          <p:cNvPr id="3" name="Straight Connector 2"/>
          <p:cNvCxnSpPr/>
          <p:nvPr/>
        </p:nvCxnSpPr>
        <p:spPr>
          <a:xfrm>
            <a:off x="2568222" y="1762125"/>
            <a:ext cx="4021666" cy="0"/>
          </a:xfrm>
          <a:prstGeom prst="line">
            <a:avLst/>
          </a:prstGeom>
          <a:ln w="12700" cmpd="sng">
            <a:gradFill flip="none" rotWithShape="1">
              <a:gsLst>
                <a:gs pos="99000">
                  <a:schemeClr val="accent1"/>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76804"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22</a:t>
            </a:r>
          </a:p>
        </p:txBody>
      </p:sp>
      <p:sp>
        <p:nvSpPr>
          <p:cNvPr id="76805"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35</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smtClean="0">
                <a:latin typeface="Calibri"/>
                <a:ea typeface="+mn-ea"/>
                <a:cs typeface="Calibri"/>
              </a:rPr>
              <a:t>Common Style Categories</a:t>
            </a:r>
            <a:endParaRPr b="1" dirty="0">
              <a:latin typeface="Calibri"/>
              <a:ea typeface="+mn-ea"/>
              <a:cs typeface="Calibri"/>
            </a:endParaRPr>
          </a:p>
        </p:txBody>
      </p:sp>
      <p:sp>
        <p:nvSpPr>
          <p:cNvPr id="40962" name="Rectangle 3"/>
          <p:cNvSpPr>
            <a:spLocks noGrp="1"/>
          </p:cNvSpPr>
          <p:nvPr>
            <p:ph sz="quarter" idx="4294967295"/>
          </p:nvPr>
        </p:nvSpPr>
        <p:spPr>
          <a:xfrm>
            <a:off x="914400" y="1187920"/>
            <a:ext cx="7315200" cy="4476594"/>
          </a:xfrm>
          <a:extLst/>
        </p:spPr>
        <p:txBody>
          <a:bodyPr numCol="2"/>
          <a:lstStyle/>
          <a:p>
            <a:pPr>
              <a:lnSpc>
                <a:spcPct val="100000"/>
              </a:lnSpc>
              <a:spcBef>
                <a:spcPts val="600"/>
              </a:spcBef>
              <a:buFont typeface="Arial"/>
              <a:buChar char="•"/>
              <a:defRPr/>
            </a:pPr>
            <a:r>
              <a:rPr lang="en-US" sz="2400" dirty="0" smtClean="0"/>
              <a:t>Painting or artwork</a:t>
            </a:r>
          </a:p>
          <a:p>
            <a:pPr>
              <a:lnSpc>
                <a:spcPct val="100000"/>
              </a:lnSpc>
              <a:spcBef>
                <a:spcPts val="600"/>
              </a:spcBef>
              <a:buFont typeface="Arial"/>
              <a:buChar char="•"/>
              <a:defRPr/>
            </a:pPr>
            <a:r>
              <a:rPr lang="en-US" sz="2400" dirty="0" smtClean="0"/>
              <a:t>Make-up or hair </a:t>
            </a:r>
            <a:endParaRPr lang="en-US" sz="2400" dirty="0"/>
          </a:p>
          <a:p>
            <a:pPr>
              <a:lnSpc>
                <a:spcPct val="100000"/>
              </a:lnSpc>
              <a:spcBef>
                <a:spcPts val="600"/>
              </a:spcBef>
              <a:buFont typeface="Arial"/>
              <a:buChar char="•"/>
              <a:defRPr/>
            </a:pPr>
            <a:r>
              <a:rPr lang="en-US" sz="2400" dirty="0" smtClean="0"/>
              <a:t>Costumes  </a:t>
            </a:r>
            <a:endParaRPr lang="en-US" sz="2400" dirty="0"/>
          </a:p>
          <a:p>
            <a:pPr>
              <a:lnSpc>
                <a:spcPct val="100000"/>
              </a:lnSpc>
              <a:spcBef>
                <a:spcPts val="600"/>
              </a:spcBef>
              <a:buFont typeface="Arial"/>
              <a:buChar char="•"/>
              <a:defRPr/>
            </a:pPr>
            <a:r>
              <a:rPr lang="en-US" sz="2400" dirty="0"/>
              <a:t>Props </a:t>
            </a:r>
          </a:p>
          <a:p>
            <a:pPr>
              <a:lnSpc>
                <a:spcPct val="100000"/>
              </a:lnSpc>
              <a:spcBef>
                <a:spcPts val="600"/>
              </a:spcBef>
              <a:buFont typeface="Arial"/>
              <a:buChar char="•"/>
              <a:defRPr/>
            </a:pPr>
            <a:r>
              <a:rPr lang="en-US" sz="2400" dirty="0" smtClean="0"/>
              <a:t>Songs or music</a:t>
            </a:r>
            <a:endParaRPr lang="en-US" sz="2400" dirty="0"/>
          </a:p>
          <a:p>
            <a:pPr>
              <a:lnSpc>
                <a:spcPct val="100000"/>
              </a:lnSpc>
              <a:spcBef>
                <a:spcPts val="600"/>
              </a:spcBef>
              <a:buFont typeface="Arial"/>
              <a:buChar char="•"/>
              <a:defRPr/>
            </a:pPr>
            <a:r>
              <a:rPr lang="en-US" sz="2400" dirty="0" smtClean="0"/>
              <a:t>Rhythm or rhymes    </a:t>
            </a:r>
          </a:p>
          <a:p>
            <a:pPr>
              <a:lnSpc>
                <a:spcPct val="100000"/>
              </a:lnSpc>
              <a:spcBef>
                <a:spcPts val="600"/>
              </a:spcBef>
              <a:buFont typeface="Arial"/>
              <a:buChar char="•"/>
              <a:defRPr/>
            </a:pPr>
            <a:r>
              <a:rPr lang="en-US" sz="2400" dirty="0" smtClean="0"/>
              <a:t>Sound effects</a:t>
            </a:r>
            <a:endParaRPr lang="en-US" sz="2400" dirty="0"/>
          </a:p>
          <a:p>
            <a:pPr>
              <a:lnSpc>
                <a:spcPct val="100000"/>
              </a:lnSpc>
              <a:spcBef>
                <a:spcPts val="600"/>
              </a:spcBef>
              <a:buFont typeface="Arial"/>
              <a:buChar char="•"/>
              <a:defRPr/>
            </a:pPr>
            <a:r>
              <a:rPr lang="en-US" sz="2400" dirty="0" smtClean="0"/>
              <a:t>Poems or chants  </a:t>
            </a:r>
            <a:endParaRPr lang="en-US" sz="2400" dirty="0"/>
          </a:p>
          <a:p>
            <a:pPr>
              <a:lnSpc>
                <a:spcPct val="100000"/>
              </a:lnSpc>
              <a:spcBef>
                <a:spcPts val="600"/>
              </a:spcBef>
              <a:buFont typeface="Arial"/>
              <a:buChar char="•"/>
              <a:defRPr/>
            </a:pPr>
            <a:r>
              <a:rPr lang="en-US" sz="2400" dirty="0"/>
              <a:t>Decorations  </a:t>
            </a:r>
            <a:endParaRPr lang="en-US" sz="2400" dirty="0" smtClean="0"/>
          </a:p>
          <a:p>
            <a:pPr>
              <a:lnSpc>
                <a:spcPct val="100000"/>
              </a:lnSpc>
              <a:spcBef>
                <a:spcPts val="600"/>
              </a:spcBef>
              <a:buFont typeface="Arial"/>
              <a:buChar char="•"/>
              <a:defRPr/>
            </a:pPr>
            <a:r>
              <a:rPr lang="en-US" sz="2400" dirty="0" smtClean="0"/>
              <a:t>Original Poetry </a:t>
            </a:r>
          </a:p>
          <a:p>
            <a:pPr>
              <a:lnSpc>
                <a:spcPct val="100000"/>
              </a:lnSpc>
              <a:spcBef>
                <a:spcPts val="600"/>
              </a:spcBef>
              <a:buFont typeface="Arial"/>
              <a:buChar char="•"/>
              <a:defRPr/>
            </a:pPr>
            <a:r>
              <a:rPr lang="en-US" sz="2400" dirty="0" smtClean="0"/>
              <a:t>Membership Sign </a:t>
            </a:r>
          </a:p>
          <a:p>
            <a:pPr>
              <a:lnSpc>
                <a:spcPct val="100000"/>
              </a:lnSpc>
              <a:spcBef>
                <a:spcPts val="600"/>
              </a:spcBef>
              <a:buFont typeface="Arial"/>
              <a:buChar char="•"/>
              <a:defRPr/>
            </a:pPr>
            <a:r>
              <a:rPr lang="en-US" sz="2400" dirty="0" smtClean="0"/>
              <a:t>Scenery </a:t>
            </a:r>
            <a:r>
              <a:rPr lang="en-US" sz="2400" dirty="0"/>
              <a:t>or Set </a:t>
            </a:r>
          </a:p>
          <a:p>
            <a:pPr>
              <a:lnSpc>
                <a:spcPct val="100000"/>
              </a:lnSpc>
              <a:spcBef>
                <a:spcPts val="600"/>
              </a:spcBef>
              <a:buFont typeface="Arial"/>
              <a:buChar char="•"/>
              <a:defRPr/>
            </a:pPr>
            <a:r>
              <a:rPr lang="en-US" sz="2400" dirty="0" smtClean="0"/>
              <a:t>Dancing or marching</a:t>
            </a:r>
            <a:endParaRPr lang="en-US" sz="2400" dirty="0"/>
          </a:p>
          <a:p>
            <a:pPr>
              <a:lnSpc>
                <a:spcPct val="100000"/>
              </a:lnSpc>
              <a:spcBef>
                <a:spcPts val="600"/>
              </a:spcBef>
              <a:buFont typeface="Arial"/>
              <a:buChar char="•"/>
              <a:defRPr/>
            </a:pPr>
            <a:r>
              <a:rPr lang="en-US" sz="2400" dirty="0" smtClean="0"/>
              <a:t>Humor</a:t>
            </a:r>
          </a:p>
          <a:p>
            <a:pPr>
              <a:lnSpc>
                <a:spcPct val="100000"/>
              </a:lnSpc>
              <a:spcBef>
                <a:spcPts val="600"/>
              </a:spcBef>
              <a:buFont typeface="Arial"/>
              <a:buChar char="•"/>
              <a:defRPr/>
            </a:pPr>
            <a:r>
              <a:rPr lang="en-US" sz="2400" dirty="0" smtClean="0"/>
              <a:t>Materials or technique</a:t>
            </a:r>
          </a:p>
          <a:p>
            <a:pPr>
              <a:lnSpc>
                <a:spcPct val="100000"/>
              </a:lnSpc>
              <a:spcBef>
                <a:spcPts val="600"/>
              </a:spcBef>
              <a:buFont typeface="Arial"/>
              <a:buChar char="•"/>
              <a:defRPr/>
            </a:pPr>
            <a:r>
              <a:rPr lang="en-US" sz="2400" dirty="0" smtClean="0"/>
              <a:t>"</a:t>
            </a:r>
            <a:r>
              <a:rPr lang="en-US" sz="2400" dirty="0"/>
              <a:t>Details" </a:t>
            </a:r>
          </a:p>
          <a:p>
            <a:pPr>
              <a:lnSpc>
                <a:spcPct val="100000"/>
              </a:lnSpc>
              <a:spcBef>
                <a:spcPts val="600"/>
              </a:spcBef>
              <a:buFont typeface="Arial"/>
              <a:buChar char="•"/>
              <a:defRPr/>
            </a:pPr>
            <a:r>
              <a:rPr lang="en-US" sz="2400" dirty="0"/>
              <a:t>Descriptive </a:t>
            </a:r>
            <a:r>
              <a:rPr lang="en-US" sz="2400" dirty="0" smtClean="0"/>
              <a:t>prose	   </a:t>
            </a:r>
          </a:p>
          <a:p>
            <a:pPr>
              <a:lnSpc>
                <a:spcPct val="100000"/>
              </a:lnSpc>
              <a:spcBef>
                <a:spcPts val="600"/>
              </a:spcBef>
              <a:buFont typeface="Arial"/>
              <a:buChar char="•"/>
              <a:defRPr/>
            </a:pPr>
            <a:r>
              <a:rPr lang="en-US" sz="2400" dirty="0" smtClean="0"/>
              <a:t>Narration</a:t>
            </a:r>
          </a:p>
          <a:p>
            <a:pPr>
              <a:lnSpc>
                <a:spcPct val="100000"/>
              </a:lnSpc>
              <a:spcBef>
                <a:spcPts val="600"/>
              </a:spcBef>
              <a:buFont typeface="Arial"/>
              <a:buChar char="•"/>
              <a:defRPr/>
            </a:pPr>
            <a:r>
              <a:rPr lang="en-US" sz="2400" dirty="0" smtClean="0"/>
              <a:t>Character interaction</a:t>
            </a:r>
            <a:endParaRPr lang="en-US" sz="2400" dirty="0"/>
          </a:p>
          <a:p>
            <a:pPr>
              <a:lnSpc>
                <a:spcPct val="100000"/>
              </a:lnSpc>
              <a:spcBef>
                <a:spcPts val="600"/>
              </a:spcBef>
              <a:buFont typeface="Arial"/>
              <a:buChar char="•"/>
              <a:defRPr/>
            </a:pPr>
            <a:r>
              <a:rPr lang="en-US" sz="2400" dirty="0" smtClean="0"/>
              <a:t>Lighting</a:t>
            </a:r>
            <a:endParaRPr lang="en-US" sz="2400" dirty="0"/>
          </a:p>
        </p:txBody>
      </p:sp>
      <p:sp>
        <p:nvSpPr>
          <p:cNvPr id="78851" name="TextBox 1"/>
          <p:cNvSpPr txBox="1">
            <a:spLocks noChangeArrowheads="1"/>
          </p:cNvSpPr>
          <p:nvPr/>
        </p:nvSpPr>
        <p:spPr bwMode="auto">
          <a:xfrm>
            <a:off x="3192463" y="5795963"/>
            <a:ext cx="3068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i="1"/>
              <a:t>Etc, etc, etc…..</a:t>
            </a:r>
          </a:p>
        </p:txBody>
      </p:sp>
      <p:sp>
        <p:nvSpPr>
          <p:cNvPr id="78852"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24</a:t>
            </a:r>
          </a:p>
        </p:txBody>
      </p:sp>
      <p:sp>
        <p:nvSpPr>
          <p:cNvPr id="78853"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38</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title" idx="4294967295"/>
          </p:nvPr>
        </p:nvSpPr>
        <p:spPr>
          <a:xfrm>
            <a:off x="0" y="228600"/>
            <a:ext cx="9144000" cy="990600"/>
          </a:xfrm>
        </p:spPr>
        <p:txBody>
          <a:bodyPr>
            <a:normAutofit/>
          </a:bodyPr>
          <a:lstStyle/>
          <a:p>
            <a:pPr algn="ctr" defTabSz="914363" eaLnBrk="1" fontAlgn="auto" hangingPunct="1">
              <a:spcAft>
                <a:spcPts val="0"/>
              </a:spcAft>
              <a:defRPr/>
            </a:pPr>
            <a:r>
              <a:rPr b="1">
                <a:latin typeface="Calibri"/>
                <a:ea typeface="+mj-ea"/>
                <a:cs typeface="Calibri"/>
              </a:rPr>
              <a:t>The Three Components of OotM</a:t>
            </a:r>
          </a:p>
        </p:txBody>
      </p:sp>
      <p:pic>
        <p:nvPicPr>
          <p:cNvPr id="29698" name="Picture 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8363" y="1470025"/>
            <a:ext cx="1674812"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bwMode="auto">
          <a:xfrm>
            <a:off x="573088" y="3503613"/>
            <a:ext cx="2265362" cy="2446337"/>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Long-Term </a:t>
            </a:r>
            <a:r>
              <a:rPr lang="en-US" sz="2000" dirty="0">
                <a:latin typeface="Calibri"/>
                <a:cs typeface="Calibri"/>
              </a:rPr>
              <a:t>(LT)</a:t>
            </a: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200 Points</a:t>
            </a:r>
          </a:p>
          <a:p>
            <a:pPr algn="ctr" fontAlgn="auto">
              <a:spcBef>
                <a:spcPts val="600"/>
              </a:spcBef>
              <a:spcAft>
                <a:spcPts val="0"/>
              </a:spcAft>
              <a:buSzPct val="100000"/>
              <a:defRPr/>
            </a:pPr>
            <a:r>
              <a:rPr lang="en-US" sz="2000" dirty="0">
                <a:latin typeface="Calibri"/>
                <a:cs typeface="Calibri"/>
              </a:rPr>
              <a:t>Specific rules</a:t>
            </a:r>
          </a:p>
          <a:p>
            <a:pPr algn="ctr" fontAlgn="auto">
              <a:spcBef>
                <a:spcPts val="600"/>
              </a:spcBef>
              <a:spcAft>
                <a:spcPts val="0"/>
              </a:spcAft>
              <a:buSzPct val="100000"/>
              <a:defRPr/>
            </a:pPr>
            <a:r>
              <a:rPr lang="en-US" sz="2000" dirty="0">
                <a:latin typeface="Calibri"/>
                <a:cs typeface="Calibri"/>
              </a:rPr>
              <a:t>Open-Ended</a:t>
            </a:r>
          </a:p>
          <a:p>
            <a:pPr algn="ctr" fontAlgn="auto">
              <a:spcBef>
                <a:spcPts val="600"/>
              </a:spcBef>
              <a:spcAft>
                <a:spcPts val="0"/>
              </a:spcAft>
              <a:buSzPct val="100000"/>
              <a:defRPr/>
            </a:pPr>
            <a:r>
              <a:rPr lang="en-US" sz="2000" dirty="0">
                <a:latin typeface="Calibri"/>
                <a:cs typeface="Calibri"/>
              </a:rPr>
              <a:t>Solutions presented</a:t>
            </a:r>
          </a:p>
          <a:p>
            <a:pPr algn="ctr" fontAlgn="auto">
              <a:spcBef>
                <a:spcPts val="600"/>
              </a:spcBef>
              <a:spcAft>
                <a:spcPts val="0"/>
              </a:spcAft>
              <a:buSzPct val="100000"/>
              <a:defRPr/>
            </a:pPr>
            <a:r>
              <a:rPr lang="en-US" sz="2000" dirty="0">
                <a:latin typeface="Calibri"/>
                <a:cs typeface="Calibri"/>
              </a:rPr>
              <a:t>In skit form (8-min)</a:t>
            </a:r>
          </a:p>
        </p:txBody>
      </p:sp>
      <p:pic>
        <p:nvPicPr>
          <p:cNvPr id="29700" name="Picture 2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0475" y="1851025"/>
            <a:ext cx="1695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3352800" y="3503613"/>
            <a:ext cx="2590800" cy="2832100"/>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Style</a:t>
            </a: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50 Points</a:t>
            </a:r>
          </a:p>
          <a:p>
            <a:pPr algn="ctr" fontAlgn="auto">
              <a:spcBef>
                <a:spcPts val="600"/>
              </a:spcBef>
              <a:spcAft>
                <a:spcPts val="0"/>
              </a:spcAft>
              <a:buSzPct val="100000"/>
              <a:defRPr/>
            </a:pPr>
            <a:r>
              <a:rPr lang="en-US" sz="2000" dirty="0">
                <a:latin typeface="Calibri"/>
                <a:cs typeface="Calibri"/>
              </a:rPr>
              <a:t>Elaboration of</a:t>
            </a:r>
          </a:p>
          <a:p>
            <a:pPr algn="ctr" fontAlgn="auto">
              <a:spcBef>
                <a:spcPts val="600"/>
              </a:spcBef>
              <a:spcAft>
                <a:spcPts val="0"/>
              </a:spcAft>
              <a:buSzPct val="100000"/>
              <a:defRPr/>
            </a:pPr>
            <a:r>
              <a:rPr lang="en-US" sz="2000" dirty="0">
                <a:latin typeface="Calibri"/>
                <a:cs typeface="Calibri"/>
              </a:rPr>
              <a:t>Long-Term solution</a:t>
            </a:r>
          </a:p>
          <a:p>
            <a:pPr algn="ctr" fontAlgn="auto">
              <a:spcBef>
                <a:spcPts val="600"/>
              </a:spcBef>
              <a:spcAft>
                <a:spcPts val="0"/>
              </a:spcAft>
              <a:buSzPct val="100000"/>
              <a:defRPr/>
            </a:pPr>
            <a:r>
              <a:rPr lang="en-US" sz="2000" dirty="0">
                <a:latin typeface="Calibri"/>
                <a:cs typeface="Calibri"/>
              </a:rPr>
              <a:t>Pizazz, sparkle, polish</a:t>
            </a:r>
          </a:p>
          <a:p>
            <a:pPr algn="ctr" fontAlgn="auto">
              <a:spcBef>
                <a:spcPts val="600"/>
              </a:spcBef>
              <a:spcAft>
                <a:spcPts val="0"/>
              </a:spcAft>
              <a:buSzPct val="100000"/>
              <a:defRPr/>
            </a:pPr>
            <a:r>
              <a:rPr lang="en-US" sz="2000" dirty="0">
                <a:latin typeface="Calibri"/>
                <a:cs typeface="Calibri"/>
              </a:rPr>
              <a:t>Team chosen elements</a:t>
            </a:r>
          </a:p>
          <a:p>
            <a:pPr>
              <a:defRPr/>
            </a:pPr>
            <a:endParaRPr lang="en-US" sz="2000" dirty="0">
              <a:cs typeface="Arial" charset="0"/>
            </a:endParaRPr>
          </a:p>
        </p:txBody>
      </p:sp>
      <p:pic>
        <p:nvPicPr>
          <p:cNvPr id="29702" name="Picture 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58025" y="1471613"/>
            <a:ext cx="9318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6477000" y="3427413"/>
            <a:ext cx="2093913" cy="2832100"/>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Spontaneous</a:t>
            </a: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100 Points</a:t>
            </a:r>
          </a:p>
          <a:p>
            <a:pPr algn="ctr" fontAlgn="auto">
              <a:spcBef>
                <a:spcPts val="600"/>
              </a:spcBef>
              <a:spcAft>
                <a:spcPts val="0"/>
              </a:spcAft>
              <a:buSzPct val="100000"/>
              <a:defRPr/>
            </a:pPr>
            <a:r>
              <a:rPr lang="en-US" sz="2000" dirty="0">
                <a:latin typeface="Calibri"/>
                <a:cs typeface="Calibri"/>
              </a:rPr>
              <a:t>On the spot</a:t>
            </a:r>
          </a:p>
          <a:p>
            <a:pPr algn="ctr" fontAlgn="auto">
              <a:spcBef>
                <a:spcPts val="600"/>
              </a:spcBef>
              <a:spcAft>
                <a:spcPts val="0"/>
              </a:spcAft>
              <a:buSzPct val="100000"/>
              <a:defRPr/>
            </a:pPr>
            <a:r>
              <a:rPr lang="en-US" sz="2000" dirty="0">
                <a:latin typeface="Calibri"/>
                <a:cs typeface="Calibri"/>
              </a:rPr>
              <a:t>Anything goes</a:t>
            </a:r>
          </a:p>
          <a:p>
            <a:pPr algn="ctr" fontAlgn="auto">
              <a:spcBef>
                <a:spcPts val="600"/>
              </a:spcBef>
              <a:spcAft>
                <a:spcPts val="0"/>
              </a:spcAft>
              <a:buSzPct val="100000"/>
              <a:defRPr/>
            </a:pPr>
            <a:r>
              <a:rPr lang="en-US" sz="2000" dirty="0">
                <a:latin typeface="Calibri"/>
                <a:cs typeface="Calibri"/>
              </a:rPr>
              <a:t>3 Types: Verbal,</a:t>
            </a:r>
          </a:p>
          <a:p>
            <a:pPr algn="ctr" fontAlgn="auto">
              <a:spcBef>
                <a:spcPts val="600"/>
              </a:spcBef>
              <a:spcAft>
                <a:spcPts val="0"/>
              </a:spcAft>
              <a:buSzPct val="100000"/>
              <a:defRPr/>
            </a:pPr>
            <a:r>
              <a:rPr lang="en-US" sz="2000" dirty="0">
                <a:latin typeface="Calibri"/>
                <a:cs typeface="Calibri"/>
              </a:rPr>
              <a:t>Hands-on, Hybrid</a:t>
            </a:r>
          </a:p>
          <a:p>
            <a:pPr>
              <a:defRPr/>
            </a:pPr>
            <a:endParaRPr lang="en-US" sz="2000" dirty="0">
              <a:cs typeface="Arial" charset="0"/>
            </a:endParaRPr>
          </a:p>
        </p:txBody>
      </p:sp>
      <p:sp>
        <p:nvSpPr>
          <p:cNvPr id="29704" name="TextBox 12"/>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29705" name="TextBox 15"/>
          <p:cNvSpPr txBox="1">
            <a:spLocks noChangeArrowheads="1"/>
          </p:cNvSpPr>
          <p:nvPr/>
        </p:nvSpPr>
        <p:spPr bwMode="auto">
          <a:xfrm>
            <a:off x="81407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Outside Assistance (OA)</a:t>
            </a:r>
          </a:p>
        </p:txBody>
      </p:sp>
      <p:sp>
        <p:nvSpPr>
          <p:cNvPr id="43010" name="Rectangle 4"/>
          <p:cNvSpPr>
            <a:spLocks noGrp="1"/>
          </p:cNvSpPr>
          <p:nvPr>
            <p:ph sz="quarter" idx="4294967295"/>
          </p:nvPr>
        </p:nvSpPr>
        <p:spPr>
          <a:xfrm>
            <a:off x="685800" y="3192463"/>
            <a:ext cx="7772400" cy="3262312"/>
          </a:xfrm>
        </p:spPr>
        <p:txBody>
          <a:bodyPr/>
          <a:lstStyle/>
          <a:p>
            <a:pPr eaLnBrk="1" hangingPunct="1">
              <a:lnSpc>
                <a:spcPct val="100000"/>
              </a:lnSpc>
              <a:spcBef>
                <a:spcPts val="1200"/>
              </a:spcBef>
              <a:buFont typeface="Arial"/>
              <a:buChar char="•"/>
              <a:defRPr/>
            </a:pPr>
            <a:r>
              <a:rPr lang="en-US" sz="2400" dirty="0" smtClean="0">
                <a:latin typeface="Calibri" charset="0"/>
                <a:cs typeface="Calibri" charset="0"/>
              </a:rPr>
              <a:t>One </a:t>
            </a:r>
            <a:r>
              <a:rPr lang="en-US" sz="2400" dirty="0">
                <a:latin typeface="Calibri" charset="0"/>
                <a:cs typeface="Calibri" charset="0"/>
              </a:rPr>
              <a:t>of the most important parts of </a:t>
            </a:r>
            <a:r>
              <a:rPr lang="en-US" sz="2400" dirty="0" err="1" smtClean="0">
                <a:latin typeface="Calibri" charset="0"/>
                <a:cs typeface="Calibri" charset="0"/>
              </a:rPr>
              <a:t>OotM</a:t>
            </a:r>
            <a:r>
              <a:rPr lang="en-US" sz="2400" dirty="0" smtClean="0">
                <a:latin typeface="Calibri" charset="0"/>
                <a:cs typeface="Calibri" charset="0"/>
              </a:rPr>
              <a:t> </a:t>
            </a:r>
            <a:r>
              <a:rPr lang="en-US" sz="2400" dirty="0">
                <a:latin typeface="Calibri" charset="0"/>
                <a:cs typeface="Calibri" charset="0"/>
              </a:rPr>
              <a:t>is that the team </a:t>
            </a:r>
            <a:r>
              <a:rPr lang="en-US" sz="2400" b="1" dirty="0">
                <a:latin typeface="Calibri" charset="0"/>
                <a:cs typeface="Calibri" charset="0"/>
              </a:rPr>
              <a:t>must</a:t>
            </a:r>
            <a:r>
              <a:rPr lang="en-US" sz="2400" dirty="0">
                <a:latin typeface="Calibri" charset="0"/>
                <a:cs typeface="Calibri" charset="0"/>
              </a:rPr>
              <a:t> conceive, design, construct, and perform </a:t>
            </a:r>
            <a:r>
              <a:rPr lang="en-US" sz="2400" b="1" dirty="0">
                <a:solidFill>
                  <a:srgbClr val="FFFF00"/>
                </a:solidFill>
                <a:latin typeface="Calibri" charset="0"/>
                <a:cs typeface="Calibri" charset="0"/>
              </a:rPr>
              <a:t>their own ideas</a:t>
            </a:r>
            <a:r>
              <a:rPr lang="en-US" sz="2400" dirty="0">
                <a:latin typeface="Calibri" charset="0"/>
                <a:cs typeface="Calibri" charset="0"/>
              </a:rPr>
              <a:t>.  Help external to the team is termed </a:t>
            </a:r>
            <a:r>
              <a:rPr lang="ja-JP" altLang="en-US" sz="2400" dirty="0">
                <a:latin typeface="Calibri" charset="0"/>
                <a:cs typeface="Calibri" charset="0"/>
              </a:rPr>
              <a:t>“</a:t>
            </a:r>
            <a:r>
              <a:rPr lang="en-US" altLang="ja-JP" sz="2400" dirty="0">
                <a:latin typeface="Calibri" charset="0"/>
                <a:cs typeface="Calibri" charset="0"/>
              </a:rPr>
              <a:t>Outside Assistance</a:t>
            </a:r>
            <a:r>
              <a:rPr lang="ja-JP" altLang="en-US" sz="2400" dirty="0">
                <a:latin typeface="Calibri" charset="0"/>
                <a:cs typeface="Calibri" charset="0"/>
              </a:rPr>
              <a:t>”</a:t>
            </a:r>
            <a:r>
              <a:rPr lang="en-US" altLang="ja-JP" sz="2400" dirty="0">
                <a:latin typeface="Calibri" charset="0"/>
                <a:cs typeface="Calibri" charset="0"/>
              </a:rPr>
              <a:t>.</a:t>
            </a:r>
          </a:p>
          <a:p>
            <a:pPr eaLnBrk="1" hangingPunct="1">
              <a:lnSpc>
                <a:spcPct val="100000"/>
              </a:lnSpc>
              <a:spcBef>
                <a:spcPts val="1200"/>
              </a:spcBef>
              <a:buFont typeface="Arial"/>
              <a:buChar char="•"/>
              <a:defRPr/>
            </a:pPr>
            <a:r>
              <a:rPr lang="en-US" sz="2400" dirty="0">
                <a:latin typeface="Calibri" charset="0"/>
                <a:cs typeface="Calibri" charset="0"/>
              </a:rPr>
              <a:t>The solution is the </a:t>
            </a:r>
            <a:r>
              <a:rPr lang="en-US" sz="2400" b="1" dirty="0" smtClean="0">
                <a:solidFill>
                  <a:srgbClr val="FFFF00"/>
                </a:solidFill>
                <a:latin typeface="Calibri" charset="0"/>
                <a:cs typeface="Calibri" charset="0"/>
              </a:rPr>
              <a:t>team’</a:t>
            </a:r>
            <a:r>
              <a:rPr lang="en-US" altLang="ja-JP" sz="2400" b="1" dirty="0" smtClean="0">
                <a:solidFill>
                  <a:srgbClr val="FFFF00"/>
                </a:solidFill>
                <a:latin typeface="Calibri" charset="0"/>
                <a:cs typeface="Calibri" charset="0"/>
              </a:rPr>
              <a:t>s</a:t>
            </a:r>
            <a:r>
              <a:rPr lang="en-US" altLang="ja-JP" sz="2400" dirty="0" smtClean="0">
                <a:solidFill>
                  <a:srgbClr val="FFFF00"/>
                </a:solidFill>
                <a:latin typeface="Calibri" charset="0"/>
                <a:cs typeface="Calibri" charset="0"/>
              </a:rPr>
              <a:t> </a:t>
            </a:r>
            <a:r>
              <a:rPr lang="en-US" altLang="ja-JP" sz="2400" dirty="0">
                <a:latin typeface="Calibri" charset="0"/>
                <a:cs typeface="Calibri" charset="0"/>
              </a:rPr>
              <a:t>design, </a:t>
            </a:r>
            <a:r>
              <a:rPr lang="en-US" altLang="ja-JP" sz="2400" b="1" dirty="0">
                <a:solidFill>
                  <a:srgbClr val="FFFF00"/>
                </a:solidFill>
                <a:latin typeface="Calibri" charset="0"/>
                <a:cs typeface="Calibri" charset="0"/>
              </a:rPr>
              <a:t>their</a:t>
            </a:r>
            <a:r>
              <a:rPr lang="en-US" altLang="ja-JP" sz="2400" dirty="0">
                <a:solidFill>
                  <a:srgbClr val="FFFF00"/>
                </a:solidFill>
                <a:latin typeface="Calibri" charset="0"/>
                <a:cs typeface="Calibri" charset="0"/>
              </a:rPr>
              <a:t> </a:t>
            </a:r>
            <a:r>
              <a:rPr lang="en-US" altLang="ja-JP" sz="2400" dirty="0">
                <a:latin typeface="Calibri" charset="0"/>
                <a:cs typeface="Calibri" charset="0"/>
              </a:rPr>
              <a:t>work, </a:t>
            </a:r>
            <a:r>
              <a:rPr lang="en-US" altLang="ja-JP" sz="2400" b="1" dirty="0">
                <a:solidFill>
                  <a:srgbClr val="FFFF00"/>
                </a:solidFill>
                <a:latin typeface="Calibri" charset="0"/>
                <a:cs typeface="Calibri" charset="0"/>
              </a:rPr>
              <a:t>their</a:t>
            </a:r>
            <a:r>
              <a:rPr lang="en-US" altLang="ja-JP" sz="2400" dirty="0">
                <a:solidFill>
                  <a:srgbClr val="FFFF00"/>
                </a:solidFill>
                <a:latin typeface="Calibri" charset="0"/>
                <a:cs typeface="Calibri" charset="0"/>
              </a:rPr>
              <a:t> </a:t>
            </a:r>
            <a:r>
              <a:rPr lang="en-US" altLang="ja-JP" sz="2400" dirty="0">
                <a:latin typeface="Calibri" charset="0"/>
                <a:cs typeface="Calibri" charset="0"/>
              </a:rPr>
              <a:t>performance, and </a:t>
            </a:r>
            <a:r>
              <a:rPr lang="en-US" altLang="ja-JP" sz="2400" b="1" dirty="0">
                <a:solidFill>
                  <a:srgbClr val="FFFF00"/>
                </a:solidFill>
                <a:latin typeface="Calibri" charset="0"/>
                <a:cs typeface="Calibri" charset="0"/>
              </a:rPr>
              <a:t>their</a:t>
            </a:r>
            <a:r>
              <a:rPr lang="en-US" altLang="ja-JP" sz="2400" dirty="0">
                <a:solidFill>
                  <a:srgbClr val="FFFF00"/>
                </a:solidFill>
                <a:latin typeface="Calibri" charset="0"/>
                <a:cs typeface="Calibri" charset="0"/>
              </a:rPr>
              <a:t> </a:t>
            </a:r>
            <a:r>
              <a:rPr lang="en-US" altLang="ja-JP" sz="2400" dirty="0">
                <a:latin typeface="Calibri" charset="0"/>
                <a:cs typeface="Calibri" charset="0"/>
              </a:rPr>
              <a:t>score. The </a:t>
            </a:r>
            <a:r>
              <a:rPr lang="en-US" altLang="ja-JP" sz="2400" b="1" dirty="0">
                <a:solidFill>
                  <a:srgbClr val="FFFF00"/>
                </a:solidFill>
                <a:latin typeface="Calibri" charset="0"/>
                <a:cs typeface="Calibri" charset="0"/>
              </a:rPr>
              <a:t>team</a:t>
            </a:r>
            <a:r>
              <a:rPr lang="en-US" altLang="ja-JP" sz="2400" dirty="0">
                <a:solidFill>
                  <a:srgbClr val="FFFF00"/>
                </a:solidFill>
                <a:latin typeface="Calibri" charset="0"/>
                <a:cs typeface="Calibri" charset="0"/>
              </a:rPr>
              <a:t> </a:t>
            </a:r>
            <a:r>
              <a:rPr lang="en-US" altLang="ja-JP" sz="2400" dirty="0">
                <a:latin typeface="Calibri" charset="0"/>
                <a:cs typeface="Calibri" charset="0"/>
              </a:rPr>
              <a:t>is responsible </a:t>
            </a:r>
            <a:r>
              <a:rPr lang="en-US" altLang="ja-JP" sz="2400" dirty="0" smtClean="0">
                <a:latin typeface="Calibri" charset="0"/>
                <a:cs typeface="Calibri" charset="0"/>
              </a:rPr>
              <a:t>    for </a:t>
            </a:r>
            <a:r>
              <a:rPr lang="en-US" altLang="ja-JP" sz="2400" b="1" dirty="0" smtClean="0">
                <a:solidFill>
                  <a:srgbClr val="FFFF00"/>
                </a:solidFill>
                <a:latin typeface="Calibri" charset="0"/>
                <a:cs typeface="Calibri" charset="0"/>
              </a:rPr>
              <a:t>their</a:t>
            </a:r>
            <a:r>
              <a:rPr lang="en-US" altLang="ja-JP" sz="2400" dirty="0" smtClean="0">
                <a:solidFill>
                  <a:srgbClr val="FFFF00"/>
                </a:solidFill>
                <a:latin typeface="Calibri" charset="0"/>
                <a:cs typeface="Calibri" charset="0"/>
              </a:rPr>
              <a:t> </a:t>
            </a:r>
            <a:r>
              <a:rPr lang="en-US" altLang="ja-JP" sz="2400" dirty="0" smtClean="0">
                <a:latin typeface="Calibri" charset="0"/>
                <a:cs typeface="Calibri" charset="0"/>
              </a:rPr>
              <a:t>results, </a:t>
            </a:r>
            <a:r>
              <a:rPr lang="en-US" altLang="ja-JP" sz="2400" b="1" u="sng" dirty="0" smtClean="0">
                <a:solidFill>
                  <a:srgbClr val="FFFF00"/>
                </a:solidFill>
                <a:latin typeface="Calibri" charset="0"/>
                <a:cs typeface="Calibri" charset="0"/>
              </a:rPr>
              <a:t>not </a:t>
            </a:r>
            <a:r>
              <a:rPr lang="en-US" altLang="ja-JP" sz="2400" b="1" u="sng" dirty="0">
                <a:solidFill>
                  <a:srgbClr val="FFFF00"/>
                </a:solidFill>
                <a:latin typeface="Calibri" charset="0"/>
                <a:cs typeface="Calibri" charset="0"/>
              </a:rPr>
              <a:t>the coach</a:t>
            </a:r>
            <a:r>
              <a:rPr lang="en-US" altLang="ja-JP" sz="2400" dirty="0" smtClean="0">
                <a:latin typeface="Calibri" charset="0"/>
                <a:cs typeface="Calibri" charset="0"/>
              </a:rPr>
              <a:t>.</a:t>
            </a:r>
            <a:endParaRPr lang="en-US" sz="2400" dirty="0">
              <a:latin typeface="Calibri" charset="0"/>
              <a:cs typeface="Calibri" charset="0"/>
            </a:endParaRPr>
          </a:p>
          <a:p>
            <a:pPr eaLnBrk="1" hangingPunct="1">
              <a:lnSpc>
                <a:spcPct val="100000"/>
              </a:lnSpc>
              <a:spcBef>
                <a:spcPts val="1200"/>
              </a:spcBef>
              <a:buFont typeface="Arial"/>
              <a:buChar char="•"/>
              <a:defRPr/>
            </a:pPr>
            <a:r>
              <a:rPr lang="en-US" sz="2400" dirty="0" smtClean="0">
                <a:latin typeface="Calibri" charset="0"/>
                <a:cs typeface="Calibri" charset="0"/>
              </a:rPr>
              <a:t>It’</a:t>
            </a:r>
            <a:r>
              <a:rPr lang="en-US" altLang="ja-JP" sz="2400" dirty="0" smtClean="0">
                <a:latin typeface="Calibri" charset="0"/>
                <a:cs typeface="Calibri" charset="0"/>
              </a:rPr>
              <a:t>s </a:t>
            </a:r>
            <a:r>
              <a:rPr lang="en-US" altLang="ja-JP" sz="2400" b="1" dirty="0" smtClean="0">
                <a:solidFill>
                  <a:srgbClr val="FFFF00"/>
                </a:solidFill>
                <a:effectLst>
                  <a:outerShdw blurRad="50800" dist="38100" dir="2700000" algn="tl" rotWithShape="0">
                    <a:srgbClr val="FF0000">
                      <a:alpha val="43000"/>
                    </a:srgbClr>
                  </a:outerShdw>
                </a:effectLst>
                <a:latin typeface="Calibri" charset="0"/>
                <a:cs typeface="Calibri" charset="0"/>
              </a:rPr>
              <a:t>VERY </a:t>
            </a:r>
            <a:r>
              <a:rPr lang="en-US" altLang="ja-JP" sz="2400" dirty="0" smtClean="0">
                <a:latin typeface="Calibri" charset="0"/>
                <a:cs typeface="Calibri" charset="0"/>
              </a:rPr>
              <a:t>important </a:t>
            </a:r>
            <a:r>
              <a:rPr lang="en-US" altLang="ja-JP" sz="2400" dirty="0">
                <a:latin typeface="Calibri" charset="0"/>
                <a:cs typeface="Calibri" charset="0"/>
              </a:rPr>
              <a:t>that parents know OA rules too! </a:t>
            </a:r>
            <a:endParaRPr lang="en-US" sz="2400" dirty="0">
              <a:latin typeface="Calibri" charset="0"/>
              <a:cs typeface="Calibri" charset="0"/>
            </a:endParaRPr>
          </a:p>
        </p:txBody>
      </p:sp>
      <p:grpSp>
        <p:nvGrpSpPr>
          <p:cNvPr id="10" name="Group 9"/>
          <p:cNvGrpSpPr>
            <a:grpSpLocks/>
          </p:cNvGrpSpPr>
          <p:nvPr/>
        </p:nvGrpSpPr>
        <p:grpSpPr bwMode="auto">
          <a:xfrm>
            <a:off x="5649913" y="1228725"/>
            <a:ext cx="3033712" cy="1600200"/>
            <a:chOff x="5633520" y="1324608"/>
            <a:chExt cx="3033712" cy="1600200"/>
          </a:xfrm>
        </p:grpSpPr>
        <p:grpSp>
          <p:nvGrpSpPr>
            <p:cNvPr id="41991" name="Group 8"/>
            <p:cNvGrpSpPr>
              <a:grpSpLocks/>
            </p:cNvGrpSpPr>
            <p:nvPr/>
          </p:nvGrpSpPr>
          <p:grpSpPr bwMode="auto">
            <a:xfrm>
              <a:off x="6394070" y="1324608"/>
              <a:ext cx="1600200" cy="1600200"/>
              <a:chOff x="6394070" y="1324608"/>
              <a:chExt cx="1600200" cy="1600200"/>
            </a:xfrm>
          </p:grpSpPr>
          <p:sp>
            <p:nvSpPr>
              <p:cNvPr id="41993" name="Oval 6"/>
              <p:cNvSpPr>
                <a:spLocks noChangeArrowheads="1"/>
              </p:cNvSpPr>
              <p:nvPr/>
            </p:nvSpPr>
            <p:spPr bwMode="auto">
              <a:xfrm>
                <a:off x="6394070" y="1324608"/>
                <a:ext cx="1600200" cy="1600200"/>
              </a:xfrm>
              <a:prstGeom prst="ellipse">
                <a:avLst/>
              </a:prstGeom>
              <a:noFill/>
              <a:ln w="1270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cs typeface="Calibri" charset="0"/>
                </a:endParaRPr>
              </a:p>
            </p:txBody>
          </p:sp>
          <p:sp>
            <p:nvSpPr>
              <p:cNvPr id="41994" name="Line 7"/>
              <p:cNvSpPr>
                <a:spLocks noChangeShapeType="1"/>
              </p:cNvSpPr>
              <p:nvPr/>
            </p:nvSpPr>
            <p:spPr bwMode="auto">
              <a:xfrm>
                <a:off x="6594095" y="1600730"/>
                <a:ext cx="1200150" cy="1047957"/>
              </a:xfrm>
              <a:prstGeom prst="line">
                <a:avLst/>
              </a:prstGeom>
              <a:noFill/>
              <a:ln w="127000">
                <a:solidFill>
                  <a:srgbClr val="C0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 name="Rectangle 5"/>
            <p:cNvSpPr>
              <a:spLocks noChangeArrowheads="1"/>
            </p:cNvSpPr>
            <p:nvPr/>
          </p:nvSpPr>
          <p:spPr bwMode="auto">
            <a:xfrm>
              <a:off x="5633520" y="1542096"/>
              <a:ext cx="3033712" cy="1077912"/>
            </a:xfrm>
            <a:prstGeom prst="rect">
              <a:avLst/>
            </a:prstGeom>
            <a:noFill/>
            <a:ln w="9525">
              <a:noFill/>
              <a:miter lim="800000"/>
              <a:headEnd/>
              <a:tailEnd/>
            </a:ln>
            <a:effectLst/>
          </p:spPr>
          <p:txBody>
            <a:bodyPr>
              <a:spAutoFit/>
            </a:bodyPr>
            <a:lstStyle/>
            <a:p>
              <a:pPr algn="ctr">
                <a:defRPr/>
              </a:pPr>
              <a:r>
                <a:rPr lang="en-US" sz="3200" b="1" i="1" dirty="0">
                  <a:solidFill>
                    <a:srgbClr val="FFFF00"/>
                  </a:solidFill>
                  <a:effectLst>
                    <a:outerShdw blurRad="38100" dist="38100" dir="2700000" algn="tl">
                      <a:srgbClr val="DDDDDD"/>
                    </a:outerShdw>
                  </a:effectLst>
                  <a:latin typeface="Calibri"/>
                  <a:cs typeface="Calibri"/>
                </a:rPr>
                <a:t>OUTSIDE</a:t>
              </a:r>
            </a:p>
            <a:p>
              <a:pPr algn="ctr">
                <a:defRPr/>
              </a:pPr>
              <a:r>
                <a:rPr lang="en-US" sz="3200" b="1" i="1" dirty="0">
                  <a:solidFill>
                    <a:srgbClr val="FFFF00"/>
                  </a:solidFill>
                  <a:effectLst>
                    <a:outerShdw blurRad="38100" dist="38100" dir="2700000" algn="tl">
                      <a:srgbClr val="DDDDDD"/>
                    </a:outerShdw>
                  </a:effectLst>
                  <a:latin typeface="Calibri"/>
                  <a:cs typeface="Calibri"/>
                </a:rPr>
                <a:t>ASSISTANCE</a:t>
              </a:r>
            </a:p>
          </p:txBody>
        </p:sp>
      </p:grpSp>
      <p:sp>
        <p:nvSpPr>
          <p:cNvPr id="4" name="TextBox 3"/>
          <p:cNvSpPr txBox="1">
            <a:spLocks noChangeArrowheads="1"/>
          </p:cNvSpPr>
          <p:nvPr/>
        </p:nvSpPr>
        <p:spPr bwMode="auto">
          <a:xfrm>
            <a:off x="1008063" y="1562100"/>
            <a:ext cx="452913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00"/>
              </a:spcBef>
            </a:pPr>
            <a:r>
              <a:rPr lang="en-US" sz="3000" b="1">
                <a:latin typeface="Calibri" charset="0"/>
                <a:cs typeface="Calibri" charset="0"/>
              </a:rPr>
              <a:t>OotM is Hands-On for Kids, </a:t>
            </a:r>
          </a:p>
          <a:p>
            <a:pPr algn="ctr" eaLnBrk="1" hangingPunct="1">
              <a:spcBef>
                <a:spcPts val="600"/>
              </a:spcBef>
            </a:pPr>
            <a:r>
              <a:rPr lang="en-US" sz="3000" b="1">
                <a:latin typeface="Calibri" charset="0"/>
                <a:cs typeface="Calibri" charset="0"/>
              </a:rPr>
              <a:t>but Hands-Off for Adults!</a:t>
            </a:r>
          </a:p>
        </p:txBody>
      </p:sp>
      <p:sp>
        <p:nvSpPr>
          <p:cNvPr id="4198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45</a:t>
            </a:r>
          </a:p>
        </p:txBody>
      </p:sp>
      <p:sp>
        <p:nvSpPr>
          <p:cNvPr id="4199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19</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26" presetClass="emph" presetSubtype="0" repeatCount="5000" fill="hold" nodeType="withEffect">
                                  <p:stCondLst>
                                    <p:cond delay="0"/>
                                  </p:stCondLst>
                                  <p:childTnLst>
                                    <p:animEffect transition="out" filter="fade">
                                      <p:cBhvr>
                                        <p:cTn id="24" dur="500" tmFilter="0, 0; .2, .5; .8, .5; 1, 0"/>
                                        <p:tgtEl>
                                          <p:spTgt spid="10"/>
                                        </p:tgtEl>
                                      </p:cBhvr>
                                    </p:animEffect>
                                    <p:animScale>
                                      <p:cBhvr>
                                        <p:cTn id="25"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7"/>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68375"/>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8"/>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100">
                <a:solidFill>
                  <a:schemeClr val="bg1"/>
                </a:solidFill>
                <a:latin typeface="Calibri" charset="0"/>
                <a:cs typeface="Calibri" charset="0"/>
              </a:rPr>
              <a:t>Outside Assistance</a:t>
            </a:r>
          </a:p>
        </p:txBody>
      </p:sp>
      <p:sp>
        <p:nvSpPr>
          <p:cNvPr id="121860" name="Rectangle 10"/>
          <p:cNvSpPr>
            <a:spLocks noGrp="1" noChangeArrowheads="1"/>
          </p:cNvSpPr>
          <p:nvPr>
            <p:ph type="title" idx="4294967295"/>
          </p:nvPr>
        </p:nvSpPr>
        <p:spPr>
          <a:xfrm>
            <a:off x="0" y="231640"/>
            <a:ext cx="9144000" cy="677108"/>
          </a:xfrm>
        </p:spPr>
        <p:txBody>
          <a:bodyPr anchor="b"/>
          <a:lstStyle/>
          <a:p>
            <a:pPr algn="ctr" defTabSz="914363" eaLnBrk="1" fontAlgn="auto" hangingPunct="1">
              <a:spcAft>
                <a:spcPts val="0"/>
              </a:spcAft>
              <a:defRPr/>
            </a:pPr>
            <a:r>
              <a:rPr b="1">
                <a:latin typeface="Calibri"/>
                <a:ea typeface="+mn-ea"/>
                <a:cs typeface="Calibri"/>
              </a:rPr>
              <a:t>Is It OA or Not OA?</a:t>
            </a:r>
          </a:p>
        </p:txBody>
      </p:sp>
      <p:sp>
        <p:nvSpPr>
          <p:cNvPr id="296971" name="Rectangle 11"/>
          <p:cNvSpPr>
            <a:spLocks noGrp="1" noChangeArrowheads="1"/>
          </p:cNvSpPr>
          <p:nvPr>
            <p:ph idx="4294967295"/>
          </p:nvPr>
        </p:nvSpPr>
        <p:spPr>
          <a:xfrm>
            <a:off x="457200" y="1325563"/>
            <a:ext cx="8229600" cy="4154487"/>
          </a:xfrm>
        </p:spPr>
        <p:txBody>
          <a:bodyPr/>
          <a:lstStyle/>
          <a:p>
            <a:pPr marL="233363" indent="0" eaLnBrk="1" hangingPunct="1">
              <a:lnSpc>
                <a:spcPct val="100000"/>
              </a:lnSpc>
              <a:spcBef>
                <a:spcPts val="1800"/>
              </a:spcBef>
              <a:buFont typeface="Wingdings" charset="0"/>
              <a:buNone/>
            </a:pPr>
            <a:r>
              <a:rPr lang="en-US" sz="2400">
                <a:latin typeface="Calibri" charset="0"/>
                <a:cs typeface="Calibri" charset="0"/>
              </a:rPr>
              <a:t>A team decides it will center its skit on a CELL theme. The coach gives the team members a homework assignment to come up with as many words as possible that contain the word CELL, such as cellophane, cellular phone, etc.</a:t>
            </a:r>
          </a:p>
          <a:p>
            <a:pPr marL="233363" indent="0" eaLnBrk="1" hangingPunct="1">
              <a:lnSpc>
                <a:spcPct val="100000"/>
              </a:lnSpc>
              <a:spcBef>
                <a:spcPts val="1800"/>
              </a:spcBef>
              <a:buFont typeface="Wingdings" charset="0"/>
              <a:buNone/>
            </a:pPr>
            <a:r>
              <a:rPr lang="en-US" sz="2400" i="1">
                <a:solidFill>
                  <a:schemeClr val="folHlink"/>
                </a:solidFill>
                <a:latin typeface="Calibri" charset="0"/>
                <a:cs typeface="Calibri" charset="0"/>
              </a:rPr>
              <a:t>Answer: Not OA – Although the coach should not give the team any examples, the assignment is one of the types of things the coach should do to help the team develop its creativity.</a:t>
            </a:r>
          </a:p>
          <a:p>
            <a:pPr marL="233363" indent="0" eaLnBrk="1" hangingPunct="1">
              <a:lnSpc>
                <a:spcPct val="100000"/>
              </a:lnSpc>
              <a:spcBef>
                <a:spcPts val="1800"/>
              </a:spcBef>
              <a:buFont typeface="Wingdings" charset="0"/>
              <a:buNone/>
            </a:pPr>
            <a:r>
              <a:rPr lang="en-US" sz="2400">
                <a:solidFill>
                  <a:srgbClr val="66FF33"/>
                </a:solidFill>
                <a:latin typeface="Calibri" charset="0"/>
                <a:cs typeface="Calibri" charset="0"/>
              </a:rPr>
              <a:t>Rationale: It is not OA for a coach to give a homework assignment that gets the kids to think more creatively about an initial idea that they came up with.</a:t>
            </a:r>
          </a:p>
        </p:txBody>
      </p:sp>
      <p:sp>
        <p:nvSpPr>
          <p:cNvPr id="89093" name="TextBox 7"/>
          <p:cNvSpPr txBox="1">
            <a:spLocks noChangeArrowheads="1"/>
          </p:cNvSpPr>
          <p:nvPr/>
        </p:nvSpPr>
        <p:spPr bwMode="auto">
          <a:xfrm>
            <a:off x="8153400" y="645795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20</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100">
                <a:solidFill>
                  <a:schemeClr val="bg1"/>
                </a:solidFill>
                <a:latin typeface="Calibri" charset="0"/>
                <a:cs typeface="Calibri" charset="0"/>
              </a:rPr>
              <a:t>Outside Assistance</a:t>
            </a:r>
          </a:p>
        </p:txBody>
      </p:sp>
      <p:sp>
        <p:nvSpPr>
          <p:cNvPr id="302085" name="Rectangle 5"/>
          <p:cNvSpPr>
            <a:spLocks noGrp="1" noChangeArrowheads="1"/>
          </p:cNvSpPr>
          <p:nvPr>
            <p:ph idx="4294967295"/>
          </p:nvPr>
        </p:nvSpPr>
        <p:spPr>
          <a:xfrm>
            <a:off x="457200" y="1325563"/>
            <a:ext cx="8229600" cy="3514725"/>
          </a:xfrm>
        </p:spPr>
        <p:txBody>
          <a:bodyPr/>
          <a:lstStyle/>
          <a:p>
            <a:pPr marL="233363" indent="0" eaLnBrk="1" hangingPunct="1">
              <a:spcAft>
                <a:spcPct val="50000"/>
              </a:spcAft>
              <a:buFont typeface="Wingdings" charset="0"/>
              <a:buNone/>
            </a:pPr>
            <a:r>
              <a:rPr lang="en-US" sz="2400" dirty="0">
                <a:latin typeface="Calibri" charset="0"/>
                <a:cs typeface="Calibri" charset="0"/>
              </a:rPr>
              <a:t>A Division I team is spray-painting a prop and the coach holds a team member</a:t>
            </a:r>
            <a:r>
              <a:rPr lang="ja-JP" altLang="en-US" sz="2400" dirty="0">
                <a:latin typeface="Calibri" charset="0"/>
                <a:cs typeface="Calibri" charset="0"/>
              </a:rPr>
              <a:t>’</a:t>
            </a:r>
            <a:r>
              <a:rPr lang="en-US" altLang="ja-JP" sz="2400" dirty="0">
                <a:latin typeface="Calibri" charset="0"/>
                <a:cs typeface="Calibri" charset="0"/>
              </a:rPr>
              <a:t>s hand for about 2 seconds (out of a 30-minute job).</a:t>
            </a:r>
          </a:p>
          <a:p>
            <a:pPr marL="233363" indent="0" eaLnBrk="1" hangingPunct="1">
              <a:spcAft>
                <a:spcPct val="50000"/>
              </a:spcAft>
              <a:buFont typeface="Wingdings" charset="0"/>
              <a:buNone/>
            </a:pPr>
            <a:r>
              <a:rPr lang="en-US" sz="2400" i="1" dirty="0">
                <a:solidFill>
                  <a:schemeClr val="folHlink"/>
                </a:solidFill>
                <a:latin typeface="Calibri" charset="0"/>
                <a:cs typeface="Calibri" charset="0"/>
              </a:rPr>
              <a:t>Answer: It is OA –  The coach may not help spray paint anything used in the solution. However, the coach may teach the team member how to spray paint by using something that is not part of the solution such as a scrap piece of wood.</a:t>
            </a:r>
            <a:r>
              <a:rPr lang="en-US" sz="2400" dirty="0">
                <a:latin typeface="Calibri" charset="0"/>
                <a:cs typeface="Calibri" charset="0"/>
              </a:rPr>
              <a:t> </a:t>
            </a:r>
          </a:p>
          <a:p>
            <a:pPr marL="233363" indent="0" eaLnBrk="1" hangingPunct="1">
              <a:spcAft>
                <a:spcPct val="50000"/>
              </a:spcAft>
              <a:buFont typeface="Wingdings" charset="0"/>
              <a:buNone/>
            </a:pPr>
            <a:r>
              <a:rPr lang="en-US" sz="2400" dirty="0">
                <a:solidFill>
                  <a:srgbClr val="66FF33"/>
                </a:solidFill>
                <a:latin typeface="Calibri" charset="0"/>
                <a:cs typeface="Calibri" charset="0"/>
              </a:rPr>
              <a:t>Rationale: It is not OA for the coach to teach a team member the proper way to spray paint on a practice/scrap piece</a:t>
            </a:r>
          </a:p>
        </p:txBody>
      </p:sp>
      <p:pic>
        <p:nvPicPr>
          <p:cNvPr id="91139" name="Picture 7"/>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68375"/>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txBox="1">
            <a:spLocks noChangeArrowheads="1"/>
          </p:cNvSpPr>
          <p:nvPr/>
        </p:nvSpPr>
        <p:spPr>
          <a:xfrm>
            <a:off x="0" y="231640"/>
            <a:ext cx="9144000" cy="677108"/>
          </a:xfrm>
          <a:prstGeom prst="rect">
            <a:avLst/>
          </a:prstGeom>
        </p:spPr>
        <p:txBody>
          <a:bodyPr lIns="0" tIns="0" rIns="0" bIns="0" anchor="b">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smtClean="0">
                <a:latin typeface="Calibri"/>
                <a:ea typeface="+mn-ea"/>
                <a:cs typeface="Calibri"/>
              </a:rPr>
              <a:t>Is It OA or Not OA?</a:t>
            </a:r>
            <a:endParaRPr b="1">
              <a:latin typeface="Calibri"/>
              <a:ea typeface="+mn-ea"/>
              <a:cs typeface="Calibri"/>
            </a:endParaRPr>
          </a:p>
        </p:txBody>
      </p:sp>
      <p:sp>
        <p:nvSpPr>
          <p:cNvPr id="91141" name="TextBox 5"/>
          <p:cNvSpPr txBox="1">
            <a:spLocks noChangeArrowheads="1"/>
          </p:cNvSpPr>
          <p:nvPr/>
        </p:nvSpPr>
        <p:spPr bwMode="auto">
          <a:xfrm>
            <a:off x="8153400" y="645795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20</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0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Outside Assistance (OA</a:t>
            </a:r>
            <a:r>
              <a:rPr b="1" smtClean="0">
                <a:latin typeface="Calibri"/>
                <a:ea typeface="+mn-ea"/>
                <a:cs typeface="Calibri"/>
              </a:rPr>
              <a:t>) </a:t>
            </a:r>
            <a:r>
              <a:rPr sz="1800" b="1" i="1" smtClean="0">
                <a:latin typeface="Calibri"/>
                <a:ea typeface="+mn-ea"/>
                <a:cs typeface="Calibri"/>
              </a:rPr>
              <a:t>Take two …</a:t>
            </a:r>
            <a:endParaRPr b="1" i="1">
              <a:latin typeface="Calibri"/>
              <a:ea typeface="+mn-ea"/>
              <a:cs typeface="Calibri"/>
            </a:endParaRPr>
          </a:p>
        </p:txBody>
      </p:sp>
      <p:sp>
        <p:nvSpPr>
          <p:cNvPr id="43010" name="Rectangle 4"/>
          <p:cNvSpPr>
            <a:spLocks noGrp="1"/>
          </p:cNvSpPr>
          <p:nvPr>
            <p:ph sz="quarter" idx="4294967295"/>
          </p:nvPr>
        </p:nvSpPr>
        <p:spPr>
          <a:xfrm>
            <a:off x="685800" y="2971800"/>
            <a:ext cx="7772400" cy="3354765"/>
          </a:xfrm>
        </p:spPr>
        <p:txBody>
          <a:bodyPr/>
          <a:lstStyle/>
          <a:p>
            <a:pPr marL="0" indent="0" eaLnBrk="1" hangingPunct="1">
              <a:lnSpc>
                <a:spcPct val="100000"/>
              </a:lnSpc>
              <a:spcBef>
                <a:spcPts val="1200"/>
              </a:spcBef>
              <a:buFontTx/>
              <a:buNone/>
            </a:pPr>
            <a:r>
              <a:rPr lang="en-US" sz="2800" b="1" dirty="0">
                <a:solidFill>
                  <a:srgbClr val="FFFF00"/>
                </a:solidFill>
                <a:latin typeface="Calibri" charset="0"/>
                <a:cs typeface="Calibri" charset="0"/>
              </a:rPr>
              <a:t>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design</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work</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words</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performance</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score</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smtClean="0">
                <a:latin typeface="Calibri" charset="0"/>
                <a:cs typeface="Calibri" charset="0"/>
              </a:rPr>
              <a:t>results</a:t>
            </a:r>
            <a:endParaRPr lang="en-US" altLang="ja-JP" sz="2800" dirty="0">
              <a:latin typeface="Calibri" charset="0"/>
              <a:cs typeface="Calibri" charset="0"/>
            </a:endParaRPr>
          </a:p>
        </p:txBody>
      </p:sp>
      <p:grpSp>
        <p:nvGrpSpPr>
          <p:cNvPr id="10" name="Group 9"/>
          <p:cNvGrpSpPr>
            <a:grpSpLocks/>
          </p:cNvGrpSpPr>
          <p:nvPr/>
        </p:nvGrpSpPr>
        <p:grpSpPr bwMode="auto">
          <a:xfrm>
            <a:off x="4675188" y="1987550"/>
            <a:ext cx="4551362" cy="2400300"/>
            <a:chOff x="5650972" y="1324608"/>
            <a:chExt cx="3033712" cy="1600200"/>
          </a:xfrm>
        </p:grpSpPr>
        <p:grpSp>
          <p:nvGrpSpPr>
            <p:cNvPr id="88069" name="Group 8"/>
            <p:cNvGrpSpPr>
              <a:grpSpLocks/>
            </p:cNvGrpSpPr>
            <p:nvPr/>
          </p:nvGrpSpPr>
          <p:grpSpPr bwMode="auto">
            <a:xfrm>
              <a:off x="6394070" y="1324608"/>
              <a:ext cx="1600200" cy="1600200"/>
              <a:chOff x="6394070" y="1324608"/>
              <a:chExt cx="1600200" cy="1600200"/>
            </a:xfrm>
          </p:grpSpPr>
          <p:sp>
            <p:nvSpPr>
              <p:cNvPr id="88071" name="Oval 6"/>
              <p:cNvSpPr>
                <a:spLocks noChangeArrowheads="1"/>
              </p:cNvSpPr>
              <p:nvPr/>
            </p:nvSpPr>
            <p:spPr bwMode="auto">
              <a:xfrm>
                <a:off x="6394070" y="1324608"/>
                <a:ext cx="1600200" cy="1600200"/>
              </a:xfrm>
              <a:prstGeom prst="ellipse">
                <a:avLst/>
              </a:prstGeom>
              <a:noFill/>
              <a:ln w="1905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cs typeface="Calibri" charset="0"/>
                </a:endParaRPr>
              </a:p>
            </p:txBody>
          </p:sp>
          <p:sp>
            <p:nvSpPr>
              <p:cNvPr id="88072" name="Line 7"/>
              <p:cNvSpPr>
                <a:spLocks noChangeShapeType="1"/>
              </p:cNvSpPr>
              <p:nvPr/>
            </p:nvSpPr>
            <p:spPr bwMode="auto">
              <a:xfrm>
                <a:off x="6594095" y="1600730"/>
                <a:ext cx="1200150" cy="1047957"/>
              </a:xfrm>
              <a:prstGeom prst="line">
                <a:avLst/>
              </a:prstGeom>
              <a:noFill/>
              <a:ln w="1905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 name="Rectangle 5"/>
            <p:cNvSpPr>
              <a:spLocks noChangeArrowheads="1"/>
            </p:cNvSpPr>
            <p:nvPr/>
          </p:nvSpPr>
          <p:spPr bwMode="auto">
            <a:xfrm>
              <a:off x="5650972" y="1615650"/>
              <a:ext cx="3033712" cy="881591"/>
            </a:xfrm>
            <a:prstGeom prst="rect">
              <a:avLst/>
            </a:prstGeom>
            <a:noFill/>
            <a:ln w="9525">
              <a:noFill/>
              <a:miter lim="800000"/>
              <a:headEnd/>
              <a:tailEnd/>
            </a:ln>
            <a:effectLst/>
          </p:spPr>
          <p:txBody>
            <a:bodyPr>
              <a:spAutoFit/>
            </a:bodyPr>
            <a:lstStyle/>
            <a:p>
              <a:pPr algn="ctr">
                <a:defRPr/>
              </a:pPr>
              <a:r>
                <a:rPr lang="en-US" sz="4000" b="1" i="1" dirty="0">
                  <a:solidFill>
                    <a:srgbClr val="FFFF00"/>
                  </a:solidFill>
                  <a:effectLst>
                    <a:outerShdw blurRad="38100" dist="38100" dir="2700000" algn="tl">
                      <a:srgbClr val="DDDDDD"/>
                    </a:outerShdw>
                  </a:effectLst>
                  <a:latin typeface="Calibri"/>
                  <a:cs typeface="Calibri"/>
                </a:rPr>
                <a:t>OUTSIDE</a:t>
              </a:r>
            </a:p>
            <a:p>
              <a:pPr algn="ctr">
                <a:defRPr/>
              </a:pPr>
              <a:r>
                <a:rPr lang="en-US" sz="4000" b="1" i="1" dirty="0">
                  <a:solidFill>
                    <a:srgbClr val="FFFF00"/>
                  </a:solidFill>
                  <a:effectLst>
                    <a:outerShdw blurRad="38100" dist="38100" dir="2700000" algn="tl">
                      <a:srgbClr val="DDDDDD"/>
                    </a:outerShdw>
                  </a:effectLst>
                  <a:latin typeface="Calibri"/>
                  <a:cs typeface="Calibri"/>
                </a:rPr>
                <a:t>ASSISTANCE</a:t>
              </a:r>
            </a:p>
          </p:txBody>
        </p:sp>
      </p:grpSp>
      <p:sp>
        <p:nvSpPr>
          <p:cNvPr id="4" name="TextBox 3"/>
          <p:cNvSpPr txBox="1">
            <a:spLocks noChangeArrowheads="1"/>
          </p:cNvSpPr>
          <p:nvPr/>
        </p:nvSpPr>
        <p:spPr bwMode="auto">
          <a:xfrm>
            <a:off x="1008063" y="1562100"/>
            <a:ext cx="452913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00"/>
              </a:spcBef>
            </a:pPr>
            <a:r>
              <a:rPr lang="en-US" sz="3000" b="1" dirty="0" err="1">
                <a:latin typeface="Calibri" charset="0"/>
                <a:cs typeface="Calibri" charset="0"/>
              </a:rPr>
              <a:t>OotM</a:t>
            </a:r>
            <a:r>
              <a:rPr lang="en-US" sz="3000" b="1" dirty="0">
                <a:latin typeface="Calibri" charset="0"/>
                <a:cs typeface="Calibri" charset="0"/>
              </a:rPr>
              <a:t> is Hands-On for Kids, </a:t>
            </a:r>
          </a:p>
          <a:p>
            <a:pPr algn="ctr" eaLnBrk="1" hangingPunct="1">
              <a:spcBef>
                <a:spcPts val="600"/>
              </a:spcBef>
            </a:pPr>
            <a:r>
              <a:rPr lang="en-US" sz="3000" b="1" dirty="0">
                <a:latin typeface="Calibri" charset="0"/>
                <a:cs typeface="Calibri" charset="0"/>
              </a:rPr>
              <a:t>but Hands-Off for Adults!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43010">
                                            <p:txEl>
                                              <p:pRg st="1" end="1"/>
                                            </p:txEl>
                                          </p:spTgt>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43010">
                                            <p:txEl>
                                              <p:pRg st="2" end="2"/>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43010">
                                            <p:txEl>
                                              <p:pRg st="3" end="3"/>
                                            </p:txEl>
                                          </p:spTgt>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43010">
                                            <p:txEl>
                                              <p:pRg st="4" end="4"/>
                                            </p:txEl>
                                          </p:spTgt>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26" presetClass="emph" presetSubtype="0" repeatCount="5000" fill="hold" nodeType="with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Penalties</a:t>
            </a:r>
          </a:p>
        </p:txBody>
      </p:sp>
      <p:sp>
        <p:nvSpPr>
          <p:cNvPr id="79874" name="Rectangle 3"/>
          <p:cNvSpPr>
            <a:spLocks noGrp="1"/>
          </p:cNvSpPr>
          <p:nvPr>
            <p:ph sz="quarter" idx="4294967295"/>
          </p:nvPr>
        </p:nvSpPr>
        <p:spPr>
          <a:xfrm>
            <a:off x="457200" y="1147763"/>
            <a:ext cx="8229600" cy="5272087"/>
          </a:xfrm>
        </p:spPr>
        <p:txBody>
          <a:bodyPr/>
          <a:lstStyle/>
          <a:p>
            <a:pPr marL="0" indent="0" algn="ctr" eaLnBrk="1" hangingPunct="1">
              <a:lnSpc>
                <a:spcPct val="100000"/>
              </a:lnSpc>
              <a:spcBef>
                <a:spcPct val="0"/>
              </a:spcBef>
              <a:buFontTx/>
              <a:buNone/>
            </a:pPr>
            <a:r>
              <a:rPr lang="en-US" sz="2400" dirty="0">
                <a:latin typeface="Calibri" charset="0"/>
                <a:cs typeface="Calibri" charset="0"/>
              </a:rPr>
              <a:t>Penalties are designed to prevent teams from bending or breaking</a:t>
            </a:r>
          </a:p>
          <a:p>
            <a:pPr marL="0" indent="0" algn="ctr" eaLnBrk="1" hangingPunct="1">
              <a:lnSpc>
                <a:spcPct val="100000"/>
              </a:lnSpc>
              <a:spcBef>
                <a:spcPct val="0"/>
              </a:spcBef>
              <a:buFontTx/>
              <a:buNone/>
            </a:pPr>
            <a:r>
              <a:rPr lang="en-US" sz="2400" dirty="0">
                <a:latin typeface="Calibri" charset="0"/>
                <a:cs typeface="Calibri" charset="0"/>
              </a:rPr>
              <a:t> the rules, creating a safety hazard, interfering with other teams,</a:t>
            </a:r>
          </a:p>
          <a:p>
            <a:pPr marL="0" indent="0" algn="ctr" eaLnBrk="1" hangingPunct="1">
              <a:lnSpc>
                <a:spcPct val="100000"/>
              </a:lnSpc>
              <a:spcBef>
                <a:spcPct val="0"/>
              </a:spcBef>
              <a:buFontTx/>
              <a:buNone/>
            </a:pPr>
            <a:r>
              <a:rPr lang="en-US" sz="2400" dirty="0">
                <a:latin typeface="Calibri" charset="0"/>
                <a:cs typeface="Calibri" charset="0"/>
              </a:rPr>
              <a:t>delaying competition or misbehaving.</a:t>
            </a:r>
          </a:p>
          <a:p>
            <a:pPr marL="0" indent="0" eaLnBrk="1" hangingPunct="1">
              <a:lnSpc>
                <a:spcPct val="80000"/>
              </a:lnSpc>
              <a:spcBef>
                <a:spcPts val="600"/>
              </a:spcBef>
              <a:buFontTx/>
              <a:buNone/>
            </a:pPr>
            <a:endParaRPr lang="en-US" sz="1200" dirty="0">
              <a:latin typeface="Calibri" charset="0"/>
              <a:cs typeface="Calibri" charset="0"/>
            </a:endParaRPr>
          </a:p>
          <a:p>
            <a:pPr marL="742950" lvl="1" indent="-285750" eaLnBrk="1" hangingPunct="1">
              <a:lnSpc>
                <a:spcPct val="100000"/>
              </a:lnSpc>
              <a:spcBef>
                <a:spcPts val="1200"/>
              </a:spcBef>
              <a:buFontTx/>
              <a:buChar char="•"/>
            </a:pPr>
            <a:r>
              <a:rPr lang="en-US" sz="2400" b="1" i="1" dirty="0">
                <a:solidFill>
                  <a:srgbClr val="FF0000"/>
                </a:solidFill>
                <a:latin typeface="Calibri" charset="0"/>
                <a:cs typeface="Calibri" charset="0"/>
              </a:rPr>
              <a:t>Spirit of the Problem </a:t>
            </a:r>
            <a:r>
              <a:rPr lang="en-US" sz="2400" dirty="0">
                <a:latin typeface="Calibri" charset="0"/>
                <a:cs typeface="Calibri" charset="0"/>
              </a:rPr>
              <a:t>– Aimed at preventing teams from circumventing the intention of the rules in either Long-Term        or Spontaneous </a:t>
            </a:r>
          </a:p>
          <a:p>
            <a:pPr marL="1147763" lvl="3" indent="0" eaLnBrk="1" hangingPunct="1">
              <a:lnSpc>
                <a:spcPct val="100000"/>
              </a:lnSpc>
              <a:spcBef>
                <a:spcPts val="1200"/>
              </a:spcBef>
              <a:buFontTx/>
              <a:buNone/>
            </a:pPr>
            <a:r>
              <a:rPr lang="en-US" i="1" dirty="0">
                <a:solidFill>
                  <a:srgbClr val="FFFF66"/>
                </a:solidFill>
                <a:latin typeface="Calibri" charset="0"/>
                <a:cs typeface="Calibri" charset="0"/>
              </a:rPr>
              <a:t>Penalty between 1 to 100 points</a:t>
            </a:r>
          </a:p>
          <a:p>
            <a:pPr marL="742950" lvl="1" indent="-285750" eaLnBrk="1" hangingPunct="1">
              <a:lnSpc>
                <a:spcPct val="100000"/>
              </a:lnSpc>
              <a:spcBef>
                <a:spcPts val="1200"/>
              </a:spcBef>
              <a:buFontTx/>
              <a:buChar char="•"/>
            </a:pPr>
            <a:r>
              <a:rPr lang="en-US" sz="2400" b="1" i="1" dirty="0">
                <a:solidFill>
                  <a:srgbClr val="FF0000"/>
                </a:solidFill>
                <a:latin typeface="Calibri" charset="0"/>
                <a:cs typeface="Calibri" charset="0"/>
              </a:rPr>
              <a:t>Unsportsmanlike Conduct </a:t>
            </a:r>
            <a:r>
              <a:rPr lang="en-US" sz="2400" dirty="0">
                <a:latin typeface="Calibri" charset="0"/>
                <a:cs typeface="Calibri" charset="0"/>
              </a:rPr>
              <a:t>– For intentionally (or even unintentionally) impairing another team’</a:t>
            </a:r>
            <a:r>
              <a:rPr lang="en-US" altLang="ja-JP" sz="2400" dirty="0">
                <a:latin typeface="Calibri" charset="0"/>
                <a:cs typeface="Calibri" charset="0"/>
              </a:rPr>
              <a:t>s solution, disruptive behavior, inappropriate language, damage to facilities. Penalties can be applied retroactively.</a:t>
            </a:r>
          </a:p>
          <a:p>
            <a:pPr marL="1147763" lvl="3" indent="0" eaLnBrk="1" hangingPunct="1">
              <a:lnSpc>
                <a:spcPct val="100000"/>
              </a:lnSpc>
              <a:spcBef>
                <a:spcPts val="1200"/>
              </a:spcBef>
              <a:buFontTx/>
              <a:buNone/>
            </a:pPr>
            <a:r>
              <a:rPr lang="en-US" altLang="ja-JP" i="1" dirty="0">
                <a:solidFill>
                  <a:srgbClr val="FFFF66"/>
                </a:solidFill>
                <a:latin typeface="Calibri" charset="0"/>
                <a:cs typeface="Calibri" charset="0"/>
              </a:rPr>
              <a:t>Penalty between 1 to 100 points</a:t>
            </a:r>
          </a:p>
        </p:txBody>
      </p:sp>
      <p:sp>
        <p:nvSpPr>
          <p:cNvPr id="8601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44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4">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987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8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Penalties</a:t>
            </a:r>
            <a:r>
              <a:rPr sz="4000" b="1">
                <a:cs typeface="Calibri"/>
              </a:rPr>
              <a:t> </a:t>
            </a:r>
            <a:r>
              <a:rPr sz="2000" i="1">
                <a:cs typeface="Calibri"/>
              </a:rPr>
              <a:t>Continued</a:t>
            </a:r>
            <a:r>
              <a:rPr sz="2000" i="1" smtClean="0">
                <a:cs typeface="Calibri"/>
              </a:rPr>
              <a:t>…</a:t>
            </a:r>
            <a:endParaRPr sz="6000" b="1">
              <a:latin typeface="Calibri"/>
              <a:ea typeface="+mn-ea"/>
              <a:cs typeface="Calibri"/>
            </a:endParaRPr>
          </a:p>
        </p:txBody>
      </p:sp>
      <p:sp>
        <p:nvSpPr>
          <p:cNvPr id="43010" name="Rectangle 3"/>
          <p:cNvSpPr>
            <a:spLocks noGrp="1"/>
          </p:cNvSpPr>
          <p:nvPr>
            <p:ph sz="quarter" idx="4294967295"/>
          </p:nvPr>
        </p:nvSpPr>
        <p:spPr>
          <a:xfrm>
            <a:off x="457200" y="1147763"/>
            <a:ext cx="8229600" cy="5087937"/>
          </a:xfrm>
        </p:spPr>
        <p:txBody>
          <a:bodyPr/>
          <a:lstStyle/>
          <a:p>
            <a:pPr marL="742950" lvl="1" indent="-285750" eaLnBrk="1" hangingPunct="1">
              <a:lnSpc>
                <a:spcPct val="100000"/>
              </a:lnSpc>
              <a:spcBef>
                <a:spcPts val="1000"/>
              </a:spcBef>
              <a:buFontTx/>
              <a:buChar char="•"/>
              <a:defRPr/>
            </a:pPr>
            <a:r>
              <a:rPr lang="en-US" sz="2400" b="1" i="1" dirty="0" smtClean="0">
                <a:solidFill>
                  <a:srgbClr val="FF0000"/>
                </a:solidFill>
                <a:latin typeface="Calibri" charset="0"/>
                <a:cs typeface="Calibri" charset="0"/>
              </a:rPr>
              <a:t>Outside Assistance </a:t>
            </a:r>
            <a:r>
              <a:rPr lang="en-US" sz="2400" dirty="0" smtClean="0">
                <a:latin typeface="Calibri" charset="0"/>
                <a:cs typeface="Calibri" charset="0"/>
              </a:rPr>
              <a:t>– If team receives help from anyone.  This applies to audience as well.  Thus teams shouldn’</a:t>
            </a:r>
            <a:r>
              <a:rPr lang="en-US" altLang="ja-JP" sz="2400" dirty="0" smtClean="0">
                <a:latin typeface="Calibri" charset="0"/>
                <a:cs typeface="Calibri" charset="0"/>
              </a:rPr>
              <a:t>t encourage audience participation </a:t>
            </a:r>
          </a:p>
          <a:p>
            <a:pPr marL="1147763" lvl="3" indent="0" eaLnBrk="1" hangingPunct="1">
              <a:lnSpc>
                <a:spcPct val="100000"/>
              </a:lnSpc>
              <a:spcBef>
                <a:spcPts val="1000"/>
              </a:spcBef>
              <a:buFontTx/>
              <a:buNone/>
              <a:defRPr/>
            </a:pPr>
            <a:r>
              <a:rPr lang="en-US" altLang="ja-JP" i="1" dirty="0">
                <a:solidFill>
                  <a:srgbClr val="FFFF66"/>
                </a:solidFill>
                <a:latin typeface="Calibri" charset="0"/>
                <a:cs typeface="Calibri" charset="0"/>
              </a:rPr>
              <a:t>Penalty between 1 to 100 points</a:t>
            </a:r>
          </a:p>
          <a:p>
            <a:pPr marL="742950" lvl="1" indent="-285750" eaLnBrk="1" hangingPunct="1">
              <a:lnSpc>
                <a:spcPct val="100000"/>
              </a:lnSpc>
              <a:spcBef>
                <a:spcPts val="1000"/>
              </a:spcBef>
              <a:buFontTx/>
              <a:buChar char="•"/>
              <a:defRPr/>
            </a:pPr>
            <a:r>
              <a:rPr lang="en-US" sz="2400" b="1" i="1" dirty="0" smtClean="0">
                <a:solidFill>
                  <a:srgbClr val="FF0000"/>
                </a:solidFill>
                <a:latin typeface="Calibri" charset="0"/>
                <a:cs typeface="Calibri" charset="0"/>
              </a:rPr>
              <a:t>Incorrect / Missing Membership Sign</a:t>
            </a:r>
          </a:p>
          <a:p>
            <a:pPr marL="1147763" lvl="3" indent="0" eaLnBrk="1" hangingPunct="1">
              <a:lnSpc>
                <a:spcPct val="100000"/>
              </a:lnSpc>
              <a:spcBef>
                <a:spcPts val="1000"/>
              </a:spcBef>
              <a:buFontTx/>
              <a:buNone/>
              <a:defRPr/>
            </a:pPr>
            <a:r>
              <a:rPr lang="en-US" altLang="ja-JP" i="1" dirty="0">
                <a:solidFill>
                  <a:srgbClr val="FFFF66"/>
                </a:solidFill>
                <a:latin typeface="Calibri" charset="0"/>
                <a:cs typeface="Calibri" charset="0"/>
              </a:rPr>
              <a:t>Penalty between 1 to 15 points</a:t>
            </a:r>
            <a:endParaRPr lang="en-US" i="1" dirty="0">
              <a:solidFill>
                <a:srgbClr val="FFFF66"/>
              </a:solidFill>
              <a:latin typeface="Calibri" charset="0"/>
              <a:cs typeface="Calibri" charset="0"/>
            </a:endParaRPr>
          </a:p>
          <a:p>
            <a:pPr marL="742950" lvl="1" indent="-285750" eaLnBrk="1" hangingPunct="1">
              <a:lnSpc>
                <a:spcPct val="100000"/>
              </a:lnSpc>
              <a:spcBef>
                <a:spcPts val="1000"/>
              </a:spcBef>
              <a:buFontTx/>
              <a:buChar char="•"/>
              <a:defRPr/>
            </a:pPr>
            <a:r>
              <a:rPr lang="en-US" sz="2400" b="1" i="1" dirty="0" smtClean="0">
                <a:solidFill>
                  <a:srgbClr val="FF0000"/>
                </a:solidFill>
                <a:latin typeface="Calibri" charset="0"/>
                <a:cs typeface="Calibri" charset="0"/>
              </a:rPr>
              <a:t>Over Cost Limit </a:t>
            </a:r>
            <a:r>
              <a:rPr lang="en-US" sz="2400" dirty="0" smtClean="0">
                <a:latin typeface="Calibri" charset="0"/>
                <a:cs typeface="Calibri" charset="0"/>
              </a:rPr>
              <a:t>– Materials over cost limit </a:t>
            </a:r>
          </a:p>
          <a:p>
            <a:pPr marL="1147763" lvl="3" indent="0" eaLnBrk="1" hangingPunct="1">
              <a:lnSpc>
                <a:spcPct val="100000"/>
              </a:lnSpc>
              <a:spcBef>
                <a:spcPts val="1000"/>
              </a:spcBef>
              <a:buFontTx/>
              <a:buNone/>
              <a:defRPr/>
            </a:pPr>
            <a:r>
              <a:rPr lang="en-US" altLang="ja-JP" i="1" dirty="0">
                <a:solidFill>
                  <a:srgbClr val="FFFF66"/>
                </a:solidFill>
                <a:latin typeface="Calibri" charset="0"/>
                <a:cs typeface="Calibri" charset="0"/>
              </a:rPr>
              <a:t>Penalty between 1 to </a:t>
            </a:r>
            <a:r>
              <a:rPr lang="en-US" altLang="ja-JP" i="1" dirty="0" smtClean="0">
                <a:solidFill>
                  <a:srgbClr val="FFFF66"/>
                </a:solidFill>
                <a:latin typeface="Calibri" charset="0"/>
                <a:cs typeface="Calibri" charset="0"/>
              </a:rPr>
              <a:t>100 points</a:t>
            </a:r>
            <a:endParaRPr lang="en-US" i="1" dirty="0">
              <a:solidFill>
                <a:srgbClr val="FFFF66"/>
              </a:solidFill>
              <a:latin typeface="Calibri" charset="0"/>
              <a:cs typeface="Calibri" charset="0"/>
            </a:endParaRPr>
          </a:p>
          <a:p>
            <a:pPr marL="742950" lvl="1" indent="-285750" eaLnBrk="1" hangingPunct="1">
              <a:lnSpc>
                <a:spcPct val="100000"/>
              </a:lnSpc>
              <a:spcBef>
                <a:spcPts val="1000"/>
              </a:spcBef>
              <a:buFontTx/>
              <a:buChar char="•"/>
              <a:defRPr/>
            </a:pPr>
            <a:r>
              <a:rPr lang="en-US" sz="2400" b="1" i="1" dirty="0" smtClean="0">
                <a:solidFill>
                  <a:srgbClr val="FF0000"/>
                </a:solidFill>
                <a:latin typeface="Calibri" charset="0"/>
                <a:cs typeface="Calibri" charset="0"/>
              </a:rPr>
              <a:t>Over Time Limit </a:t>
            </a:r>
            <a:r>
              <a:rPr lang="en-US" sz="2400" dirty="0" smtClean="0">
                <a:latin typeface="Calibri" charset="0"/>
                <a:cs typeface="Calibri" charset="0"/>
              </a:rPr>
              <a:t>– For each 10 seconds or fraction</a:t>
            </a:r>
          </a:p>
          <a:p>
            <a:pPr marL="1147763" lvl="3" indent="0" eaLnBrk="1" hangingPunct="1">
              <a:lnSpc>
                <a:spcPct val="100000"/>
              </a:lnSpc>
              <a:spcBef>
                <a:spcPts val="1000"/>
              </a:spcBef>
              <a:buFontTx/>
              <a:buNone/>
              <a:defRPr/>
            </a:pPr>
            <a:r>
              <a:rPr lang="en-US" altLang="ja-JP" i="1" dirty="0">
                <a:solidFill>
                  <a:srgbClr val="FFFF66"/>
                </a:solidFill>
                <a:latin typeface="Calibri" charset="0"/>
                <a:cs typeface="Calibri" charset="0"/>
              </a:rPr>
              <a:t>Penalty  5 </a:t>
            </a:r>
            <a:r>
              <a:rPr lang="en-US" altLang="ja-JP" i="1" dirty="0" smtClean="0">
                <a:solidFill>
                  <a:srgbClr val="FFFF66"/>
                </a:solidFill>
                <a:latin typeface="Calibri" charset="0"/>
                <a:cs typeface="Calibri" charset="0"/>
              </a:rPr>
              <a:t>points</a:t>
            </a:r>
            <a:endParaRPr lang="en-US" altLang="ja-JP" i="1" dirty="0">
              <a:solidFill>
                <a:srgbClr val="FFFF66"/>
              </a:solidFill>
              <a:latin typeface="Calibri" charset="0"/>
              <a:cs typeface="Calibri" charset="0"/>
            </a:endParaRPr>
          </a:p>
          <a:p>
            <a:pPr marL="800100" lvl="1" indent="-342900" eaLnBrk="1" hangingPunct="1">
              <a:lnSpc>
                <a:spcPct val="100000"/>
              </a:lnSpc>
              <a:spcBef>
                <a:spcPts val="1000"/>
              </a:spcBef>
              <a:buFont typeface="Arial"/>
              <a:buChar char="•"/>
              <a:defRPr/>
            </a:pPr>
            <a:r>
              <a:rPr lang="en-US" altLang="ja-JP" sz="2400" dirty="0">
                <a:latin typeface="Calibri" charset="0"/>
                <a:cs typeface="Calibri" charset="0"/>
              </a:rPr>
              <a:t>Individual problems may have other penalties</a:t>
            </a:r>
          </a:p>
        </p:txBody>
      </p:sp>
      <p:sp>
        <p:nvSpPr>
          <p:cNvPr id="87043"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44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30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30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21 at 7.5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308" y="1784928"/>
            <a:ext cx="6264988" cy="4450433"/>
          </a:xfrm>
          <a:prstGeom prst="rect">
            <a:avLst/>
          </a:prstGeom>
        </p:spPr>
      </p:pic>
      <p:sp>
        <p:nvSpPr>
          <p:cNvPr id="106498" name="Title 1"/>
          <p:cNvSpPr>
            <a:spLocks noGrp="1"/>
          </p:cNvSpPr>
          <p:nvPr>
            <p:ph type="title" idx="4294967295"/>
          </p:nvPr>
        </p:nvSpPr>
        <p:spPr>
          <a:xfrm>
            <a:off x="0" y="228600"/>
            <a:ext cx="9144000" cy="1003352"/>
          </a:xfrm>
        </p:spPr>
        <p:txBody>
          <a:bodyPr/>
          <a:lstStyle/>
          <a:p>
            <a:pPr algn="ctr" defTabSz="914363" eaLnBrk="1" fontAlgn="auto" hangingPunct="1">
              <a:spcAft>
                <a:spcPts val="0"/>
              </a:spcAft>
              <a:defRPr/>
            </a:pPr>
            <a:r>
              <a:rPr b="1" smtClean="0">
                <a:latin typeface="Calibri"/>
                <a:ea typeface="+mn-ea"/>
                <a:cs typeface="Calibri"/>
              </a:rPr>
              <a:t>Odyssey of the Mind Website</a:t>
            </a:r>
            <a:br>
              <a:rPr b="1" smtClean="0">
                <a:latin typeface="Calibri"/>
                <a:ea typeface="+mn-ea"/>
                <a:cs typeface="Calibri"/>
              </a:rPr>
            </a:br>
            <a:r>
              <a:rPr sz="2400" b="1">
                <a:cs typeface="Calibri"/>
              </a:rPr>
              <a:t>www.OdysseyoftheMind.com</a:t>
            </a:r>
            <a:endParaRPr b="1">
              <a:latin typeface="Calibri"/>
              <a:ea typeface="+mn-ea"/>
              <a:cs typeface="Calibri"/>
            </a:endParaRPr>
          </a:p>
        </p:txBody>
      </p:sp>
      <p:sp>
        <p:nvSpPr>
          <p:cNvPr id="5" name="AutoShape 9"/>
          <p:cNvSpPr>
            <a:spLocks noChangeArrowheads="1"/>
          </p:cNvSpPr>
          <p:nvPr/>
        </p:nvSpPr>
        <p:spPr bwMode="auto">
          <a:xfrm>
            <a:off x="785203" y="2644887"/>
            <a:ext cx="1828800" cy="914400"/>
          </a:xfrm>
          <a:prstGeom prst="wedgeEllipseCallout">
            <a:avLst>
              <a:gd name="adj1" fmla="val 101630"/>
              <a:gd name="adj2" fmla="val 34860"/>
            </a:avLst>
          </a:prstGeom>
          <a:solidFill>
            <a:srgbClr val="FF0000"/>
          </a:solidFill>
          <a:ln w="25400">
            <a:solidFill>
              <a:schemeClr val="tx1"/>
            </a:solidFill>
            <a:miter lim="800000"/>
            <a:headEnd/>
            <a:tailEnd/>
          </a:ln>
        </p:spPr>
        <p:txBody>
          <a:bodyPr anchor="ctr" anchorCtr="1"/>
          <a:lstStyle/>
          <a:p>
            <a:pPr algn="ctr"/>
            <a:r>
              <a:rPr lang="en-US" sz="1600" dirty="0">
                <a:latin typeface="Calibri" charset="0"/>
                <a:cs typeface="Calibri" charset="0"/>
              </a:rPr>
              <a:t>National Membership Registration</a:t>
            </a:r>
          </a:p>
        </p:txBody>
      </p:sp>
      <p:sp>
        <p:nvSpPr>
          <p:cNvPr id="6" name="AutoShape 9"/>
          <p:cNvSpPr>
            <a:spLocks noChangeArrowheads="1"/>
          </p:cNvSpPr>
          <p:nvPr/>
        </p:nvSpPr>
        <p:spPr bwMode="auto">
          <a:xfrm>
            <a:off x="785203" y="5301769"/>
            <a:ext cx="1828800" cy="914400"/>
          </a:xfrm>
          <a:prstGeom prst="wedgeEllipseCallout">
            <a:avLst>
              <a:gd name="adj1" fmla="val 145679"/>
              <a:gd name="adj2" fmla="val -43337"/>
            </a:avLst>
          </a:prstGeom>
          <a:solidFill>
            <a:srgbClr val="FF0000"/>
          </a:solidFill>
          <a:ln w="25400">
            <a:solidFill>
              <a:schemeClr val="tx1"/>
            </a:solidFill>
            <a:miter lim="800000"/>
            <a:headEnd/>
            <a:tailEnd/>
          </a:ln>
        </p:spPr>
        <p:txBody>
          <a:bodyPr anchor="ctr" anchorCtr="1"/>
          <a:lstStyle/>
          <a:p>
            <a:pPr algn="ctr"/>
            <a:r>
              <a:rPr lang="en-US" sz="1600" dirty="0">
                <a:latin typeface="Calibri" charset="0"/>
                <a:cs typeface="Calibri" charset="0"/>
              </a:rPr>
              <a:t>General Clarifications</a:t>
            </a:r>
          </a:p>
        </p:txBody>
      </p:sp>
      <p:sp>
        <p:nvSpPr>
          <p:cNvPr id="7" name="AutoShape 9"/>
          <p:cNvSpPr>
            <a:spLocks noChangeArrowheads="1"/>
          </p:cNvSpPr>
          <p:nvPr/>
        </p:nvSpPr>
        <p:spPr bwMode="auto">
          <a:xfrm>
            <a:off x="785203" y="3973328"/>
            <a:ext cx="1828800" cy="914400"/>
          </a:xfrm>
          <a:prstGeom prst="wedgeEllipseCallout">
            <a:avLst>
              <a:gd name="adj1" fmla="val 146509"/>
              <a:gd name="adj2" fmla="val -57355"/>
            </a:avLst>
          </a:prstGeom>
          <a:solidFill>
            <a:srgbClr val="FF0000"/>
          </a:solidFill>
          <a:ln w="25400">
            <a:solidFill>
              <a:schemeClr val="tx1"/>
            </a:solidFill>
            <a:miter lim="800000"/>
            <a:headEnd/>
            <a:tailEnd/>
          </a:ln>
        </p:spPr>
        <p:txBody>
          <a:bodyPr anchor="ctr" anchorCtr="1"/>
          <a:lstStyle/>
          <a:p>
            <a:pPr algn="ctr"/>
            <a:r>
              <a:rPr lang="en-US" sz="1600" dirty="0">
                <a:latin typeface="Calibri" charset="0"/>
                <a:cs typeface="Calibri" charset="0"/>
              </a:rPr>
              <a:t>Member Area</a:t>
            </a:r>
          </a:p>
        </p:txBody>
      </p:sp>
    </p:spTree>
    <p:extLst>
      <p:ext uri="{BB962C8B-B14F-4D97-AF65-F5344CB8AC3E}">
        <p14:creationId xmlns:p14="http://schemas.microsoft.com/office/powerpoint/2010/main" val="111815611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16 at 8.24.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75480"/>
            <a:ext cx="7772400" cy="4488676"/>
          </a:xfrm>
          <a:prstGeom prst="rect">
            <a:avLst/>
          </a:prstGeom>
        </p:spPr>
      </p:pic>
      <p:sp>
        <p:nvSpPr>
          <p:cNvPr id="108546" name="Title 1"/>
          <p:cNvSpPr>
            <a:spLocks noGrp="1"/>
          </p:cNvSpPr>
          <p:nvPr>
            <p:ph type="title" idx="4294967295"/>
          </p:nvPr>
        </p:nvSpPr>
        <p:spPr>
          <a:xfrm>
            <a:off x="0" y="228600"/>
            <a:ext cx="9144000" cy="738664"/>
          </a:xfrm>
        </p:spPr>
        <p:txBody>
          <a:bodyPr/>
          <a:lstStyle/>
          <a:p>
            <a:pPr algn="ctr" defTabSz="914363" eaLnBrk="1" fontAlgn="auto" hangingPunct="1">
              <a:lnSpc>
                <a:spcPct val="100000"/>
              </a:lnSpc>
              <a:spcAft>
                <a:spcPts val="0"/>
              </a:spcAft>
              <a:defRPr/>
            </a:pPr>
            <a:r>
              <a:rPr b="1">
                <a:latin typeface="Calibri"/>
                <a:ea typeface="+mn-ea"/>
                <a:cs typeface="Calibri"/>
              </a:rPr>
              <a:t>Entering Member </a:t>
            </a:r>
            <a:r>
              <a:rPr b="1" smtClean="0">
                <a:latin typeface="Calibri"/>
                <a:ea typeface="+mn-ea"/>
                <a:cs typeface="Calibri"/>
              </a:rPr>
              <a:t>Area</a:t>
            </a:r>
            <a:endParaRPr b="1">
              <a:latin typeface="Calibri"/>
              <a:ea typeface="+mn-ea"/>
              <a:cs typeface="Calibri"/>
            </a:endParaRPr>
          </a:p>
        </p:txBody>
      </p:sp>
      <p:sp>
        <p:nvSpPr>
          <p:cNvPr id="72707" name="AutoShape 9"/>
          <p:cNvSpPr>
            <a:spLocks noChangeArrowheads="1"/>
          </p:cNvSpPr>
          <p:nvPr/>
        </p:nvSpPr>
        <p:spPr bwMode="auto">
          <a:xfrm>
            <a:off x="4257278" y="2114301"/>
            <a:ext cx="2667000" cy="1524000"/>
          </a:xfrm>
          <a:prstGeom prst="wedgeEllipseCallout">
            <a:avLst>
              <a:gd name="adj1" fmla="val -79252"/>
              <a:gd name="adj2" fmla="val 133425"/>
            </a:avLst>
          </a:prstGeom>
          <a:solidFill>
            <a:srgbClr val="FF0000"/>
          </a:solidFill>
          <a:ln w="9525">
            <a:solidFill>
              <a:schemeClr val="tx1"/>
            </a:solidFill>
            <a:miter lim="800000"/>
            <a:headEnd/>
            <a:tailEnd/>
          </a:ln>
        </p:spPr>
        <p:txBody>
          <a:bodyPr anchor="ctr"/>
          <a:lstStyle/>
          <a:p>
            <a:pPr algn="ctr"/>
            <a:endParaRPr lang="en-US" sz="600" dirty="0">
              <a:latin typeface="Calibri" charset="0"/>
              <a:cs typeface="Calibri" charset="0"/>
            </a:endParaRPr>
          </a:p>
          <a:p>
            <a:pPr algn="ctr"/>
            <a:r>
              <a:rPr lang="en-US" sz="1600" dirty="0">
                <a:latin typeface="Calibri" charset="0"/>
                <a:cs typeface="Calibri" charset="0"/>
              </a:rPr>
              <a:t>Enter Membership #  &amp; zip code on Membership</a:t>
            </a:r>
          </a:p>
          <a:p>
            <a:pPr algn="ctr"/>
            <a:r>
              <a:rPr lang="en-US" sz="1600" dirty="0">
                <a:latin typeface="Calibri" charset="0"/>
                <a:cs typeface="Calibri" charset="0"/>
              </a:rPr>
              <a:t>record</a:t>
            </a:r>
          </a:p>
        </p:txBody>
      </p:sp>
    </p:spTree>
    <p:extLst>
      <p:ext uri="{BB962C8B-B14F-4D97-AF65-F5344CB8AC3E}">
        <p14:creationId xmlns:p14="http://schemas.microsoft.com/office/powerpoint/2010/main" val="3272576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26 at 6.28.30 PM.png"/>
          <p:cNvPicPr>
            <a:picLocks noChangeAspect="1"/>
          </p:cNvPicPr>
          <p:nvPr/>
        </p:nvPicPr>
        <p:blipFill rotWithShape="1">
          <a:blip r:embed="rId2">
            <a:extLst>
              <a:ext uri="{28A0092B-C50C-407E-A947-70E740481C1C}">
                <a14:useLocalDpi xmlns:a14="http://schemas.microsoft.com/office/drawing/2010/main" val="0"/>
              </a:ext>
            </a:extLst>
          </a:blip>
          <a:srcRect b="9625"/>
          <a:stretch/>
        </p:blipFill>
        <p:spPr>
          <a:xfrm>
            <a:off x="684696" y="1313750"/>
            <a:ext cx="7772400" cy="4903721"/>
          </a:xfrm>
          <a:prstGeom prst="rect">
            <a:avLst/>
          </a:prstGeom>
        </p:spPr>
      </p:pic>
      <p:sp>
        <p:nvSpPr>
          <p:cNvPr id="110594" name="Title 1"/>
          <p:cNvSpPr>
            <a:spLocks noGrp="1"/>
          </p:cNvSpPr>
          <p:nvPr>
            <p:ph type="title" idx="4294967295"/>
          </p:nvPr>
        </p:nvSpPr>
        <p:spPr>
          <a:xfrm>
            <a:off x="0" y="230524"/>
            <a:ext cx="9144000" cy="677108"/>
          </a:xfrm>
        </p:spPr>
        <p:txBody>
          <a:bodyPr/>
          <a:lstStyle/>
          <a:p>
            <a:pPr algn="ctr" defTabSz="914363" eaLnBrk="1" fontAlgn="auto" hangingPunct="1">
              <a:spcAft>
                <a:spcPts val="0"/>
              </a:spcAft>
              <a:defRPr/>
            </a:pPr>
            <a:r>
              <a:rPr b="1">
                <a:latin typeface="Calibri"/>
                <a:ea typeface="+mn-ea"/>
                <a:cs typeface="Calibri"/>
              </a:rPr>
              <a:t>Member Area</a:t>
            </a:r>
          </a:p>
        </p:txBody>
      </p:sp>
      <p:sp>
        <p:nvSpPr>
          <p:cNvPr id="9" name="AutoShape 9"/>
          <p:cNvSpPr>
            <a:spLocks noChangeArrowheads="1"/>
          </p:cNvSpPr>
          <p:nvPr/>
        </p:nvSpPr>
        <p:spPr bwMode="auto">
          <a:xfrm>
            <a:off x="3823136" y="2272471"/>
            <a:ext cx="1828800" cy="914400"/>
          </a:xfrm>
          <a:prstGeom prst="wedgeEllipseCallout">
            <a:avLst>
              <a:gd name="adj1" fmla="val 23693"/>
              <a:gd name="adj2" fmla="val -113498"/>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Clarifications</a:t>
            </a:r>
          </a:p>
        </p:txBody>
      </p:sp>
      <p:sp>
        <p:nvSpPr>
          <p:cNvPr id="10" name="AutoShape 9"/>
          <p:cNvSpPr>
            <a:spLocks noChangeArrowheads="1"/>
          </p:cNvSpPr>
          <p:nvPr/>
        </p:nvSpPr>
        <p:spPr bwMode="auto">
          <a:xfrm>
            <a:off x="3778962" y="4746764"/>
            <a:ext cx="1828800" cy="914400"/>
          </a:xfrm>
          <a:prstGeom prst="wedgeEllipseCallout">
            <a:avLst>
              <a:gd name="adj1" fmla="val -143411"/>
              <a:gd name="adj2" fmla="val -57136"/>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Regional &amp;</a:t>
            </a:r>
          </a:p>
          <a:p>
            <a:pPr algn="ctr"/>
            <a:r>
              <a:rPr lang="en-US" sz="1600" dirty="0">
                <a:latin typeface="Calibri" charset="0"/>
                <a:cs typeface="Calibri" charset="0"/>
              </a:rPr>
              <a:t>State Events</a:t>
            </a:r>
          </a:p>
        </p:txBody>
      </p:sp>
      <p:sp>
        <p:nvSpPr>
          <p:cNvPr id="11" name="AutoShape 9"/>
          <p:cNvSpPr>
            <a:spLocks noChangeArrowheads="1"/>
          </p:cNvSpPr>
          <p:nvPr/>
        </p:nvSpPr>
        <p:spPr bwMode="auto">
          <a:xfrm>
            <a:off x="6517746" y="2272471"/>
            <a:ext cx="1828800" cy="914400"/>
          </a:xfrm>
          <a:prstGeom prst="wedgeEllipseCallout">
            <a:avLst>
              <a:gd name="adj1" fmla="val -46241"/>
              <a:gd name="adj2" fmla="val -110273"/>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Forms &amp;</a:t>
            </a:r>
          </a:p>
          <a:p>
            <a:pPr algn="ctr"/>
            <a:r>
              <a:rPr lang="en-US" sz="1600" dirty="0">
                <a:latin typeface="Calibri" charset="0"/>
                <a:cs typeface="Calibri" charset="0"/>
              </a:rPr>
              <a:t>Problems</a:t>
            </a:r>
          </a:p>
        </p:txBody>
      </p:sp>
    </p:spTree>
    <p:extLst>
      <p:ext uri="{BB962C8B-B14F-4D97-AF65-F5344CB8AC3E}">
        <p14:creationId xmlns:p14="http://schemas.microsoft.com/office/powerpoint/2010/main" val="304045917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26 at 6.33.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695" y="1266269"/>
            <a:ext cx="7772400" cy="5056527"/>
          </a:xfrm>
          <a:prstGeom prst="rect">
            <a:avLst/>
          </a:prstGeom>
        </p:spPr>
      </p:pic>
      <p:sp>
        <p:nvSpPr>
          <p:cNvPr id="4" name="Title 1"/>
          <p:cNvSpPr txBox="1">
            <a:spLocks/>
          </p:cNvSpPr>
          <p:nvPr/>
        </p:nvSpPr>
        <p:spPr>
          <a:xfrm>
            <a:off x="0" y="230524"/>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smtClean="0">
                <a:latin typeface="Calibri"/>
                <a:ea typeface="+mn-ea"/>
                <a:cs typeface="Calibri"/>
              </a:rPr>
              <a:t>Member Area </a:t>
            </a:r>
            <a:r>
              <a:rPr sz="2000" i="1">
                <a:cs typeface="Calibri"/>
              </a:rPr>
              <a:t>Continued…</a:t>
            </a:r>
            <a:endParaRPr b="1" i="1">
              <a:latin typeface="Calibri"/>
              <a:ea typeface="+mn-ea"/>
              <a:cs typeface="Calibri"/>
            </a:endParaRPr>
          </a:p>
        </p:txBody>
      </p:sp>
      <p:sp>
        <p:nvSpPr>
          <p:cNvPr id="5" name="AutoShape 9"/>
          <p:cNvSpPr>
            <a:spLocks noChangeArrowheads="1"/>
          </p:cNvSpPr>
          <p:nvPr/>
        </p:nvSpPr>
        <p:spPr bwMode="auto">
          <a:xfrm>
            <a:off x="5419643" y="3138995"/>
            <a:ext cx="1828800" cy="914400"/>
          </a:xfrm>
          <a:prstGeom prst="wedgeEllipseCallout">
            <a:avLst>
              <a:gd name="adj1" fmla="val 32095"/>
              <a:gd name="adj2" fmla="val 139932"/>
            </a:avLst>
          </a:prstGeom>
          <a:solidFill>
            <a:srgbClr val="FF0000"/>
          </a:solidFill>
          <a:ln w="9525">
            <a:solidFill>
              <a:schemeClr val="tx1"/>
            </a:solidFill>
            <a:miter lim="800000"/>
            <a:headEnd/>
            <a:tailEnd/>
          </a:ln>
        </p:spPr>
        <p:txBody>
          <a:bodyPr anchor="ctr"/>
          <a:lstStyle/>
          <a:p>
            <a:pPr algn="ctr"/>
            <a:r>
              <a:rPr lang="en-US" sz="1600" dirty="0" smtClean="0">
                <a:latin typeface="Calibri" charset="0"/>
                <a:cs typeface="Calibri" charset="0"/>
              </a:rPr>
              <a:t>Date of last clarification</a:t>
            </a:r>
            <a:endParaRPr lang="en-US" sz="1600" dirty="0">
              <a:latin typeface="Calibri" charset="0"/>
              <a:cs typeface="Calibri" charset="0"/>
            </a:endParaRPr>
          </a:p>
        </p:txBody>
      </p:sp>
      <p:sp>
        <p:nvSpPr>
          <p:cNvPr id="7" name="AutoShape 9"/>
          <p:cNvSpPr>
            <a:spLocks noChangeArrowheads="1"/>
          </p:cNvSpPr>
          <p:nvPr/>
        </p:nvSpPr>
        <p:spPr bwMode="auto">
          <a:xfrm>
            <a:off x="3139910" y="3851421"/>
            <a:ext cx="1828800" cy="914400"/>
          </a:xfrm>
          <a:prstGeom prst="wedgeEllipseCallout">
            <a:avLst>
              <a:gd name="adj1" fmla="val -45639"/>
              <a:gd name="adj2" fmla="val 118024"/>
            </a:avLst>
          </a:prstGeom>
          <a:solidFill>
            <a:srgbClr val="FF0000"/>
          </a:solidFill>
          <a:ln w="9525">
            <a:solidFill>
              <a:schemeClr val="tx1"/>
            </a:solidFill>
            <a:miter lim="800000"/>
            <a:headEnd/>
            <a:tailEnd/>
          </a:ln>
        </p:spPr>
        <p:txBody>
          <a:bodyPr anchor="ctr"/>
          <a:lstStyle/>
          <a:p>
            <a:pPr algn="ctr"/>
            <a:r>
              <a:rPr lang="en-US" sz="1600" dirty="0" smtClean="0">
                <a:latin typeface="Calibri" charset="0"/>
                <a:cs typeface="Calibri" charset="0"/>
              </a:rPr>
              <a:t>Clarifications by problem</a:t>
            </a:r>
            <a:endParaRPr lang="en-US" sz="1600" dirty="0">
              <a:latin typeface="Calibri" charset="0"/>
              <a:cs typeface="Calibri" charset="0"/>
            </a:endParaRPr>
          </a:p>
        </p:txBody>
      </p:sp>
    </p:spTree>
    <p:extLst>
      <p:ext uri="{BB962C8B-B14F-4D97-AF65-F5344CB8AC3E}">
        <p14:creationId xmlns:p14="http://schemas.microsoft.com/office/powerpoint/2010/main" val="21080309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title" idx="4294967295"/>
          </p:nvPr>
        </p:nvSpPr>
        <p:spPr>
          <a:xfrm>
            <a:off x="0" y="232254"/>
            <a:ext cx="9144000" cy="990600"/>
          </a:xfrm>
        </p:spPr>
        <p:txBody>
          <a:bodyPr>
            <a:normAutofit/>
          </a:bodyPr>
          <a:lstStyle/>
          <a:p>
            <a:pPr algn="ctr" defTabSz="914363" eaLnBrk="1" fontAlgn="auto" hangingPunct="1">
              <a:spcAft>
                <a:spcPts val="0"/>
              </a:spcAft>
              <a:defRPr/>
            </a:pPr>
            <a:r>
              <a:rPr b="1">
                <a:latin typeface="Calibri"/>
                <a:ea typeface="+mj-ea"/>
                <a:cs typeface="Calibri"/>
              </a:rPr>
              <a:t>The Three Components of OotM</a:t>
            </a:r>
          </a:p>
        </p:txBody>
      </p:sp>
      <p:pic>
        <p:nvPicPr>
          <p:cNvPr id="10245" name="Picture 28"/>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0113" y="2846388"/>
            <a:ext cx="21939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9"/>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48038" y="2833688"/>
            <a:ext cx="22383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0"/>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76675" y="2154238"/>
            <a:ext cx="1344613"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39457" y="5743607"/>
            <a:ext cx="2864887" cy="600164"/>
          </a:xfrm>
          <a:prstGeom prst="rect">
            <a:avLst/>
          </a:prstGeom>
        </p:spPr>
        <p:txBody>
          <a:bodyPr lIns="0" tIns="0" rIns="0" bIns="0">
            <a:normAutofit/>
          </a:bodyPr>
          <a:lstStyle>
            <a:defPPr>
              <a:defRPr lang="en-US"/>
            </a:defPPr>
            <a:lvl1pPr defTabSz="914363" eaLnBrk="1" latinLnBrk="0" hangingPunct="1">
              <a:lnSpc>
                <a:spcPct val="90000"/>
              </a:lnSpc>
              <a:buNone/>
              <a:defRPr sz="3600" b="1"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j-ea"/>
                <a:cs typeface="Calibri"/>
              </a:defRPr>
            </a:lvl1pPr>
          </a:lstStyle>
          <a:p>
            <a:r>
              <a:rPr lang="en-US" dirty="0"/>
              <a:t> + </a:t>
            </a:r>
            <a:r>
              <a:rPr lang="en-US" dirty="0" smtClean="0"/>
              <a:t>Spontaneous</a:t>
            </a:r>
            <a:endParaRPr lang="en-US" dirty="0"/>
          </a:p>
        </p:txBody>
      </p:sp>
      <p:sp>
        <p:nvSpPr>
          <p:cNvPr id="18" name="TextBox 17"/>
          <p:cNvSpPr txBox="1"/>
          <p:nvPr/>
        </p:nvSpPr>
        <p:spPr>
          <a:xfrm>
            <a:off x="483261" y="5743607"/>
            <a:ext cx="2067561" cy="600164"/>
          </a:xfrm>
          <a:prstGeom prst="rect">
            <a:avLst/>
          </a:prstGeom>
        </p:spPr>
        <p:txBody>
          <a:bodyPr lIns="0" tIns="0" rIns="0" bIns="0">
            <a:normAutofit/>
          </a:bodyPr>
          <a:lstStyle>
            <a:defPPr>
              <a:defRPr lang="en-US"/>
            </a:defPPr>
            <a:lvl1pPr defTabSz="914363" eaLnBrk="1" latinLnBrk="0" hangingPunct="1">
              <a:lnSpc>
                <a:spcPct val="90000"/>
              </a:lnSpc>
              <a:buNone/>
              <a:defRPr sz="3600" b="1"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j-ea"/>
                <a:cs typeface="Calibri"/>
              </a:defRPr>
            </a:lvl1pPr>
          </a:lstStyle>
          <a:p>
            <a:r>
              <a:rPr lang="en-US" dirty="0"/>
              <a:t> </a:t>
            </a:r>
            <a:r>
              <a:rPr lang="en-US" dirty="0" smtClean="0"/>
              <a:t>Long-Term</a:t>
            </a:r>
            <a:endParaRPr lang="en-US" dirty="0"/>
          </a:p>
        </p:txBody>
      </p:sp>
      <p:sp>
        <p:nvSpPr>
          <p:cNvPr id="19" name="TextBox 18"/>
          <p:cNvSpPr txBox="1"/>
          <p:nvPr/>
        </p:nvSpPr>
        <p:spPr>
          <a:xfrm>
            <a:off x="6302967" y="5743607"/>
            <a:ext cx="2384769" cy="600164"/>
          </a:xfrm>
          <a:prstGeom prst="rect">
            <a:avLst/>
          </a:prstGeom>
        </p:spPr>
        <p:txBody>
          <a:bodyPr lIns="0" tIns="0" rIns="0" bIns="0">
            <a:normAutofit/>
          </a:bodyPr>
          <a:lstStyle>
            <a:defPPr>
              <a:defRPr lang="en-US"/>
            </a:defPPr>
            <a:lvl1pPr defTabSz="914363" eaLnBrk="1" latinLnBrk="0" hangingPunct="1">
              <a:lnSpc>
                <a:spcPct val="90000"/>
              </a:lnSpc>
              <a:buNone/>
              <a:defRPr sz="3600" b="1"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j-ea"/>
                <a:cs typeface="Calibri"/>
              </a:defRPr>
            </a:lvl1pPr>
          </a:lstStyle>
          <a:p>
            <a:r>
              <a:rPr lang="en-US" dirty="0"/>
              <a:t> </a:t>
            </a:r>
            <a:r>
              <a:rPr lang="en-US" dirty="0" smtClean="0"/>
              <a:t>= Total Score</a:t>
            </a:r>
            <a:endParaRPr lang="en-US" dirty="0"/>
          </a:p>
        </p:txBody>
      </p:sp>
      <p:sp>
        <p:nvSpPr>
          <p:cNvPr id="20" name="TextBox 19"/>
          <p:cNvSpPr txBox="1"/>
          <p:nvPr/>
        </p:nvSpPr>
        <p:spPr>
          <a:xfrm>
            <a:off x="2431687" y="5743607"/>
            <a:ext cx="1367864" cy="600164"/>
          </a:xfrm>
          <a:prstGeom prst="rect">
            <a:avLst/>
          </a:prstGeom>
        </p:spPr>
        <p:txBody>
          <a:bodyPr lIns="0" tIns="0" rIns="0" bIns="0">
            <a:normAutofit/>
          </a:bodyPr>
          <a:lstStyle>
            <a:defPPr>
              <a:defRPr lang="en-US"/>
            </a:defPPr>
            <a:lvl1pPr defTabSz="914363" eaLnBrk="1" latinLnBrk="0" hangingPunct="1">
              <a:lnSpc>
                <a:spcPct val="90000"/>
              </a:lnSpc>
              <a:buNone/>
              <a:defRPr sz="3600" b="1"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j-ea"/>
                <a:cs typeface="Calibri"/>
              </a:defRPr>
            </a:lvl1pPr>
          </a:lstStyle>
          <a:p>
            <a:r>
              <a:rPr lang="en-US" dirty="0"/>
              <a:t> + </a:t>
            </a:r>
            <a:r>
              <a:rPr lang="en-US" dirty="0" smtClean="0"/>
              <a:t>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000"/>
                                  </p:stCondLst>
                                  <p:childTnLst>
                                    <p:set>
                                      <p:cBhvr>
                                        <p:cTn id="11" dur="1" fill="hold">
                                          <p:stCondLst>
                                            <p:cond delay="0"/>
                                          </p:stCondLst>
                                        </p:cTn>
                                        <p:tgtEl>
                                          <p:spTgt spid="10248"/>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nodeType="afterEffect">
                                  <p:stCondLst>
                                    <p:cond delay="2000"/>
                                  </p:stCondLst>
                                  <p:childTnLst>
                                    <p:set>
                                      <p:cBhvr>
                                        <p:cTn id="17" dur="1" fill="hold">
                                          <p:stCondLst>
                                            <p:cond delay="0"/>
                                          </p:stCondLst>
                                        </p:cTn>
                                        <p:tgtEl>
                                          <p:spTgt spid="10250"/>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4000"/>
                            </p:stCondLst>
                            <p:childTnLst>
                              <p:par>
                                <p:cTn id="22" presetID="49" presetClass="entr" presetSubtype="0" decel="100000" fill="hold" grpId="2" nodeType="afterEffect">
                                  <p:stCondLst>
                                    <p:cond delay="10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fltVal val="0"/>
                                          </p:val>
                                        </p:tav>
                                        <p:tav tm="100000">
                                          <p:val>
                                            <p:strVal val="#ppt_w"/>
                                          </p:val>
                                        </p:tav>
                                      </p:tavLst>
                                    </p:anim>
                                    <p:anim calcmode="lin" valueType="num">
                                      <p:cBhvr>
                                        <p:cTn id="25" dur="1000" fill="hold"/>
                                        <p:tgtEl>
                                          <p:spTgt spid="19"/>
                                        </p:tgtEl>
                                        <p:attrNameLst>
                                          <p:attrName>ppt_h</p:attrName>
                                        </p:attrNameLst>
                                      </p:cBhvr>
                                      <p:tavLst>
                                        <p:tav tm="0">
                                          <p:val>
                                            <p:fltVal val="0"/>
                                          </p:val>
                                        </p:tav>
                                        <p:tav tm="100000">
                                          <p:val>
                                            <p:strVal val="#ppt_h"/>
                                          </p:val>
                                        </p:tav>
                                      </p:tavLst>
                                    </p:anim>
                                    <p:anim calcmode="lin" valueType="num">
                                      <p:cBhvr>
                                        <p:cTn id="26" dur="1000" fill="hold"/>
                                        <p:tgtEl>
                                          <p:spTgt spid="19"/>
                                        </p:tgtEl>
                                        <p:attrNameLst>
                                          <p:attrName>style.rotation</p:attrName>
                                        </p:attrNameLst>
                                      </p:cBhvr>
                                      <p:tavLst>
                                        <p:tav tm="0">
                                          <p:val>
                                            <p:fltVal val="360"/>
                                          </p:val>
                                        </p:tav>
                                        <p:tav tm="100000">
                                          <p:val>
                                            <p:fltVal val="0"/>
                                          </p:val>
                                        </p:tav>
                                      </p:tavLst>
                                    </p:anim>
                                    <p:animEffect transition="in" filter="fade">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2"/>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26 at 6.38.41 PM.png"/>
          <p:cNvPicPr>
            <a:picLocks noChangeAspect="1"/>
          </p:cNvPicPr>
          <p:nvPr/>
        </p:nvPicPr>
        <p:blipFill rotWithShape="1">
          <a:blip r:embed="rId2">
            <a:extLst>
              <a:ext uri="{28A0092B-C50C-407E-A947-70E740481C1C}">
                <a14:useLocalDpi xmlns:a14="http://schemas.microsoft.com/office/drawing/2010/main" val="0"/>
              </a:ext>
            </a:extLst>
          </a:blip>
          <a:srcRect l="1511" r="4465" b="7890"/>
          <a:stretch/>
        </p:blipFill>
        <p:spPr>
          <a:xfrm>
            <a:off x="463848" y="452794"/>
            <a:ext cx="3968221" cy="5941944"/>
          </a:xfrm>
          <a:prstGeom prst="rect">
            <a:avLst/>
          </a:prstGeom>
        </p:spPr>
      </p:pic>
      <p:sp>
        <p:nvSpPr>
          <p:cNvPr id="4" name="Title 1"/>
          <p:cNvSpPr txBox="1">
            <a:spLocks/>
          </p:cNvSpPr>
          <p:nvPr/>
        </p:nvSpPr>
        <p:spPr>
          <a:xfrm>
            <a:off x="4803909" y="418255"/>
            <a:ext cx="4130261" cy="946926"/>
          </a:xfrm>
          <a:prstGeom prst="rect">
            <a:avLst/>
          </a:prstGeom>
        </p:spPr>
        <p:txBody>
          <a:bodyPr wrap="square"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Member Area </a:t>
            </a:r>
            <a:r>
              <a:rPr sz="2000" i="1" dirty="0">
                <a:cs typeface="Calibri"/>
              </a:rPr>
              <a:t>Continued…</a:t>
            </a:r>
            <a:endParaRPr b="1" i="1" dirty="0">
              <a:latin typeface="Calibri"/>
              <a:ea typeface="+mn-ea"/>
              <a:cs typeface="Calibri"/>
            </a:endParaRPr>
          </a:p>
        </p:txBody>
      </p:sp>
      <p:sp>
        <p:nvSpPr>
          <p:cNvPr id="5" name="AutoShape 9"/>
          <p:cNvSpPr>
            <a:spLocks noChangeArrowheads="1"/>
          </p:cNvSpPr>
          <p:nvPr/>
        </p:nvSpPr>
        <p:spPr bwMode="auto">
          <a:xfrm>
            <a:off x="4233216" y="4784485"/>
            <a:ext cx="1828800" cy="914400"/>
          </a:xfrm>
          <a:prstGeom prst="wedgeEllipseCallout">
            <a:avLst>
              <a:gd name="adj1" fmla="val -105587"/>
              <a:gd name="adj2" fmla="val 33652"/>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Long-Term</a:t>
            </a:r>
          </a:p>
          <a:p>
            <a:pPr algn="ctr"/>
            <a:r>
              <a:rPr lang="en-US" sz="1600" dirty="0">
                <a:latin typeface="Calibri" charset="0"/>
                <a:cs typeface="Calibri" charset="0"/>
              </a:rPr>
              <a:t>Problems</a:t>
            </a:r>
          </a:p>
        </p:txBody>
      </p:sp>
      <p:sp>
        <p:nvSpPr>
          <p:cNvPr id="6" name="AutoShape 9"/>
          <p:cNvSpPr>
            <a:spLocks noChangeArrowheads="1"/>
          </p:cNvSpPr>
          <p:nvPr/>
        </p:nvSpPr>
        <p:spPr bwMode="auto">
          <a:xfrm>
            <a:off x="6096001" y="2945889"/>
            <a:ext cx="2388529" cy="1460459"/>
          </a:xfrm>
          <a:prstGeom prst="wedgeEllipseCallout">
            <a:avLst>
              <a:gd name="adj1" fmla="val -19852"/>
              <a:gd name="adj2" fmla="val -45949"/>
            </a:avLst>
          </a:prstGeom>
          <a:solidFill>
            <a:srgbClr val="FF0000"/>
          </a:solidFill>
          <a:ln w="9525">
            <a:solidFill>
              <a:schemeClr val="tx1"/>
            </a:solidFill>
            <a:miter lim="800000"/>
            <a:headEnd/>
            <a:tailEnd/>
          </a:ln>
        </p:spPr>
        <p:txBody>
          <a:bodyPr anchor="ctr"/>
          <a:lstStyle/>
          <a:p>
            <a:pPr algn="ctr"/>
            <a:r>
              <a:rPr lang="en-US" sz="1600" dirty="0" smtClean="0">
                <a:latin typeface="Calibri" charset="0"/>
                <a:cs typeface="Calibri" charset="0"/>
              </a:rPr>
              <a:t>Team Required lists will be posted later in the year</a:t>
            </a:r>
            <a:endParaRPr lang="en-US" sz="1600" dirty="0">
              <a:latin typeface="Calibri" charset="0"/>
              <a:cs typeface="Calibri" charset="0"/>
            </a:endParaRPr>
          </a:p>
        </p:txBody>
      </p:sp>
      <p:sp>
        <p:nvSpPr>
          <p:cNvPr id="7" name="AutoShape 9"/>
          <p:cNvSpPr>
            <a:spLocks noChangeArrowheads="1"/>
          </p:cNvSpPr>
          <p:nvPr/>
        </p:nvSpPr>
        <p:spPr bwMode="auto">
          <a:xfrm>
            <a:off x="4233216" y="1720020"/>
            <a:ext cx="1828800" cy="914400"/>
          </a:xfrm>
          <a:prstGeom prst="wedgeEllipseCallout">
            <a:avLst>
              <a:gd name="adj1" fmla="val -128972"/>
              <a:gd name="adj2" fmla="val 11744"/>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Forms</a:t>
            </a:r>
          </a:p>
        </p:txBody>
      </p:sp>
      <p:sp>
        <p:nvSpPr>
          <p:cNvPr id="9" name="AutoShape 9"/>
          <p:cNvSpPr>
            <a:spLocks noChangeArrowheads="1"/>
          </p:cNvSpPr>
          <p:nvPr/>
        </p:nvSpPr>
        <p:spPr bwMode="auto">
          <a:xfrm>
            <a:off x="3504378" y="3252252"/>
            <a:ext cx="1828800" cy="914400"/>
          </a:xfrm>
          <a:prstGeom prst="wedgeEllipseCallout">
            <a:avLst>
              <a:gd name="adj1" fmla="val -101963"/>
              <a:gd name="adj2" fmla="val -59344"/>
            </a:avLst>
          </a:prstGeom>
          <a:solidFill>
            <a:srgbClr val="FF0000"/>
          </a:solidFill>
          <a:ln w="9525">
            <a:solidFill>
              <a:schemeClr val="tx1"/>
            </a:solidFill>
            <a:miter lim="800000"/>
            <a:headEnd/>
            <a:tailEnd/>
          </a:ln>
        </p:spPr>
        <p:txBody>
          <a:bodyPr anchor="ctr"/>
          <a:lstStyle/>
          <a:p>
            <a:pPr algn="ctr"/>
            <a:r>
              <a:rPr lang="en-US" sz="1600" dirty="0" smtClean="0">
                <a:latin typeface="Calibri" charset="0"/>
                <a:cs typeface="Calibri" charset="0"/>
              </a:rPr>
              <a:t>Scholarship Application</a:t>
            </a:r>
            <a:endParaRPr lang="en-US" sz="1600" dirty="0">
              <a:latin typeface="Calibri" charset="0"/>
              <a:cs typeface="Calibri" charset="0"/>
            </a:endParaRPr>
          </a:p>
        </p:txBody>
      </p:sp>
    </p:spTree>
    <p:extLst>
      <p:ext uri="{BB962C8B-B14F-4D97-AF65-F5344CB8AC3E}">
        <p14:creationId xmlns:p14="http://schemas.microsoft.com/office/powerpoint/2010/main" val="173147263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a:xfrm>
            <a:off x="0" y="230188"/>
            <a:ext cx="9144000" cy="677108"/>
          </a:xfrm>
        </p:spPr>
        <p:txBody>
          <a:bodyPr/>
          <a:lstStyle/>
          <a:p>
            <a:pPr algn="ctr" defTabSz="914363" eaLnBrk="1" fontAlgn="auto" hangingPunct="1">
              <a:spcAft>
                <a:spcPts val="0"/>
              </a:spcAft>
              <a:defRPr/>
            </a:pPr>
            <a:r>
              <a:rPr b="1">
                <a:latin typeface="Calibri"/>
                <a:ea typeface="+mn-ea"/>
                <a:cs typeface="Calibri"/>
              </a:rPr>
              <a:t>More Resources</a:t>
            </a:r>
          </a:p>
        </p:txBody>
      </p:sp>
      <p:sp>
        <p:nvSpPr>
          <p:cNvPr id="4" name="Rectangle 3"/>
          <p:cNvSpPr/>
          <p:nvPr/>
        </p:nvSpPr>
        <p:spPr>
          <a:xfrm>
            <a:off x="914400" y="1404938"/>
            <a:ext cx="7315200" cy="4924425"/>
          </a:xfrm>
          <a:prstGeom prst="rect">
            <a:avLst/>
          </a:prstGeom>
        </p:spPr>
        <p:txBody>
          <a:bodyPr>
            <a:spAutoFit/>
          </a:bodyPr>
          <a:lstStyle/>
          <a:p>
            <a:pPr fontAlgn="auto">
              <a:spcBef>
                <a:spcPts val="600"/>
              </a:spcBef>
              <a:spcAft>
                <a:spcPts val="0"/>
              </a:spcAft>
              <a:defRPr/>
            </a:pPr>
            <a:r>
              <a:rPr lang="en-US" sz="2400" dirty="0">
                <a:latin typeface="Calibri"/>
                <a:ea typeface="+mn-ea"/>
                <a:cs typeface="Calibri"/>
              </a:rPr>
              <a:t>Other helpful resources:</a:t>
            </a:r>
          </a:p>
          <a:p>
            <a:pPr marL="342900" indent="-342900" fontAlgn="auto">
              <a:spcBef>
                <a:spcPts val="600"/>
              </a:spcBef>
              <a:spcAft>
                <a:spcPts val="0"/>
              </a:spcAft>
              <a:buFont typeface="Arial"/>
              <a:buChar char="•"/>
              <a:defRPr/>
            </a:pPr>
            <a:r>
              <a:rPr lang="en-US" sz="2400" dirty="0">
                <a:latin typeface="Calibri"/>
                <a:ea typeface="+mn-ea"/>
                <a:cs typeface="Calibri"/>
              </a:rPr>
              <a:t>Other Coaches</a:t>
            </a:r>
          </a:p>
          <a:p>
            <a:pPr marL="342900" indent="-342900" fontAlgn="auto">
              <a:spcBef>
                <a:spcPts val="600"/>
              </a:spcBef>
              <a:spcAft>
                <a:spcPts val="0"/>
              </a:spcAft>
              <a:buFont typeface="Arial"/>
              <a:buChar char="•"/>
              <a:defRPr/>
            </a:pPr>
            <a:r>
              <a:rPr lang="en-US" sz="2400" dirty="0">
                <a:latin typeface="Calibri"/>
                <a:ea typeface="+mn-ea"/>
                <a:cs typeface="Calibri"/>
              </a:rPr>
              <a:t>Membership Coordinator</a:t>
            </a:r>
          </a:p>
          <a:p>
            <a:pPr marL="342900" indent="-342900" fontAlgn="auto">
              <a:spcBef>
                <a:spcPts val="600"/>
              </a:spcBef>
              <a:spcAft>
                <a:spcPts val="0"/>
              </a:spcAft>
              <a:buFont typeface="Arial"/>
              <a:buChar char="•"/>
              <a:defRPr/>
            </a:pPr>
            <a:r>
              <a:rPr lang="en-US" sz="2400" dirty="0">
                <a:latin typeface="Calibri"/>
                <a:ea typeface="+mn-ea"/>
                <a:cs typeface="Calibri"/>
              </a:rPr>
              <a:t>Printed Materials</a:t>
            </a:r>
          </a:p>
          <a:p>
            <a:pPr marL="342900" indent="-342900" fontAlgn="auto">
              <a:spcBef>
                <a:spcPts val="600"/>
              </a:spcBef>
              <a:spcAft>
                <a:spcPts val="0"/>
              </a:spcAft>
              <a:buFont typeface="Arial"/>
              <a:buChar char="•"/>
              <a:defRPr/>
            </a:pPr>
            <a:r>
              <a:rPr lang="en-US" sz="2400" dirty="0">
                <a:latin typeface="Calibri"/>
                <a:ea typeface="+mn-ea"/>
                <a:cs typeface="Calibri"/>
              </a:rPr>
              <a:t>Websites</a:t>
            </a:r>
          </a:p>
          <a:p>
            <a:pPr marL="342900" indent="-342900" fontAlgn="auto">
              <a:spcBef>
                <a:spcPts val="600"/>
              </a:spcBef>
              <a:spcAft>
                <a:spcPts val="0"/>
              </a:spcAft>
              <a:buFont typeface="Arial"/>
              <a:buChar char="•"/>
              <a:defRPr/>
            </a:pPr>
            <a:r>
              <a:rPr lang="en-US" sz="2400" dirty="0">
                <a:latin typeface="Calibri"/>
                <a:ea typeface="+mn-ea"/>
                <a:cs typeface="Calibri"/>
              </a:rPr>
              <a:t>Local Association </a:t>
            </a:r>
          </a:p>
          <a:p>
            <a:pPr marL="800100" lvl="1" indent="-342900" fontAlgn="auto">
              <a:spcBef>
                <a:spcPts val="600"/>
              </a:spcBef>
              <a:spcAft>
                <a:spcPts val="0"/>
              </a:spcAft>
              <a:buFont typeface="Arial"/>
              <a:buChar char="•"/>
              <a:defRPr/>
            </a:pPr>
            <a:r>
              <a:rPr lang="en-US" sz="2400" dirty="0">
                <a:latin typeface="Calibri"/>
                <a:ea typeface="+mn-ea"/>
                <a:cs typeface="Calibri"/>
              </a:rPr>
              <a:t>Association &amp; Regional Directors</a:t>
            </a:r>
          </a:p>
          <a:p>
            <a:pPr marL="342900" indent="-342900" fontAlgn="auto">
              <a:spcBef>
                <a:spcPts val="600"/>
              </a:spcBef>
              <a:spcAft>
                <a:spcPts val="0"/>
              </a:spcAft>
              <a:buFont typeface="Arial"/>
              <a:buChar char="•"/>
              <a:defRPr/>
            </a:pPr>
            <a:r>
              <a:rPr lang="en-US" sz="2400" dirty="0">
                <a:latin typeface="Calibri"/>
                <a:ea typeface="+mn-ea"/>
                <a:cs typeface="Calibri"/>
              </a:rPr>
              <a:t>International Program Headquarters</a:t>
            </a:r>
          </a:p>
          <a:p>
            <a:pPr marL="800100" lvl="1" indent="-342900" fontAlgn="auto">
              <a:spcBef>
                <a:spcPts val="600"/>
              </a:spcBef>
              <a:spcAft>
                <a:spcPts val="0"/>
              </a:spcAft>
              <a:buFont typeface="Arial"/>
              <a:buChar char="•"/>
              <a:defRPr/>
            </a:pPr>
            <a:r>
              <a:rPr lang="en-US" sz="2400" dirty="0">
                <a:latin typeface="Calibri"/>
                <a:ea typeface="+mn-ea"/>
                <a:cs typeface="Calibri"/>
              </a:rPr>
              <a:t>General info, videos, books</a:t>
            </a:r>
          </a:p>
          <a:p>
            <a:pPr marL="342900" indent="-342900" fontAlgn="auto">
              <a:spcBef>
                <a:spcPts val="600"/>
              </a:spcBef>
              <a:spcAft>
                <a:spcPts val="0"/>
              </a:spcAft>
              <a:buFont typeface="Arial"/>
              <a:buChar char="•"/>
              <a:defRPr/>
            </a:pPr>
            <a:r>
              <a:rPr lang="en-US" sz="2400" dirty="0">
                <a:latin typeface="Calibri"/>
                <a:ea typeface="+mn-ea"/>
                <a:cs typeface="Calibri"/>
              </a:rPr>
              <a:t>Problem Procedures </a:t>
            </a:r>
          </a:p>
          <a:p>
            <a:pPr marL="800100" lvl="1" indent="-342900" fontAlgn="auto">
              <a:spcBef>
                <a:spcPts val="600"/>
              </a:spcBef>
              <a:spcAft>
                <a:spcPts val="0"/>
              </a:spcAft>
              <a:buFont typeface="Arial"/>
              <a:buChar char="•"/>
              <a:defRPr/>
            </a:pPr>
            <a:r>
              <a:rPr lang="en-US" sz="2400" dirty="0">
                <a:latin typeface="Calibri"/>
                <a:ea typeface="+mn-ea"/>
                <a:cs typeface="Calibri"/>
              </a:rPr>
              <a:t>Usually released in late February Newsletter</a:t>
            </a:r>
          </a:p>
        </p:txBody>
      </p:sp>
      <p:sp>
        <p:nvSpPr>
          <p:cNvPr id="7065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54</a:t>
            </a:r>
          </a:p>
        </p:txBody>
      </p:sp>
    </p:spTree>
    <p:extLst>
      <p:ext uri="{BB962C8B-B14F-4D97-AF65-F5344CB8AC3E}">
        <p14:creationId xmlns:p14="http://schemas.microsoft.com/office/powerpoint/2010/main" val="16848178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Contact Us</a:t>
            </a:r>
          </a:p>
        </p:txBody>
      </p:sp>
      <p:grpSp>
        <p:nvGrpSpPr>
          <p:cNvPr id="112643" name="Group 2"/>
          <p:cNvGrpSpPr>
            <a:grpSpLocks/>
          </p:cNvGrpSpPr>
          <p:nvPr/>
        </p:nvGrpSpPr>
        <p:grpSpPr bwMode="auto">
          <a:xfrm>
            <a:off x="6540500" y="1006475"/>
            <a:ext cx="2290763" cy="5362575"/>
            <a:chOff x="6539780" y="1114298"/>
            <a:chExt cx="2291482" cy="5362694"/>
          </a:xfrm>
        </p:grpSpPr>
        <p:pic>
          <p:nvPicPr>
            <p:cNvPr id="112645" name="Picture 4" descr="Tea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39780" y="4788768"/>
              <a:ext cx="2286000" cy="16882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4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45262" y="2853152"/>
              <a:ext cx="2286000" cy="18237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47" name="Picture 1" descr="2003 World # 113.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41269" y="1114298"/>
              <a:ext cx="2286000" cy="16360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Rectangle 3"/>
          <p:cNvSpPr txBox="1">
            <a:spLocks/>
          </p:cNvSpPr>
          <p:nvPr/>
        </p:nvSpPr>
        <p:spPr bwMode="auto">
          <a:xfrm>
            <a:off x="490538" y="1544271"/>
            <a:ext cx="5689600" cy="424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5"/>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6"/>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80000"/>
              </a:lnSpc>
              <a:spcBef>
                <a:spcPts val="600"/>
              </a:spcBef>
              <a:buFont typeface="Wingdings" charset="0"/>
              <a:buNone/>
              <a:defRPr/>
            </a:pPr>
            <a:r>
              <a:rPr lang="en-US" sz="2400" smtClean="0">
                <a:latin typeface="Calibri" charset="0"/>
                <a:cs typeface="Calibri" charset="0"/>
              </a:rPr>
              <a:t>For more information, or to register:</a:t>
            </a:r>
          </a:p>
          <a:p>
            <a:pPr algn="ctr" eaLnBrk="1" hangingPunct="1">
              <a:lnSpc>
                <a:spcPct val="80000"/>
              </a:lnSpc>
              <a:spcBef>
                <a:spcPts val="600"/>
              </a:spcBef>
              <a:buFont typeface="Wingdings" charset="0"/>
              <a:buNone/>
              <a:defRPr/>
            </a:pPr>
            <a:endParaRPr lang="en-US" sz="1400" smtClean="0">
              <a:latin typeface="Calibri" charset="0"/>
              <a:cs typeface="Calibri" charset="0"/>
            </a:endParaRPr>
          </a:p>
          <a:p>
            <a:pPr algn="ctr" eaLnBrk="1" hangingPunct="1">
              <a:lnSpc>
                <a:spcPct val="80000"/>
              </a:lnSpc>
              <a:spcBef>
                <a:spcPts val="600"/>
              </a:spcBef>
              <a:buFont typeface="Wingdings" charset="0"/>
              <a:buNone/>
              <a:defRPr/>
            </a:pPr>
            <a:r>
              <a:rPr lang="en-US" sz="2400" smtClean="0">
                <a:latin typeface="Calibri" charset="0"/>
                <a:cs typeface="Calibri" charset="0"/>
              </a:rPr>
              <a:t>Michigan website:</a:t>
            </a:r>
          </a:p>
          <a:p>
            <a:pPr algn="ctr" eaLnBrk="1" hangingPunct="1">
              <a:lnSpc>
                <a:spcPct val="80000"/>
              </a:lnSpc>
              <a:spcBef>
                <a:spcPts val="600"/>
              </a:spcBef>
              <a:buFont typeface="Wingdings" charset="0"/>
              <a:buNone/>
              <a:defRPr/>
            </a:pPr>
            <a:r>
              <a:rPr lang="en-US" sz="2400" smtClean="0">
                <a:latin typeface="Calibri" charset="0"/>
                <a:cs typeface="Calibri" charset="0"/>
                <a:hlinkClick r:id="rId7"/>
              </a:rPr>
              <a:t>http://www.miodyssey.com</a:t>
            </a:r>
            <a:r>
              <a:rPr lang="en-US" sz="2400" smtClean="0">
                <a:latin typeface="Calibri" charset="0"/>
                <a:cs typeface="Calibri" charset="0"/>
              </a:rPr>
              <a:t> </a:t>
            </a:r>
          </a:p>
          <a:p>
            <a:pPr algn="ctr" eaLnBrk="1" hangingPunct="1">
              <a:lnSpc>
                <a:spcPct val="80000"/>
              </a:lnSpc>
              <a:spcBef>
                <a:spcPts val="600"/>
              </a:spcBef>
              <a:buFont typeface="Wingdings" charset="0"/>
              <a:buNone/>
              <a:defRPr/>
            </a:pPr>
            <a:endParaRPr lang="en-US" sz="1400" smtClean="0">
              <a:latin typeface="Calibri" charset="0"/>
              <a:cs typeface="Calibri" charset="0"/>
            </a:endParaRPr>
          </a:p>
          <a:p>
            <a:pPr algn="ctr" eaLnBrk="1" hangingPunct="1">
              <a:lnSpc>
                <a:spcPct val="80000"/>
              </a:lnSpc>
              <a:spcBef>
                <a:spcPts val="600"/>
              </a:spcBef>
              <a:buFont typeface="Wingdings" charset="0"/>
              <a:buNone/>
              <a:defRPr/>
            </a:pPr>
            <a:r>
              <a:rPr lang="en-US" sz="2400" smtClean="0">
                <a:latin typeface="Calibri" charset="0"/>
                <a:cs typeface="Calibri" charset="0"/>
              </a:rPr>
              <a:t>Association Director: Pamela Gombert</a:t>
            </a:r>
          </a:p>
          <a:p>
            <a:pPr algn="ctr" eaLnBrk="1" hangingPunct="1">
              <a:lnSpc>
                <a:spcPct val="80000"/>
              </a:lnSpc>
              <a:spcBef>
                <a:spcPts val="600"/>
              </a:spcBef>
              <a:buFont typeface="Wingdings" charset="0"/>
              <a:buNone/>
              <a:defRPr/>
            </a:pPr>
            <a:r>
              <a:rPr lang="en-US" sz="2400" smtClean="0">
                <a:latin typeface="Calibri" charset="0"/>
                <a:cs typeface="Calibri" charset="0"/>
              </a:rPr>
              <a:t>Email:  </a:t>
            </a:r>
            <a:r>
              <a:rPr lang="en-US" sz="2400" smtClean="0">
                <a:latin typeface="Calibri" charset="0"/>
                <a:cs typeface="Calibri" charset="0"/>
                <a:hlinkClick r:id="rId8"/>
              </a:rPr>
              <a:t>Director@MichiganOdyssey.com</a:t>
            </a:r>
            <a:r>
              <a:rPr lang="en-US" sz="2400" smtClean="0">
                <a:latin typeface="Calibri" charset="0"/>
                <a:cs typeface="Calibri" charset="0"/>
              </a:rPr>
              <a:t> </a:t>
            </a:r>
          </a:p>
          <a:p>
            <a:pPr algn="ctr" eaLnBrk="1" hangingPunct="1">
              <a:lnSpc>
                <a:spcPct val="80000"/>
              </a:lnSpc>
              <a:spcBef>
                <a:spcPts val="600"/>
              </a:spcBef>
              <a:buFont typeface="Wingdings" charset="0"/>
              <a:buNone/>
              <a:defRPr/>
            </a:pPr>
            <a:endParaRPr lang="en-US" sz="1400" smtClean="0">
              <a:latin typeface="Calibri" charset="0"/>
              <a:cs typeface="Calibri" charset="0"/>
            </a:endParaRPr>
          </a:p>
          <a:p>
            <a:pPr algn="ctr" eaLnBrk="1" hangingPunct="1">
              <a:lnSpc>
                <a:spcPct val="80000"/>
              </a:lnSpc>
              <a:spcBef>
                <a:spcPts val="600"/>
              </a:spcBef>
              <a:buFont typeface="Wingdings" charset="0"/>
              <a:buNone/>
              <a:defRPr/>
            </a:pPr>
            <a:r>
              <a:rPr lang="en-US" sz="2400" smtClean="0">
                <a:latin typeface="Calibri" charset="0"/>
                <a:cs typeface="Calibri" charset="0"/>
              </a:rPr>
              <a:t>International site</a:t>
            </a:r>
          </a:p>
          <a:p>
            <a:pPr algn="ctr" eaLnBrk="1" hangingPunct="1">
              <a:lnSpc>
                <a:spcPct val="80000"/>
              </a:lnSpc>
              <a:spcBef>
                <a:spcPts val="600"/>
              </a:spcBef>
              <a:buFont typeface="Wingdings" charset="0"/>
              <a:buNone/>
              <a:defRPr/>
            </a:pPr>
            <a:r>
              <a:rPr lang="en-US" sz="2400" smtClean="0">
                <a:latin typeface="Calibri" charset="0"/>
                <a:cs typeface="Calibri" charset="0"/>
                <a:hlinkClick r:id="rId9"/>
              </a:rPr>
              <a:t>http://www.odysseyofthemind.org</a:t>
            </a:r>
            <a:endParaRPr lang="en-US" sz="2400" smtClean="0">
              <a:latin typeface="Calibri" charset="0"/>
              <a:cs typeface="Calibri" charset="0"/>
            </a:endParaRPr>
          </a:p>
          <a:p>
            <a:pPr marL="3175" lvl="1" algn="ctr">
              <a:lnSpc>
                <a:spcPct val="80000"/>
              </a:lnSpc>
              <a:tabLst>
                <a:tab pos="741363" algn="l"/>
              </a:tabLst>
              <a:defRPr/>
            </a:pPr>
            <a:endParaRPr lang="en-US" sz="1400" smtClean="0">
              <a:latin typeface="Calibri" charset="0"/>
              <a:cs typeface="Calibri" charset="0"/>
            </a:endParaRPr>
          </a:p>
          <a:p>
            <a:pPr marL="0" lvl="1" indent="0" algn="ctr">
              <a:lnSpc>
                <a:spcPct val="80000"/>
              </a:lnSpc>
              <a:buFontTx/>
              <a:buNone/>
              <a:tabLst>
                <a:tab pos="741363" algn="l"/>
              </a:tabLst>
              <a:defRPr/>
            </a:pPr>
            <a:r>
              <a:rPr lang="en-US" sz="2400" smtClean="0">
                <a:latin typeface="Calibri" charset="0"/>
                <a:cs typeface="Calibri" charset="0"/>
              </a:rPr>
              <a:t>Odyssey of the Mind Headquarters </a:t>
            </a:r>
          </a:p>
          <a:p>
            <a:pPr marL="0" lvl="1" indent="0" algn="ctr">
              <a:lnSpc>
                <a:spcPct val="80000"/>
              </a:lnSpc>
              <a:buFontTx/>
              <a:buNone/>
              <a:tabLst>
                <a:tab pos="741363" algn="l"/>
              </a:tabLst>
              <a:defRPr/>
            </a:pPr>
            <a:r>
              <a:rPr lang="en-US" sz="2400" smtClean="0">
                <a:latin typeface="Calibri" charset="0"/>
                <a:cs typeface="Calibri" charset="0"/>
              </a:rPr>
              <a:t>Email:  </a:t>
            </a:r>
            <a:r>
              <a:rPr lang="en-US" sz="2400" smtClean="0">
                <a:latin typeface="Calibri" charset="0"/>
                <a:cs typeface="Calibri" charset="0"/>
                <a:hlinkClick r:id="rId10"/>
              </a:rPr>
              <a:t>info@odysseyofthemind.org</a:t>
            </a:r>
            <a:r>
              <a:rPr lang="en-US" sz="2400" smtClean="0">
                <a:latin typeface="Calibri" charset="0"/>
                <a:cs typeface="Calibri" charset="0"/>
              </a:rPr>
              <a:t> </a:t>
            </a:r>
            <a:endParaRPr lang="en-US" sz="2400" dirty="0" smtClean="0">
              <a:latin typeface="Calibri" charset="0"/>
              <a:cs typeface="Calibri" charset="0"/>
            </a:endParaRPr>
          </a:p>
        </p:txBody>
      </p:sp>
    </p:spTree>
    <p:extLst>
      <p:ext uri="{BB962C8B-B14F-4D97-AF65-F5344CB8AC3E}">
        <p14:creationId xmlns:p14="http://schemas.microsoft.com/office/powerpoint/2010/main" val="27784295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p:cNvSpPr>
          <p:nvPr>
            <p:ph type="title" idx="4294967295"/>
          </p:nvPr>
        </p:nvSpPr>
        <p:spPr>
          <a:xfrm>
            <a:off x="609600" y="601414"/>
            <a:ext cx="8153400" cy="846386"/>
          </a:xfrm>
        </p:spPr>
        <p:txBody>
          <a:bodyPr/>
          <a:lstStyle/>
          <a:p>
            <a:pPr algn="ctr" defTabSz="914363" eaLnBrk="1" fontAlgn="auto" hangingPunct="1">
              <a:spcAft>
                <a:spcPts val="0"/>
              </a:spcAft>
              <a:defRPr/>
            </a:pPr>
            <a:r>
              <a:rPr sz="6000" b="1">
                <a:latin typeface="Calibri"/>
                <a:ea typeface="+mn-ea"/>
                <a:cs typeface="Calibri"/>
              </a:rPr>
              <a:t>Odyssey of the Mind</a:t>
            </a:r>
          </a:p>
        </p:txBody>
      </p:sp>
      <p:pic>
        <p:nvPicPr>
          <p:cNvPr id="113666"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a:ext>
            </a:extLst>
          </a:blip>
          <a:srcRect/>
          <a:stretch>
            <a:fillRect/>
          </a:stretch>
        </p:blipFill>
        <p:spPr>
          <a:xfrm>
            <a:off x="2986088" y="1533525"/>
            <a:ext cx="3400425" cy="3495675"/>
          </a:xfrm>
          <a:noFill/>
        </p:spPr>
      </p:pic>
      <p:sp>
        <p:nvSpPr>
          <p:cNvPr id="2" name="Rectangle 1"/>
          <p:cNvSpPr/>
          <p:nvPr/>
        </p:nvSpPr>
        <p:spPr>
          <a:xfrm>
            <a:off x="2803998" y="5080000"/>
            <a:ext cx="3688404" cy="868065"/>
          </a:xfrm>
          <a:prstGeom prst="rect">
            <a:avLst/>
          </a:prstGeom>
          <a:noFill/>
        </p:spPr>
        <p:txBody>
          <a:bodyPr wrap="none">
            <a:prstTxWarp prst="textWave4">
              <a:avLst>
                <a:gd name="adj1" fmla="val 12500"/>
                <a:gd name="adj2" fmla="val 15"/>
              </a:avLst>
            </a:prstTxWarp>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a:ea typeface="+mj-ea"/>
                <a:cs typeface="Calibri"/>
              </a:rPr>
              <a:t>Be Creative!</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1073954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0" y="232254"/>
            <a:ext cx="9144000" cy="762000"/>
          </a:xfrm>
        </p:spPr>
        <p:txBody>
          <a:bodyPr>
            <a:normAutofit/>
          </a:bodyPr>
          <a:lstStyle/>
          <a:p>
            <a:pPr algn="ctr" defTabSz="914363" eaLnBrk="1" fontAlgn="auto" hangingPunct="1">
              <a:spcAft>
                <a:spcPts val="0"/>
              </a:spcAft>
              <a:defRPr/>
            </a:pPr>
            <a:r>
              <a:rPr sz="4000" b="1" dirty="0">
                <a:latin typeface="Calibri"/>
                <a:ea typeface="+mn-ea"/>
                <a:cs typeface="Calibri"/>
              </a:rPr>
              <a:t>Program Structure </a:t>
            </a:r>
            <a:r>
              <a:rPr sz="4000" b="1" dirty="0" smtClean="0">
                <a:latin typeface="Calibri"/>
                <a:ea typeface="+mn-ea"/>
                <a:cs typeface="Calibri"/>
              </a:rPr>
              <a:t>– Memberships</a:t>
            </a:r>
            <a:endParaRPr sz="1800" b="1" dirty="0">
              <a:latin typeface="Calibri"/>
              <a:ea typeface="+mn-ea"/>
              <a:cs typeface="Calibri"/>
            </a:endParaRPr>
          </a:p>
        </p:txBody>
      </p:sp>
      <p:sp>
        <p:nvSpPr>
          <p:cNvPr id="45058" name="Rectangle 3"/>
          <p:cNvSpPr>
            <a:spLocks noGrp="1"/>
          </p:cNvSpPr>
          <p:nvPr>
            <p:ph sz="quarter" idx="4294967295"/>
          </p:nvPr>
        </p:nvSpPr>
        <p:spPr>
          <a:xfrm>
            <a:off x="914400" y="1227138"/>
            <a:ext cx="7315200" cy="5140325"/>
          </a:xfrm>
        </p:spPr>
        <p:txBody>
          <a:bodyPr/>
          <a:lstStyle/>
          <a:p>
            <a:pPr eaLnBrk="1" hangingPunct="1">
              <a:lnSpc>
                <a:spcPct val="100000"/>
              </a:lnSpc>
              <a:spcBef>
                <a:spcPts val="1200"/>
              </a:spcBef>
              <a:buFontTx/>
              <a:buChar char="•"/>
            </a:pPr>
            <a:r>
              <a:rPr lang="en-US" sz="2400" dirty="0">
                <a:latin typeface="Calibri" charset="0"/>
                <a:cs typeface="Calibri" charset="0"/>
              </a:rPr>
              <a:t>Each </a:t>
            </a:r>
            <a:r>
              <a:rPr lang="en-US" sz="2400" dirty="0" smtClean="0">
                <a:latin typeface="Calibri" charset="0"/>
                <a:cs typeface="Calibri" charset="0"/>
              </a:rPr>
              <a:t>Membership </a:t>
            </a:r>
            <a:r>
              <a:rPr lang="en-US" sz="2400" dirty="0">
                <a:latin typeface="Calibri" charset="0"/>
                <a:cs typeface="Calibri" charset="0"/>
              </a:rPr>
              <a:t>must</a:t>
            </a:r>
          </a:p>
          <a:p>
            <a:pPr lvl="1" eaLnBrk="1" hangingPunct="1">
              <a:lnSpc>
                <a:spcPct val="100000"/>
              </a:lnSpc>
              <a:spcBef>
                <a:spcPts val="1200"/>
              </a:spcBef>
              <a:buFontTx/>
              <a:buChar char="•"/>
            </a:pPr>
            <a:r>
              <a:rPr lang="en-US" sz="2400" dirty="0">
                <a:latin typeface="Calibri" charset="0"/>
                <a:cs typeface="Calibri" charset="0"/>
              </a:rPr>
              <a:t>Pay National Membership fee ( </a:t>
            </a:r>
            <a:r>
              <a:rPr lang="en-US" sz="2400" dirty="0" smtClean="0">
                <a:latin typeface="Calibri" charset="0"/>
                <a:cs typeface="Calibri" charset="0"/>
              </a:rPr>
              <a:t>$135 </a:t>
            </a:r>
            <a:r>
              <a:rPr lang="en-US" sz="2400" dirty="0">
                <a:latin typeface="Calibri" charset="0"/>
                <a:cs typeface="Calibri" charset="0"/>
              </a:rPr>
              <a:t>)</a:t>
            </a:r>
          </a:p>
          <a:p>
            <a:pPr lvl="1" eaLnBrk="1" hangingPunct="1">
              <a:lnSpc>
                <a:spcPct val="100000"/>
              </a:lnSpc>
              <a:spcBef>
                <a:spcPts val="1200"/>
              </a:spcBef>
              <a:buFontTx/>
              <a:buChar char="•"/>
            </a:pPr>
            <a:r>
              <a:rPr lang="en-US" sz="2400" dirty="0">
                <a:latin typeface="Calibri" charset="0"/>
                <a:cs typeface="Calibri" charset="0"/>
              </a:rPr>
              <a:t>Pay State Membership fee ( </a:t>
            </a:r>
            <a:r>
              <a:rPr lang="en-US" sz="2400" dirty="0" smtClean="0">
                <a:latin typeface="Calibri" charset="0"/>
                <a:cs typeface="Calibri" charset="0"/>
              </a:rPr>
              <a:t>$60 </a:t>
            </a:r>
            <a:r>
              <a:rPr lang="en-US" sz="2400" dirty="0">
                <a:latin typeface="Calibri" charset="0"/>
                <a:cs typeface="Calibri" charset="0"/>
              </a:rPr>
              <a:t>)</a:t>
            </a:r>
          </a:p>
          <a:p>
            <a:pPr lvl="1" eaLnBrk="1" hangingPunct="1">
              <a:lnSpc>
                <a:spcPct val="100000"/>
              </a:lnSpc>
              <a:spcBef>
                <a:spcPts val="1200"/>
              </a:spcBef>
              <a:buFontTx/>
              <a:buChar char="•"/>
            </a:pPr>
            <a:r>
              <a:rPr lang="en-US" sz="2400" dirty="0">
                <a:latin typeface="Calibri" charset="0"/>
                <a:cs typeface="Calibri" charset="0"/>
              </a:rPr>
              <a:t>Provide at least one trained judge for </a:t>
            </a:r>
            <a:r>
              <a:rPr lang="en-US" sz="2400" dirty="0" smtClean="0">
                <a:latin typeface="Calibri" charset="0"/>
                <a:cs typeface="Calibri" charset="0"/>
              </a:rPr>
              <a:t>the Regional     tournament </a:t>
            </a:r>
            <a:endParaRPr lang="en-US" sz="2400" dirty="0">
              <a:latin typeface="Calibri" charset="0"/>
              <a:cs typeface="Calibri" charset="0"/>
            </a:endParaRPr>
          </a:p>
          <a:p>
            <a:pPr eaLnBrk="1" hangingPunct="1">
              <a:lnSpc>
                <a:spcPct val="100000"/>
              </a:lnSpc>
              <a:spcBef>
                <a:spcPts val="1200"/>
              </a:spcBef>
              <a:buFontTx/>
              <a:buChar char="•"/>
            </a:pPr>
            <a:r>
              <a:rPr lang="en-US" sz="2400" dirty="0">
                <a:latin typeface="Calibri" charset="0"/>
                <a:cs typeface="Calibri" charset="0"/>
              </a:rPr>
              <a:t>Each Team must:</a:t>
            </a:r>
          </a:p>
          <a:p>
            <a:pPr lvl="1" eaLnBrk="1" hangingPunct="1">
              <a:lnSpc>
                <a:spcPct val="100000"/>
              </a:lnSpc>
              <a:spcBef>
                <a:spcPts val="1200"/>
              </a:spcBef>
              <a:buFontTx/>
              <a:buChar char="•"/>
            </a:pPr>
            <a:r>
              <a:rPr lang="en-US" sz="2400" dirty="0">
                <a:latin typeface="Calibri" charset="0"/>
                <a:cs typeface="Calibri" charset="0"/>
              </a:rPr>
              <a:t>Pay Regional Tournament fee ( </a:t>
            </a:r>
            <a:r>
              <a:rPr lang="en-US" sz="2400" dirty="0" smtClean="0">
                <a:latin typeface="Calibri" charset="0"/>
                <a:cs typeface="Calibri" charset="0"/>
              </a:rPr>
              <a:t>$50)</a:t>
            </a:r>
            <a:endParaRPr lang="en-US" sz="2400" dirty="0">
              <a:latin typeface="Calibri" charset="0"/>
              <a:cs typeface="Calibri" charset="0"/>
            </a:endParaRPr>
          </a:p>
          <a:p>
            <a:pPr lvl="1" eaLnBrk="1" hangingPunct="1">
              <a:lnSpc>
                <a:spcPct val="100000"/>
              </a:lnSpc>
              <a:spcBef>
                <a:spcPts val="1200"/>
              </a:spcBef>
              <a:buFontTx/>
              <a:buChar char="•"/>
            </a:pPr>
            <a:r>
              <a:rPr lang="en-US" sz="2400" dirty="0">
                <a:latin typeface="Calibri" charset="0"/>
                <a:cs typeface="Calibri" charset="0"/>
              </a:rPr>
              <a:t>Provide at least one trained judge for Regional	 and State tournament (if advancing)</a:t>
            </a:r>
          </a:p>
          <a:p>
            <a:pPr lvl="1" eaLnBrk="1" hangingPunct="1">
              <a:lnSpc>
                <a:spcPct val="100000"/>
              </a:lnSpc>
              <a:spcBef>
                <a:spcPts val="1200"/>
              </a:spcBef>
              <a:buFontTx/>
              <a:buChar char="•"/>
            </a:pPr>
            <a:r>
              <a:rPr lang="en-US" sz="2400" dirty="0">
                <a:latin typeface="Calibri" charset="0"/>
                <a:cs typeface="Calibri" charset="0"/>
              </a:rPr>
              <a:t>Provide one Volunteer for Regional and State tournament (if advancing)</a:t>
            </a:r>
          </a:p>
        </p:txBody>
      </p:sp>
      <p:sp>
        <p:nvSpPr>
          <p:cNvPr id="4505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16</a:t>
            </a:r>
          </a:p>
        </p:txBody>
      </p:sp>
      <p:sp>
        <p:nvSpPr>
          <p:cNvPr id="4506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p:cNvSpPr>
          <p:nvPr>
            <p:ph type="title" idx="4294967295"/>
          </p:nvPr>
        </p:nvSpPr>
        <p:spPr>
          <a:xfrm>
            <a:off x="0" y="229504"/>
            <a:ext cx="9144000" cy="677108"/>
          </a:xfrm>
        </p:spPr>
        <p:txBody>
          <a:bodyPr/>
          <a:lstStyle/>
          <a:p>
            <a:pPr algn="ctr" defTabSz="914363" eaLnBrk="1" fontAlgn="auto" hangingPunct="1">
              <a:spcAft>
                <a:spcPts val="0"/>
              </a:spcAft>
              <a:defRPr/>
            </a:pPr>
            <a:r>
              <a:rPr b="1">
                <a:latin typeface="Calibri"/>
                <a:ea typeface="+mn-ea"/>
                <a:cs typeface="Calibri"/>
              </a:rPr>
              <a:t>Program </a:t>
            </a:r>
            <a:r>
              <a:rPr b="1" smtClean="0">
                <a:latin typeface="Calibri"/>
                <a:ea typeface="+mn-ea"/>
                <a:cs typeface="Calibri"/>
              </a:rPr>
              <a:t>Structure - Teams </a:t>
            </a:r>
            <a:endParaRPr b="1">
              <a:latin typeface="Calibri"/>
              <a:ea typeface="+mn-ea"/>
              <a:cs typeface="Calibri"/>
            </a:endParaRPr>
          </a:p>
        </p:txBody>
      </p:sp>
      <p:sp>
        <p:nvSpPr>
          <p:cNvPr id="47106" name="Rectangle 3"/>
          <p:cNvSpPr>
            <a:spLocks noGrp="1"/>
          </p:cNvSpPr>
          <p:nvPr>
            <p:ph sz="quarter" idx="4294967295"/>
          </p:nvPr>
        </p:nvSpPr>
        <p:spPr>
          <a:xfrm>
            <a:off x="685800" y="1592263"/>
            <a:ext cx="7772400" cy="4246562"/>
          </a:xfrm>
        </p:spPr>
        <p:txBody>
          <a:bodyPr/>
          <a:lstStyle/>
          <a:p>
            <a:pPr eaLnBrk="1" hangingPunct="1">
              <a:lnSpc>
                <a:spcPct val="100000"/>
              </a:lnSpc>
              <a:spcBef>
                <a:spcPts val="1200"/>
              </a:spcBef>
              <a:buFontTx/>
              <a:buChar char="•"/>
            </a:pPr>
            <a:r>
              <a:rPr lang="en-US" sz="2400">
                <a:latin typeface="Calibri" charset="0"/>
                <a:cs typeface="Calibri" charset="0"/>
              </a:rPr>
              <a:t>Teams participate within divisions. </a:t>
            </a:r>
          </a:p>
          <a:p>
            <a:pPr eaLnBrk="1" hangingPunct="1">
              <a:lnSpc>
                <a:spcPct val="100000"/>
              </a:lnSpc>
              <a:spcBef>
                <a:spcPts val="1200"/>
              </a:spcBef>
              <a:buFontTx/>
              <a:buChar char="•"/>
            </a:pPr>
            <a:r>
              <a:rPr lang="en-US" sz="2400">
                <a:latin typeface="Calibri" charset="0"/>
                <a:cs typeface="Calibri" charset="0"/>
              </a:rPr>
              <a:t>A team’s division is based upon the grade level of the team’s oldest member.</a:t>
            </a:r>
          </a:p>
          <a:p>
            <a:pPr lvl="1" eaLnBrk="1" hangingPunct="1">
              <a:lnSpc>
                <a:spcPct val="100000"/>
              </a:lnSpc>
              <a:spcBef>
                <a:spcPts val="1200"/>
              </a:spcBef>
              <a:buFontTx/>
              <a:buChar char="•"/>
            </a:pPr>
            <a:r>
              <a:rPr lang="en-US" sz="2400">
                <a:latin typeface="Calibri" charset="0"/>
                <a:cs typeface="Calibri" charset="0"/>
              </a:rPr>
              <a:t>Primary (usually K-2</a:t>
            </a:r>
            <a:r>
              <a:rPr lang="en-US" sz="2400" baseline="30000">
                <a:latin typeface="Calibri" charset="0"/>
                <a:cs typeface="Calibri" charset="0"/>
              </a:rPr>
              <a:t>nd</a:t>
            </a:r>
            <a:r>
              <a:rPr lang="en-US" sz="2400">
                <a:latin typeface="Calibri" charset="0"/>
                <a:cs typeface="Calibri" charset="0"/>
              </a:rPr>
              <a:t> grade)</a:t>
            </a:r>
          </a:p>
          <a:p>
            <a:pPr lvl="1" eaLnBrk="1" hangingPunct="1">
              <a:lnSpc>
                <a:spcPct val="100000"/>
              </a:lnSpc>
              <a:spcBef>
                <a:spcPts val="1200"/>
              </a:spcBef>
              <a:buFontTx/>
              <a:buChar char="•"/>
            </a:pPr>
            <a:r>
              <a:rPr lang="en-US" sz="2400">
                <a:latin typeface="Calibri" charset="0"/>
                <a:cs typeface="Calibri" charset="0"/>
              </a:rPr>
              <a:t>Div I (every team member in K-5</a:t>
            </a:r>
            <a:r>
              <a:rPr lang="en-US" sz="2400" baseline="30000">
                <a:latin typeface="Calibri" charset="0"/>
                <a:cs typeface="Calibri" charset="0"/>
              </a:rPr>
              <a:t>th</a:t>
            </a:r>
            <a:r>
              <a:rPr lang="en-US" sz="2400">
                <a:latin typeface="Calibri" charset="0"/>
                <a:cs typeface="Calibri" charset="0"/>
              </a:rPr>
              <a:t> grade)</a:t>
            </a:r>
          </a:p>
          <a:p>
            <a:pPr lvl="1" eaLnBrk="1" hangingPunct="1">
              <a:lnSpc>
                <a:spcPct val="100000"/>
              </a:lnSpc>
              <a:spcBef>
                <a:spcPts val="1200"/>
              </a:spcBef>
              <a:buFontTx/>
              <a:buChar char="•"/>
            </a:pPr>
            <a:r>
              <a:rPr lang="en-US" sz="2400">
                <a:latin typeface="Calibri" charset="0"/>
                <a:cs typeface="Calibri" charset="0"/>
              </a:rPr>
              <a:t>Div II (at least one team member in 6</a:t>
            </a:r>
            <a:r>
              <a:rPr lang="en-US" sz="2400" baseline="30000">
                <a:latin typeface="Calibri" charset="0"/>
                <a:cs typeface="Calibri" charset="0"/>
              </a:rPr>
              <a:t>th</a:t>
            </a:r>
            <a:r>
              <a:rPr lang="en-US" sz="2400">
                <a:latin typeface="Calibri" charset="0"/>
                <a:cs typeface="Calibri" charset="0"/>
              </a:rPr>
              <a:t>-8</a:t>
            </a:r>
            <a:r>
              <a:rPr lang="en-US" sz="2400" baseline="30000">
                <a:latin typeface="Calibri" charset="0"/>
                <a:cs typeface="Calibri" charset="0"/>
              </a:rPr>
              <a:t>th</a:t>
            </a:r>
            <a:r>
              <a:rPr lang="en-US" sz="2400">
                <a:latin typeface="Calibri" charset="0"/>
                <a:cs typeface="Calibri" charset="0"/>
              </a:rPr>
              <a:t> grade)</a:t>
            </a:r>
          </a:p>
          <a:p>
            <a:pPr lvl="1" eaLnBrk="1" hangingPunct="1">
              <a:lnSpc>
                <a:spcPct val="100000"/>
              </a:lnSpc>
              <a:spcBef>
                <a:spcPts val="1200"/>
              </a:spcBef>
              <a:buFontTx/>
              <a:buChar char="•"/>
            </a:pPr>
            <a:r>
              <a:rPr lang="en-US" sz="2400">
                <a:latin typeface="Calibri" charset="0"/>
                <a:cs typeface="Calibri" charset="0"/>
              </a:rPr>
              <a:t>Div III (at least one team member in 9</a:t>
            </a:r>
            <a:r>
              <a:rPr lang="en-US" sz="2400" baseline="30000">
                <a:latin typeface="Calibri" charset="0"/>
                <a:cs typeface="Calibri" charset="0"/>
              </a:rPr>
              <a:t>th</a:t>
            </a:r>
            <a:r>
              <a:rPr lang="en-US" sz="2400">
                <a:latin typeface="Calibri" charset="0"/>
                <a:cs typeface="Calibri" charset="0"/>
              </a:rPr>
              <a:t>-12</a:t>
            </a:r>
            <a:r>
              <a:rPr lang="en-US" sz="2400" baseline="30000">
                <a:latin typeface="Calibri" charset="0"/>
                <a:cs typeface="Calibri" charset="0"/>
              </a:rPr>
              <a:t>th</a:t>
            </a:r>
            <a:r>
              <a:rPr lang="en-US" sz="2400">
                <a:latin typeface="Calibri" charset="0"/>
                <a:cs typeface="Calibri" charset="0"/>
              </a:rPr>
              <a:t> grade)</a:t>
            </a:r>
          </a:p>
          <a:p>
            <a:pPr lvl="1" eaLnBrk="1" hangingPunct="1">
              <a:lnSpc>
                <a:spcPct val="100000"/>
              </a:lnSpc>
              <a:spcBef>
                <a:spcPts val="1200"/>
              </a:spcBef>
              <a:buFontTx/>
              <a:buChar char="•"/>
            </a:pPr>
            <a:r>
              <a:rPr lang="en-US" sz="2400">
                <a:latin typeface="Calibri" charset="0"/>
                <a:cs typeface="Calibri" charset="0"/>
              </a:rPr>
              <a:t>Div IV (all members with high school diplomas and taking at least one college course)</a:t>
            </a:r>
          </a:p>
        </p:txBody>
      </p:sp>
      <p:sp>
        <p:nvSpPr>
          <p:cNvPr id="47107"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17</a:t>
            </a:r>
          </a:p>
        </p:txBody>
      </p:sp>
      <p:sp>
        <p:nvSpPr>
          <p:cNvPr id="47108"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7</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p:cNvSpPr>
          <p:nvPr>
            <p:ph type="title" idx="4294967295"/>
          </p:nvPr>
        </p:nvSpPr>
        <p:spPr>
          <a:xfrm>
            <a:off x="0" y="229504"/>
            <a:ext cx="9144000" cy="677108"/>
          </a:xfrm>
        </p:spPr>
        <p:txBody>
          <a:bodyPr/>
          <a:lstStyle/>
          <a:p>
            <a:pPr algn="ctr" defTabSz="914363" eaLnBrk="1" fontAlgn="auto" hangingPunct="1">
              <a:spcAft>
                <a:spcPts val="0"/>
              </a:spcAft>
              <a:defRPr/>
            </a:pPr>
            <a:r>
              <a:rPr b="1">
                <a:latin typeface="Calibri"/>
                <a:ea typeface="+mn-ea"/>
                <a:cs typeface="Calibri"/>
              </a:rPr>
              <a:t>Program </a:t>
            </a:r>
            <a:r>
              <a:rPr b="1" smtClean="0">
                <a:latin typeface="Calibri"/>
                <a:ea typeface="+mn-ea"/>
                <a:cs typeface="Calibri"/>
              </a:rPr>
              <a:t>Structure - Teams </a:t>
            </a:r>
            <a:endParaRPr b="1">
              <a:latin typeface="Calibri"/>
              <a:ea typeface="+mn-ea"/>
              <a:cs typeface="Calibri"/>
            </a:endParaRPr>
          </a:p>
        </p:txBody>
      </p:sp>
      <p:sp>
        <p:nvSpPr>
          <p:cNvPr id="48130" name="Rectangle 3"/>
          <p:cNvSpPr>
            <a:spLocks noGrp="1"/>
          </p:cNvSpPr>
          <p:nvPr>
            <p:ph sz="quarter" idx="4294967295"/>
          </p:nvPr>
        </p:nvSpPr>
        <p:spPr>
          <a:xfrm>
            <a:off x="457200" y="1454150"/>
            <a:ext cx="8229600" cy="4985980"/>
          </a:xfrm>
        </p:spPr>
        <p:txBody>
          <a:bodyPr/>
          <a:lstStyle/>
          <a:p>
            <a:pPr eaLnBrk="1" hangingPunct="1">
              <a:lnSpc>
                <a:spcPct val="100000"/>
              </a:lnSpc>
              <a:spcBef>
                <a:spcPts val="1200"/>
              </a:spcBef>
              <a:buFontTx/>
              <a:buChar char="•"/>
            </a:pPr>
            <a:r>
              <a:rPr lang="en-US" sz="2400" dirty="0">
                <a:latin typeface="Calibri" charset="0"/>
                <a:cs typeface="Calibri" charset="0"/>
              </a:rPr>
              <a:t>Teams of 5-7 students participate in:</a:t>
            </a:r>
          </a:p>
          <a:p>
            <a:pPr lvl="1" eaLnBrk="1" hangingPunct="1">
              <a:lnSpc>
                <a:spcPct val="100000"/>
              </a:lnSpc>
              <a:spcBef>
                <a:spcPts val="1200"/>
              </a:spcBef>
              <a:buFontTx/>
              <a:buChar char="•"/>
            </a:pPr>
            <a:r>
              <a:rPr lang="en-US" sz="2400" dirty="0" smtClean="0">
                <a:latin typeface="Calibri" charset="0"/>
                <a:cs typeface="Calibri" charset="0"/>
              </a:rPr>
              <a:t>Team’s </a:t>
            </a:r>
            <a:r>
              <a:rPr lang="en-US" sz="2400" dirty="0">
                <a:latin typeface="Calibri" charset="0"/>
                <a:cs typeface="Calibri" charset="0"/>
              </a:rPr>
              <a:t>choice of the Long-Term problems for that year</a:t>
            </a:r>
          </a:p>
          <a:p>
            <a:pPr lvl="1" eaLnBrk="1" hangingPunct="1">
              <a:lnSpc>
                <a:spcPct val="100000"/>
              </a:lnSpc>
              <a:spcBef>
                <a:spcPts val="1200"/>
              </a:spcBef>
              <a:buFontTx/>
              <a:buChar char="•"/>
            </a:pPr>
            <a:r>
              <a:rPr lang="en-US" sz="2400" dirty="0">
                <a:latin typeface="Calibri" charset="0"/>
                <a:cs typeface="Calibri" charset="0"/>
              </a:rPr>
              <a:t>A Spontaneous problem assigned at </a:t>
            </a:r>
            <a:r>
              <a:rPr lang="en-US" sz="2400" dirty="0" smtClean="0">
                <a:latin typeface="Calibri" charset="0"/>
                <a:cs typeface="Calibri" charset="0"/>
              </a:rPr>
              <a:t>competition</a:t>
            </a:r>
          </a:p>
          <a:p>
            <a:pPr lvl="1" eaLnBrk="1" hangingPunct="1">
              <a:lnSpc>
                <a:spcPct val="100000"/>
              </a:lnSpc>
              <a:spcBef>
                <a:spcPts val="1200"/>
              </a:spcBef>
              <a:buFontTx/>
              <a:buChar char="•"/>
            </a:pPr>
            <a:r>
              <a:rPr lang="en-US" sz="2400" dirty="0" smtClean="0">
                <a:latin typeface="Calibri" charset="0"/>
                <a:cs typeface="Calibri" charset="0"/>
              </a:rPr>
              <a:t>This includes Primary teams!</a:t>
            </a:r>
            <a:endParaRPr lang="en-US" sz="2400" dirty="0">
              <a:latin typeface="Calibri" charset="0"/>
              <a:cs typeface="Calibri" charset="0"/>
            </a:endParaRPr>
          </a:p>
          <a:p>
            <a:pPr eaLnBrk="1" hangingPunct="1">
              <a:lnSpc>
                <a:spcPct val="100000"/>
              </a:lnSpc>
              <a:spcBef>
                <a:spcPts val="1200"/>
              </a:spcBef>
              <a:buFontTx/>
              <a:buChar char="•"/>
            </a:pPr>
            <a:r>
              <a:rPr lang="en-US" sz="2400" dirty="0">
                <a:latin typeface="Calibri" charset="0"/>
                <a:cs typeface="Calibri" charset="0"/>
              </a:rPr>
              <a:t>All team members may participate in the Long-Term presentation.</a:t>
            </a:r>
          </a:p>
          <a:p>
            <a:pPr eaLnBrk="1" hangingPunct="1">
              <a:lnSpc>
                <a:spcPct val="100000"/>
              </a:lnSpc>
              <a:spcBef>
                <a:spcPts val="1200"/>
              </a:spcBef>
              <a:buFontTx/>
              <a:buChar char="•"/>
            </a:pPr>
            <a:r>
              <a:rPr lang="en-US" sz="2400" dirty="0">
                <a:latin typeface="Calibri" charset="0"/>
                <a:cs typeface="Calibri" charset="0"/>
              </a:rPr>
              <a:t>A maximum of 7 “</a:t>
            </a:r>
            <a:r>
              <a:rPr lang="en-US" altLang="ja-JP" sz="2400" dirty="0">
                <a:latin typeface="Calibri" charset="0"/>
                <a:cs typeface="Calibri" charset="0"/>
              </a:rPr>
              <a:t>minds” can work on the team</a:t>
            </a:r>
            <a:r>
              <a:rPr lang="en-US" sz="2400" dirty="0">
                <a:latin typeface="Calibri" charset="0"/>
                <a:cs typeface="Calibri" charset="0"/>
              </a:rPr>
              <a:t>’</a:t>
            </a:r>
            <a:r>
              <a:rPr lang="en-US" altLang="ja-JP" sz="2400" dirty="0">
                <a:latin typeface="Calibri" charset="0"/>
                <a:cs typeface="Calibri" charset="0"/>
              </a:rPr>
              <a:t>s Long-Term problem.  (In other words, No Outside Assistance!)</a:t>
            </a:r>
          </a:p>
          <a:p>
            <a:pPr eaLnBrk="1" hangingPunct="1">
              <a:lnSpc>
                <a:spcPct val="100000"/>
              </a:lnSpc>
              <a:spcBef>
                <a:spcPts val="1200"/>
              </a:spcBef>
              <a:buFontTx/>
              <a:buChar char="•"/>
            </a:pPr>
            <a:r>
              <a:rPr lang="en-US" sz="2400" dirty="0">
                <a:latin typeface="Calibri" charset="0"/>
                <a:cs typeface="Calibri" charset="0"/>
              </a:rPr>
              <a:t>Only 5 team members may participate in Spontaneous problem (Team members will choose which 5)  Additional team members may observe Spontaneous competition.</a:t>
            </a:r>
          </a:p>
        </p:txBody>
      </p:sp>
      <p:sp>
        <p:nvSpPr>
          <p:cNvPr id="48131"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18</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Getting Started</a:t>
            </a:r>
            <a:endParaRPr lang="en-US" dirty="0"/>
          </a:p>
        </p:txBody>
      </p:sp>
      <p:sp>
        <p:nvSpPr>
          <p:cNvPr id="3" name="Content Placeholder 2"/>
          <p:cNvSpPr>
            <a:spLocks noGrp="1"/>
          </p:cNvSpPr>
          <p:nvPr>
            <p:ph idx="1"/>
          </p:nvPr>
        </p:nvSpPr>
        <p:spPr>
          <a:xfrm>
            <a:off x="685800" y="1431537"/>
            <a:ext cx="7772400" cy="4548310"/>
          </a:xfrm>
        </p:spPr>
        <p:txBody>
          <a:bodyPr>
            <a:noAutofit/>
          </a:bodyPr>
          <a:lstStyle/>
          <a:p>
            <a:pPr>
              <a:lnSpc>
                <a:spcPct val="100000"/>
              </a:lnSpc>
              <a:buFont typeface="Arial" panose="020B0604020202020204" pitchFamily="34" charset="0"/>
              <a:buChar char="•"/>
            </a:pPr>
            <a:r>
              <a:rPr lang="en-US" sz="2800" dirty="0" smtClean="0"/>
              <a:t>Generating Interest</a:t>
            </a:r>
          </a:p>
          <a:p>
            <a:pPr>
              <a:lnSpc>
                <a:spcPct val="100000"/>
              </a:lnSpc>
              <a:buFont typeface="Arial" panose="020B0604020202020204" pitchFamily="34" charset="0"/>
              <a:buChar char="•"/>
            </a:pPr>
            <a:r>
              <a:rPr lang="en-US" sz="2800" dirty="0" smtClean="0"/>
              <a:t>Forming Teams</a:t>
            </a:r>
          </a:p>
          <a:p>
            <a:pPr lvl="1">
              <a:lnSpc>
                <a:spcPct val="100000"/>
              </a:lnSpc>
              <a:buFont typeface="Arial" panose="020B0604020202020204" pitchFamily="34" charset="0"/>
              <a:buChar char="•"/>
            </a:pPr>
            <a:r>
              <a:rPr lang="en-US" sz="2400" dirty="0" smtClean="0"/>
              <a:t>Finding team members</a:t>
            </a:r>
          </a:p>
          <a:p>
            <a:pPr lvl="1">
              <a:lnSpc>
                <a:spcPct val="100000"/>
              </a:lnSpc>
              <a:buFont typeface="Arial" panose="020B0604020202020204" pitchFamily="34" charset="0"/>
              <a:buChar char="•"/>
            </a:pPr>
            <a:r>
              <a:rPr lang="en-US" sz="2400" dirty="0" smtClean="0"/>
              <a:t>Adding team members</a:t>
            </a:r>
          </a:p>
          <a:p>
            <a:pPr>
              <a:lnSpc>
                <a:spcPct val="100000"/>
              </a:lnSpc>
              <a:buFont typeface="Arial" panose="020B0604020202020204" pitchFamily="34" charset="0"/>
              <a:buChar char="•"/>
            </a:pPr>
            <a:r>
              <a:rPr lang="en-US" dirty="0"/>
              <a:t>Parent Meeting</a:t>
            </a:r>
          </a:p>
          <a:p>
            <a:pPr lvl="1">
              <a:lnSpc>
                <a:spcPct val="100000"/>
              </a:lnSpc>
              <a:buFont typeface="Arial" panose="020B0604020202020204" pitchFamily="34" charset="0"/>
              <a:buChar char="•"/>
            </a:pPr>
            <a:r>
              <a:rPr lang="en-US" sz="2400" dirty="0"/>
              <a:t>Calendar</a:t>
            </a:r>
          </a:p>
          <a:p>
            <a:pPr lvl="1">
              <a:lnSpc>
                <a:spcPct val="100000"/>
              </a:lnSpc>
              <a:buFont typeface="Arial" panose="020B0604020202020204" pitchFamily="34" charset="0"/>
              <a:buChar char="•"/>
            </a:pPr>
            <a:r>
              <a:rPr lang="en-US" sz="2400" dirty="0"/>
              <a:t>Expectations</a:t>
            </a:r>
          </a:p>
          <a:p>
            <a:pPr lvl="1">
              <a:lnSpc>
                <a:spcPct val="100000"/>
              </a:lnSpc>
              <a:buFont typeface="Arial" panose="020B0604020202020204" pitchFamily="34" charset="0"/>
              <a:buChar char="•"/>
            </a:pPr>
            <a:r>
              <a:rPr lang="en-US" sz="2400" dirty="0"/>
              <a:t>Coaches Bill of Rights</a:t>
            </a:r>
          </a:p>
          <a:p>
            <a:pPr lvl="1">
              <a:lnSpc>
                <a:spcPct val="100000"/>
              </a:lnSpc>
              <a:buFont typeface="Arial" panose="020B0604020202020204" pitchFamily="34" charset="0"/>
              <a:buChar char="•"/>
            </a:pPr>
            <a:r>
              <a:rPr lang="en-US" sz="2400" dirty="0"/>
              <a:t>Judges and Volunteers</a:t>
            </a:r>
          </a:p>
          <a:p>
            <a:pPr lvl="1">
              <a:lnSpc>
                <a:spcPct val="100000"/>
              </a:lnSpc>
              <a:buFont typeface="Arial" panose="020B0604020202020204" pitchFamily="34" charset="0"/>
              <a:buChar char="•"/>
            </a:pPr>
            <a:r>
              <a:rPr lang="en-US" sz="2400" dirty="0"/>
              <a:t>Outside Assistance</a:t>
            </a:r>
          </a:p>
          <a:p>
            <a:pPr lvl="1"/>
            <a:endParaRPr lang="en-US" sz="2400" dirty="0" smtClean="0"/>
          </a:p>
        </p:txBody>
      </p:sp>
    </p:spTree>
    <p:extLst>
      <p:ext uri="{BB962C8B-B14F-4D97-AF65-F5344CB8AC3E}">
        <p14:creationId xmlns:p14="http://schemas.microsoft.com/office/powerpoint/2010/main" val="2034551855"/>
      </p:ext>
    </p:extLst>
  </p:cSld>
  <p:clrMapOvr>
    <a:masterClrMapping/>
  </p:clrMapOvr>
  <p:transition xmlns:p14="http://schemas.microsoft.com/office/powerpoint/2010/main">
    <p:fade/>
  </p:transition>
</p:sld>
</file>

<file path=ppt/theme/theme1.xml><?xml version="1.0" encoding="utf-8"?>
<a:theme xmlns:a="http://schemas.openxmlformats.org/drawingml/2006/main" name="Blue Swoosh">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23242</TotalTime>
  <Words>3149</Words>
  <Application>Microsoft Macintosh PowerPoint</Application>
  <PresentationFormat>Letter Paper (8.5x11 in)</PresentationFormat>
  <Paragraphs>531</Paragraphs>
  <Slides>53</Slides>
  <Notes>13</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Blue Swoosh</vt:lpstr>
      <vt:lpstr>White with Courier font for code slides</vt:lpstr>
      <vt:lpstr>1_White with Courier font for code slides</vt:lpstr>
      <vt:lpstr>MICHIGAN ODYSSEY OF THE MIND  COACHES’ TRAINING</vt:lpstr>
      <vt:lpstr>Before We Begin</vt:lpstr>
      <vt:lpstr>What is divergent-thinking?</vt:lpstr>
      <vt:lpstr>The Three Components of OotM</vt:lpstr>
      <vt:lpstr>The Three Components of OotM</vt:lpstr>
      <vt:lpstr>Program Structure – Memberships</vt:lpstr>
      <vt:lpstr>Program Structure - Teams </vt:lpstr>
      <vt:lpstr>Program Structure - Teams </vt:lpstr>
      <vt:lpstr>Getting Started</vt:lpstr>
      <vt:lpstr>Typical Timeline</vt:lpstr>
      <vt:lpstr>What is the role of the coach?</vt:lpstr>
      <vt:lpstr>Tips and Advice</vt:lpstr>
      <vt:lpstr>PowerPoint Presentation</vt:lpstr>
      <vt:lpstr>Coaching Do’s</vt:lpstr>
      <vt:lpstr>Coaching Don’ts</vt:lpstr>
      <vt:lpstr>Team Meetings</vt:lpstr>
      <vt:lpstr>The First Five - Meeting #1</vt:lpstr>
      <vt:lpstr>The First Five - Meeting #2 - 5</vt:lpstr>
      <vt:lpstr>Coaches “Bill of Rights”</vt:lpstr>
      <vt:lpstr>Teambuilding</vt:lpstr>
      <vt:lpstr>PowerPoint Presentation</vt:lpstr>
      <vt:lpstr> What's needed to get started with   our Long-Term problem?</vt:lpstr>
      <vt:lpstr>The Long-Term Problems</vt:lpstr>
      <vt:lpstr>The Long-Term Problems Continued…</vt:lpstr>
      <vt:lpstr>The Long-Term Problems Continued…</vt:lpstr>
      <vt:lpstr>The Long-Term Problems Continued…</vt:lpstr>
      <vt:lpstr>The Long-Term Problems Continued…</vt:lpstr>
      <vt:lpstr>The Long-Term Problems Continued…</vt:lpstr>
      <vt:lpstr>The Long-Term Problems Continued…</vt:lpstr>
      <vt:lpstr>The Long-Term Problems Continued…</vt:lpstr>
      <vt:lpstr>PowerPoint Presentation</vt:lpstr>
      <vt:lpstr>PowerPoint Presentation</vt:lpstr>
      <vt:lpstr>How to solve the problem</vt:lpstr>
      <vt:lpstr>PowerPoint Presentation</vt:lpstr>
      <vt:lpstr>PowerPoint Presentation</vt:lpstr>
      <vt:lpstr>PowerPoint Presentation</vt:lpstr>
      <vt:lpstr>PowerPoint Presentation</vt:lpstr>
      <vt:lpstr>Style</vt:lpstr>
      <vt:lpstr>Common Style Categories</vt:lpstr>
      <vt:lpstr>Outside Assistance (OA)</vt:lpstr>
      <vt:lpstr>Is It OA or Not OA?</vt:lpstr>
      <vt:lpstr>PowerPoint Presentation</vt:lpstr>
      <vt:lpstr>Outside Assistance (OA) Take two …</vt:lpstr>
      <vt:lpstr>Penalties</vt:lpstr>
      <vt:lpstr>Penalties Continued…</vt:lpstr>
      <vt:lpstr>Odyssey of the Mind Website www.OdysseyoftheMind.com</vt:lpstr>
      <vt:lpstr>Entering Member Area</vt:lpstr>
      <vt:lpstr>Member Area</vt:lpstr>
      <vt:lpstr>PowerPoint Presentation</vt:lpstr>
      <vt:lpstr>PowerPoint Presentation</vt:lpstr>
      <vt:lpstr>More Resources</vt:lpstr>
      <vt:lpstr>Contact Us</vt:lpstr>
      <vt:lpstr>Odyssey of the Mind</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 in MI Coaches' Training</dc:title>
  <dc:subject/>
  <dc:creator>Karen McCombs</dc:creator>
  <cp:keywords/>
  <dc:description/>
  <cp:lastModifiedBy>Karen McCombs</cp:lastModifiedBy>
  <cp:revision>481</cp:revision>
  <cp:lastPrinted>2013-09-27T13:34:56Z</cp:lastPrinted>
  <dcterms:created xsi:type="dcterms:W3CDTF">2009-09-01T15:19:32Z</dcterms:created>
  <dcterms:modified xsi:type="dcterms:W3CDTF">2019-10-22T21:09:19Z</dcterms:modified>
  <cp:category/>
</cp:coreProperties>
</file>