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48" r:id="rId2"/>
    <p:sldMasterId id="2147483751" r:id="rId3"/>
  </p:sldMasterIdLst>
  <p:notesMasterIdLst>
    <p:notesMasterId r:id="rId32"/>
  </p:notesMasterIdLst>
  <p:handoutMasterIdLst>
    <p:handoutMasterId r:id="rId33"/>
  </p:handoutMasterIdLst>
  <p:sldIdLst>
    <p:sldId id="298" r:id="rId4"/>
    <p:sldId id="434" r:id="rId5"/>
    <p:sldId id="307" r:id="rId6"/>
    <p:sldId id="281" r:id="rId7"/>
    <p:sldId id="337" r:id="rId8"/>
    <p:sldId id="283" r:id="rId9"/>
    <p:sldId id="427" r:id="rId10"/>
    <p:sldId id="429" r:id="rId11"/>
    <p:sldId id="428" r:id="rId12"/>
    <p:sldId id="284" r:id="rId13"/>
    <p:sldId id="374" r:id="rId14"/>
    <p:sldId id="375" r:id="rId15"/>
    <p:sldId id="286" r:id="rId16"/>
    <p:sldId id="285" r:id="rId17"/>
    <p:sldId id="305" r:id="rId18"/>
    <p:sldId id="387" r:id="rId19"/>
    <p:sldId id="389" r:id="rId20"/>
    <p:sldId id="390" r:id="rId21"/>
    <p:sldId id="391" r:id="rId22"/>
    <p:sldId id="392" r:id="rId23"/>
    <p:sldId id="393" r:id="rId24"/>
    <p:sldId id="395" r:id="rId25"/>
    <p:sldId id="399" r:id="rId26"/>
    <p:sldId id="396" r:id="rId27"/>
    <p:sldId id="282" r:id="rId28"/>
    <p:sldId id="415" r:id="rId29"/>
    <p:sldId id="435" r:id="rId30"/>
    <p:sldId id="419" r:id="rId31"/>
  </p:sldIdLst>
  <p:sldSz cx="9144000" cy="6858000" type="letter"/>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80FF00"/>
    <a:srgbClr val="FFFF66"/>
    <a:srgbClr val="8000FF"/>
    <a:srgbClr val="00FFFF"/>
    <a:srgbClr val="800080"/>
    <a:srgbClr val="FF41D6"/>
    <a:srgbClr val="FFF29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34" autoAdjust="0"/>
    <p:restoredTop sz="96667" autoAdjust="0"/>
  </p:normalViewPr>
  <p:slideViewPr>
    <p:cSldViewPr snapToGrid="0">
      <p:cViewPr varScale="1">
        <p:scale>
          <a:sx n="126" d="100"/>
          <a:sy n="126" d="100"/>
        </p:scale>
        <p:origin x="-712" y="-10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25" d="100"/>
        <a:sy n="125" d="100"/>
      </p:scale>
      <p:origin x="0" y="-28915"/>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notesMaster" Target="notesMasters/notesMaster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heme" Target="theme/theme1.xml"/><Relationship Id="rId38"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en-US"/>
          </a:p>
        </p:txBody>
      </p:sp>
      <p:sp>
        <p:nvSpPr>
          <p:cNvPr id="66563"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792BB4DA-F0DE-EA40-AF72-D1270056AA52}" type="datetime1">
              <a:rPr lang="en-US"/>
              <a:pPr>
                <a:defRPr/>
              </a:pPr>
              <a:t>10/22/19</a:t>
            </a:fld>
            <a:endParaRPr lang="en-US"/>
          </a:p>
        </p:txBody>
      </p:sp>
      <p:sp>
        <p:nvSpPr>
          <p:cNvPr id="66564"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en-US"/>
          </a:p>
        </p:txBody>
      </p:sp>
      <p:sp>
        <p:nvSpPr>
          <p:cNvPr id="66565"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4C39761F-1878-564B-98DC-7F858338BC46}" type="slidenum">
              <a:rPr lang="en-US"/>
              <a:pPr>
                <a:defRPr/>
              </a:pPr>
              <a:t>‹#›</a:t>
            </a:fld>
            <a:endParaRPr lang="en-US"/>
          </a:p>
        </p:txBody>
      </p:sp>
    </p:spTree>
    <p:extLst>
      <p:ext uri="{BB962C8B-B14F-4D97-AF65-F5344CB8AC3E}">
        <p14:creationId xmlns:p14="http://schemas.microsoft.com/office/powerpoint/2010/main" val="22895161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en-US"/>
          </a:p>
        </p:txBody>
      </p:sp>
      <p:sp>
        <p:nvSpPr>
          <p:cNvPr id="72707"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D4795563-4FD4-0D4D-8503-B3B3BC6DCF70}" type="datetime1">
              <a:rPr lang="en-US"/>
              <a:pPr>
                <a:defRPr/>
              </a:pPr>
              <a:t>10/22/19</a:t>
            </a:fld>
            <a:endParaRPr lang="en-US"/>
          </a:p>
        </p:txBody>
      </p:sp>
      <p:sp>
        <p:nvSpPr>
          <p:cNvPr id="7270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2709"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2710"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en-US"/>
          </a:p>
        </p:txBody>
      </p:sp>
      <p:sp>
        <p:nvSpPr>
          <p:cNvPr id="72711"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3612AD91-8E67-F248-8976-6169D328BDD6}" type="slidenum">
              <a:rPr lang="en-US"/>
              <a:pPr>
                <a:defRPr/>
              </a:pPr>
              <a:t>‹#›</a:t>
            </a:fld>
            <a:endParaRPr lang="en-US"/>
          </a:p>
        </p:txBody>
      </p:sp>
    </p:spTree>
    <p:extLst>
      <p:ext uri="{BB962C8B-B14F-4D97-AF65-F5344CB8AC3E}">
        <p14:creationId xmlns:p14="http://schemas.microsoft.com/office/powerpoint/2010/main" val="22941865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EC2EB45F-3794-DD4F-90E2-340148A9A5EE}" type="slidenum">
              <a:rPr lang="en-US"/>
              <a:pPr>
                <a:defRPr/>
              </a:pPr>
              <a:t>1</a:t>
            </a:fld>
            <a:endParaRPr lang="en-US"/>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p:txBody>
          <a:bodyPr/>
          <a:lstStyle/>
          <a:p>
            <a:pPr eaLnBrk="1" hangingPunct="1">
              <a:defRPr/>
            </a:pPr>
            <a:r>
              <a:rPr lang="en-US" dirty="0" smtClean="0">
                <a:cs typeface="+mn-cs"/>
              </a:rPr>
              <a:t>Introductions</a:t>
            </a:r>
          </a:p>
          <a:p>
            <a:pPr eaLnBrk="1" hangingPunct="1">
              <a:defRPr/>
            </a:pPr>
            <a:r>
              <a:rPr lang="en-US" dirty="0" smtClean="0">
                <a:cs typeface="+mn-cs"/>
              </a:rPr>
              <a:t>Bathrooms, water fountain, coffee</a:t>
            </a:r>
          </a:p>
          <a:p>
            <a:pPr eaLnBrk="1" hangingPunct="1">
              <a:defRPr/>
            </a:pPr>
            <a:r>
              <a:rPr lang="en-US" dirty="0" smtClean="0">
                <a:cs typeface="+mn-cs"/>
              </a:rPr>
              <a:t>Hand</a:t>
            </a:r>
            <a:r>
              <a:rPr lang="en-US" baseline="0" dirty="0" smtClean="0">
                <a:cs typeface="+mn-cs"/>
              </a:rPr>
              <a:t> show old </a:t>
            </a:r>
            <a:r>
              <a:rPr lang="en-US" baseline="0" dirty="0" err="1" smtClean="0">
                <a:cs typeface="+mn-cs"/>
              </a:rPr>
              <a:t>vs</a:t>
            </a:r>
            <a:r>
              <a:rPr lang="en-US" baseline="0" dirty="0" smtClean="0">
                <a:cs typeface="+mn-cs"/>
              </a:rPr>
              <a:t> new coaches</a:t>
            </a:r>
          </a:p>
          <a:p>
            <a:pPr eaLnBrk="1" hangingPunct="1">
              <a:defRPr/>
            </a:pPr>
            <a:r>
              <a:rPr lang="en-US" baseline="0" smtClean="0">
                <a:cs typeface="+mn-cs"/>
              </a:rPr>
              <a:t>Anybody totally new to OM</a:t>
            </a:r>
            <a:endParaRPr lang="en-US" dirty="0" smtClean="0">
              <a:cs typeface="+mn-cs"/>
            </a:endParaRPr>
          </a:p>
        </p:txBody>
      </p:sp>
    </p:spTree>
    <p:extLst>
      <p:ext uri="{BB962C8B-B14F-4D97-AF65-F5344CB8AC3E}">
        <p14:creationId xmlns:p14="http://schemas.microsoft.com/office/powerpoint/2010/main" val="2310874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Show</a:t>
            </a:r>
            <a:r>
              <a:rPr lang="en-US" baseline="0" dirty="0" smtClean="0"/>
              <a:t> both publications</a:t>
            </a:r>
          </a:p>
          <a:p>
            <a:pPr>
              <a:defRPr/>
            </a:pPr>
            <a:r>
              <a:rPr lang="en-US" baseline="0" dirty="0" smtClean="0"/>
              <a:t>Program Guide online @ member area</a:t>
            </a:r>
          </a:p>
          <a:p>
            <a:pPr>
              <a:defRPr/>
            </a:pPr>
            <a:r>
              <a:rPr lang="en-US" baseline="0" dirty="0" smtClean="0"/>
              <a:t>Explain PG &amp; CM notations</a:t>
            </a: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2</a:t>
            </a:fld>
            <a:endParaRPr lang="en-US"/>
          </a:p>
        </p:txBody>
      </p:sp>
    </p:spTree>
    <p:extLst>
      <p:ext uri="{BB962C8B-B14F-4D97-AF65-F5344CB8AC3E}">
        <p14:creationId xmlns:p14="http://schemas.microsoft.com/office/powerpoint/2010/main" val="1450292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12AD91-8E67-F248-8976-6169D328BDD6}" type="slidenum">
              <a:rPr lang="en-US" smtClean="0"/>
              <a:pPr>
                <a:defRPr/>
              </a:pPr>
              <a:t>14</a:t>
            </a:fld>
            <a:endParaRPr lang="en-US"/>
          </a:p>
        </p:txBody>
      </p:sp>
    </p:spTree>
    <p:extLst>
      <p:ext uri="{BB962C8B-B14F-4D97-AF65-F5344CB8AC3E}">
        <p14:creationId xmlns:p14="http://schemas.microsoft.com/office/powerpoint/2010/main" val="2338397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descr="Swirl.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912813"/>
            <a:ext cx="9144000"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92430914"/>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6087688"/>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375154351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3" descr="Swirl.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143000"/>
            <a:ext cx="914400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358297953"/>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3" descr="Swirl.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1143000"/>
            <a:ext cx="914400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910900173"/>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8156575" cy="589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76200" y="6069013"/>
            <a:ext cx="2057400" cy="685800"/>
          </a:xfrm>
          <a:prstGeom prst="rect">
            <a:avLst/>
          </a:prstGeom>
        </p:spPr>
        <p:txBody>
          <a:bodyPr/>
          <a:lstStyle>
            <a:lvl1pPr>
              <a:defRPr>
                <a:cs typeface="Arial" charset="0"/>
              </a:defRPr>
            </a:lvl1pPr>
          </a:lstStyle>
          <a:p>
            <a:pPr>
              <a:defRPr/>
            </a:pPr>
            <a:endParaRPr lang="en-US"/>
          </a:p>
        </p:txBody>
      </p:sp>
      <p:sp>
        <p:nvSpPr>
          <p:cNvPr id="4" name="Footer Placeholder 3"/>
          <p:cNvSpPr>
            <a:spLocks noGrp="1"/>
          </p:cNvSpPr>
          <p:nvPr>
            <p:ph type="ftr" sz="quarter" idx="11"/>
          </p:nvPr>
        </p:nvSpPr>
        <p:spPr>
          <a:xfrm>
            <a:off x="2085975" y="236538"/>
            <a:ext cx="5867400" cy="365125"/>
          </a:xfrm>
          <a:prstGeom prst="rect">
            <a:avLst/>
          </a:prstGeom>
        </p:spPr>
        <p:txBody>
          <a:bodyPr/>
          <a:lstStyle>
            <a:lvl1pPr>
              <a:defRPr>
                <a:cs typeface="Arial" charset="0"/>
              </a:defRPr>
            </a:lvl1pPr>
          </a:lstStyle>
          <a:p>
            <a:pPr>
              <a:defRPr/>
            </a:pPr>
            <a:endParaRPr lang="en-US"/>
          </a:p>
        </p:txBody>
      </p:sp>
      <p:sp>
        <p:nvSpPr>
          <p:cNvPr id="5" name="Slide Number Placeholder 4"/>
          <p:cNvSpPr>
            <a:spLocks noGrp="1"/>
          </p:cNvSpPr>
          <p:nvPr>
            <p:ph type="sldNum" sz="quarter" idx="12"/>
          </p:nvPr>
        </p:nvSpPr>
        <p:spPr>
          <a:xfrm>
            <a:off x="8001000" y="228600"/>
            <a:ext cx="838200" cy="381000"/>
          </a:xfrm>
          <a:prstGeom prst="rect">
            <a:avLst/>
          </a:prstGeom>
        </p:spPr>
        <p:txBody>
          <a:bodyPr/>
          <a:lstStyle>
            <a:lvl1pPr>
              <a:defRPr>
                <a:cs typeface="Arial" charset="0"/>
              </a:defRPr>
            </a:lvl1pPr>
          </a:lstStyle>
          <a:p>
            <a:pPr>
              <a:defRPr/>
            </a:pPr>
            <a:fld id="{34FF63B7-3832-F747-8268-D983F55D57F3}" type="slidenum">
              <a:rPr lang="en-US"/>
              <a:pPr>
                <a:defRPr/>
              </a:pPr>
              <a:t>‹#›</a:t>
            </a:fld>
            <a:r>
              <a:rPr lang="en-US"/>
              <a:t>‹#›</a:t>
            </a:r>
          </a:p>
        </p:txBody>
      </p:sp>
    </p:spTree>
    <p:extLst>
      <p:ext uri="{BB962C8B-B14F-4D97-AF65-F5344CB8AC3E}">
        <p14:creationId xmlns:p14="http://schemas.microsoft.com/office/powerpoint/2010/main" val="150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336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4354823"/>
      </p:ext>
    </p:extLst>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336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49066927"/>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3" descr="Swirl.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143000"/>
            <a:ext cx="914400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Swirl.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1143000"/>
            <a:ext cx="914400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1711576703"/>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56343373"/>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150655"/>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4828096"/>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0320631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1161560"/>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41403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332165"/>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7" Type="http://schemas.openxmlformats.org/officeDocument/2006/relationships/image" Target="../media/image2.png"/><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15.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16.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1" tx1="lt1" bg2="dk2" tx2="lt2" accent1="accent1" accent2="accent2" accent3="accent3" accent4="accent4" accent5="accent5" accent6="accent6" hlink="hlink" folHlink="folHlink"/>
  <p:sldLayoutIdLst>
    <p:sldLayoutId id="2147484233" r:id="rId1"/>
    <p:sldLayoutId id="2147484234" r:id="rId2"/>
    <p:sldLayoutId id="2147484225" r:id="rId3"/>
    <p:sldLayoutId id="2147484226" r:id="rId4"/>
    <p:sldLayoutId id="2147484227" r:id="rId5"/>
    <p:sldLayoutId id="2147484228" r:id="rId6"/>
    <p:sldLayoutId id="2147484229" r:id="rId7"/>
    <p:sldLayoutId id="2147484230" r:id="rId8"/>
    <p:sldLayoutId id="2147484235" r:id="rId9"/>
    <p:sldLayoutId id="2147484236" r:id="rId10"/>
    <p:sldLayoutId id="2147484237" r:id="rId11"/>
    <p:sldLayoutId id="2147484238" r:id="rId12"/>
    <p:sldLayoutId id="2147484239" r:id="rId13"/>
    <p:sldLayoutId id="2147484240" r:id="rId14"/>
  </p:sldLayoutIdLst>
  <p:transition xmlns:p14="http://schemas.microsoft.com/office/powerpoint/2010/main">
    <p:fade/>
  </p:transition>
  <p:hf sldNum="0" hdr="0" ftr="0" dt="0"/>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7170" name="Picture 3" descr="white rectangle.png"/>
          <p:cNvPicPr>
            <a:picLocks noChangeAspect="1"/>
          </p:cNvPicPr>
          <p:nvPr/>
        </p:nvPicPr>
        <p:blipFill>
          <a:blip r:embed="rId4" cstate="email">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7172"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231" r:id="rId1"/>
  </p:sldLayoutIdLst>
  <p:transition xmlns:p14="http://schemas.microsoft.com/office/powerpoint/2010/main">
    <p:fade/>
  </p:transition>
  <p:hf sldNum="0" hdr="0" ftr="0" dt="0"/>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ＭＳ Ｐゴシック" charset="0"/>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ＭＳ Ｐゴシック" charset="0"/>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ＭＳ Ｐゴシック" charset="0"/>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ＭＳ Ｐゴシック" charset="0"/>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ＭＳ Ｐゴシック"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8194" name="Picture 3" descr="white rectangle.png"/>
          <p:cNvPicPr>
            <a:picLocks noChangeAspect="1"/>
          </p:cNvPicPr>
          <p:nvPr/>
        </p:nvPicPr>
        <p:blipFill>
          <a:blip r:embed="rId4" cstate="email">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8196"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232" r:id="rId1"/>
  </p:sldLayoutIdLst>
  <p:transition xmlns:p14="http://schemas.microsoft.com/office/powerpoint/2010/main">
    <p:fade/>
  </p:transition>
  <p:hf sldNum="0" hdr="0" ftr="0" dt="0"/>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ＭＳ Ｐゴシック" charset="0"/>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ＭＳ Ｐゴシック" charset="0"/>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ＭＳ Ｐゴシック" charset="0"/>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ＭＳ Ｐゴシック" charset="0"/>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ＭＳ Ｐゴシック"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mailto:Director@MichiganOdyssey.com" TargetMode="External"/><Relationship Id="rId4" Type="http://schemas.openxmlformats.org/officeDocument/2006/relationships/hyperlink" Target="http://www.odysseyofthemind.org" TargetMode="External"/><Relationship Id="rId5" Type="http://schemas.openxmlformats.org/officeDocument/2006/relationships/hyperlink" Target="mailto:info@odysseyofthemind.org" TargetMode="External"/><Relationship Id="rId6" Type="http://schemas.openxmlformats.org/officeDocument/2006/relationships/image" Target="../media/image19.jpeg"/><Relationship Id="rId7" Type="http://schemas.openxmlformats.org/officeDocument/2006/relationships/image" Target="../media/image20.png"/><Relationship Id="rId8" Type="http://schemas.openxmlformats.org/officeDocument/2006/relationships/image" Target="../media/image21.jpeg"/><Relationship Id="rId1" Type="http://schemas.openxmlformats.org/officeDocument/2006/relationships/slideLayout" Target="../slideLayouts/slideLayout8.xml"/><Relationship Id="rId2" Type="http://schemas.openxmlformats.org/officeDocument/2006/relationships/hyperlink" Target="http://www.miodyssey.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3"/>
          <p:cNvSpPr>
            <a:spLocks noGrp="1"/>
          </p:cNvSpPr>
          <p:nvPr>
            <p:ph/>
          </p:nvPr>
        </p:nvSpPr>
        <p:spPr>
          <a:xfrm>
            <a:off x="0" y="6199188"/>
            <a:ext cx="9144000" cy="434975"/>
          </a:xfrm>
        </p:spPr>
        <p:txBody>
          <a:bodyPr anchor="ctr"/>
          <a:lstStyle/>
          <a:p>
            <a:pPr marL="0" indent="0" algn="ctr" eaLnBrk="1" hangingPunct="1">
              <a:buFont typeface="Wingdings" charset="0"/>
              <a:buNone/>
            </a:pPr>
            <a:r>
              <a:rPr lang="en-US" sz="1400">
                <a:latin typeface="Arial" charset="0"/>
              </a:rPr>
              <a:t>Based on </a:t>
            </a:r>
            <a:r>
              <a:rPr lang="en-US" sz="1400" i="1">
                <a:latin typeface="Arial" charset="0"/>
              </a:rPr>
              <a:t>The </a:t>
            </a:r>
            <a:r>
              <a:rPr lang="ja-JP" altLang="en-US" sz="1400" i="1">
                <a:latin typeface="Arial" charset="0"/>
              </a:rPr>
              <a:t>“</a:t>
            </a:r>
            <a:r>
              <a:rPr lang="en-US" altLang="ja-JP" sz="1400" i="1">
                <a:latin typeface="Arial" charset="0"/>
              </a:rPr>
              <a:t>Unofficial</a:t>
            </a:r>
            <a:r>
              <a:rPr lang="ja-JP" altLang="en-US" sz="1400" i="1">
                <a:latin typeface="Arial" charset="0"/>
              </a:rPr>
              <a:t>”</a:t>
            </a:r>
            <a:r>
              <a:rPr lang="en-US" altLang="ja-JP" sz="1400" i="1">
                <a:latin typeface="Arial" charset="0"/>
              </a:rPr>
              <a:t> On-Line Coaches</a:t>
            </a:r>
            <a:r>
              <a:rPr lang="ja-JP" altLang="en-US" sz="1400" i="1">
                <a:latin typeface="Arial" charset="0"/>
              </a:rPr>
              <a:t>’</a:t>
            </a:r>
            <a:r>
              <a:rPr lang="en-US" altLang="ja-JP" sz="1400" i="1">
                <a:latin typeface="Arial" charset="0"/>
              </a:rPr>
              <a:t> Training - </a:t>
            </a:r>
            <a:r>
              <a:rPr lang="en-US" altLang="ja-JP" sz="1400">
                <a:latin typeface="Arial" charset="0"/>
              </a:rPr>
              <a:t>by T.Perkins (VT), J. Otte (NY), &amp; S. Riggs (TX)</a:t>
            </a:r>
          </a:p>
          <a:p>
            <a:pPr marL="0" indent="0" algn="ctr" eaLnBrk="1" hangingPunct="1">
              <a:buFontTx/>
              <a:buNone/>
            </a:pPr>
            <a:r>
              <a:rPr lang="en-US" sz="1400">
                <a:latin typeface="Arial" charset="0"/>
              </a:rPr>
              <a:t>&amp;</a:t>
            </a:r>
            <a:r>
              <a:rPr lang="en-US" sz="1400" i="1">
                <a:latin typeface="Calibri" charset="0"/>
              </a:rPr>
              <a:t> Wisconsin Odyssey of the Mind Coaches Training</a:t>
            </a:r>
            <a:r>
              <a:rPr lang="en-US" sz="1400" i="1">
                <a:latin typeface="Arial" charset="0"/>
              </a:rPr>
              <a:t> - </a:t>
            </a:r>
            <a:r>
              <a:rPr lang="en-US" sz="1400">
                <a:latin typeface="Calibri" charset="0"/>
              </a:rPr>
              <a:t>wi.odysseyofthemind.org/Documents/CoachesTraining.ppt</a:t>
            </a:r>
            <a:endParaRPr lang="en-US" sz="1400">
              <a:latin typeface="Arial" charset="0"/>
            </a:endParaRPr>
          </a:p>
        </p:txBody>
      </p:sp>
      <p:pic>
        <p:nvPicPr>
          <p:cNvPr id="1126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41410"/>
            <a:ext cx="9144000" cy="124301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2"/>
          <p:cNvSpPr txBox="1">
            <a:spLocks/>
          </p:cNvSpPr>
          <p:nvPr/>
        </p:nvSpPr>
        <p:spPr>
          <a:xfrm>
            <a:off x="457200" y="2340670"/>
            <a:ext cx="8229600" cy="3484761"/>
          </a:xfrm>
          <a:prstGeom prst="rect">
            <a:avLst/>
          </a:prstGeom>
        </p:spPr>
        <p:txBody>
          <a:bodyPr vert="horz" wrap="square" lIns="0" tIns="0" rIns="0" bIns="0" rtlCol="0" anchor="b">
            <a:noAutofit/>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a:lstStyle>
          <a:p>
            <a:pPr algn="ctr" defTabSz="914363" eaLnBrk="1" fontAlgn="auto" hangingPunct="1">
              <a:lnSpc>
                <a:spcPct val="100000"/>
              </a:lnSpc>
              <a:spcAft>
                <a:spcPts val="0"/>
              </a:spcAft>
              <a:defRPr/>
            </a:pPr>
            <a:r>
              <a:rPr lang="en-US" sz="6000" b="1" i="1" dirty="0" smtClean="0">
                <a:solidFill>
                  <a:srgbClr val="FFFF00"/>
                </a:solidFill>
                <a:latin typeface="Calibri"/>
                <a:ea typeface="+mn-ea"/>
                <a:cs typeface="Calibri"/>
              </a:rPr>
              <a:t>MICHIGAN</a:t>
            </a:r>
            <a:br>
              <a:rPr lang="en-US" sz="6000" b="1" i="1" dirty="0" smtClean="0">
                <a:solidFill>
                  <a:srgbClr val="FFFF00"/>
                </a:solidFill>
                <a:latin typeface="Calibri"/>
                <a:ea typeface="+mn-ea"/>
                <a:cs typeface="Calibri"/>
              </a:rPr>
            </a:br>
            <a:r>
              <a:rPr lang="en-US" sz="6000" b="1" i="1" dirty="0" smtClean="0">
                <a:solidFill>
                  <a:srgbClr val="FFFF00"/>
                </a:solidFill>
                <a:latin typeface="Calibri"/>
                <a:ea typeface="+mn-ea"/>
                <a:cs typeface="Calibri"/>
              </a:rPr>
              <a:t>ODYSSEY OF THE MIND </a:t>
            </a:r>
            <a:br>
              <a:rPr lang="en-US" sz="6000" b="1" i="1" dirty="0" smtClean="0">
                <a:solidFill>
                  <a:srgbClr val="FFFF00"/>
                </a:solidFill>
                <a:latin typeface="Calibri"/>
                <a:ea typeface="+mn-ea"/>
                <a:cs typeface="Calibri"/>
              </a:rPr>
            </a:br>
            <a:r>
              <a:rPr lang="en-US" sz="6000" b="1" i="1" dirty="0" smtClean="0">
                <a:solidFill>
                  <a:srgbClr val="FFFF00"/>
                </a:solidFill>
                <a:latin typeface="Calibri"/>
                <a:ea typeface="+mn-ea"/>
                <a:cs typeface="Calibri"/>
              </a:rPr>
              <a:t>COACHES</a:t>
            </a:r>
            <a:r>
              <a:rPr lang="en-US" altLang="ja-JP" sz="6000" b="1" i="1" dirty="0" smtClean="0">
                <a:solidFill>
                  <a:srgbClr val="FFFF00"/>
                </a:solidFill>
                <a:latin typeface="Calibri"/>
                <a:ea typeface="+mn-ea"/>
                <a:cs typeface="Calibri"/>
              </a:rPr>
              <a:t>’</a:t>
            </a:r>
            <a:r>
              <a:rPr lang="en-US" sz="6000" b="1" i="1" dirty="0" smtClean="0">
                <a:solidFill>
                  <a:srgbClr val="FFFF00"/>
                </a:solidFill>
                <a:latin typeface="Calibri"/>
                <a:ea typeface="+mn-ea"/>
                <a:cs typeface="Calibri"/>
              </a:rPr>
              <a:t> TRAINING</a:t>
            </a:r>
            <a:br>
              <a:rPr lang="en-US" sz="6000" b="1" i="1" dirty="0" smtClean="0">
                <a:solidFill>
                  <a:srgbClr val="FFFF00"/>
                </a:solidFill>
                <a:latin typeface="Calibri"/>
                <a:ea typeface="+mn-ea"/>
                <a:cs typeface="Calibri"/>
              </a:rPr>
            </a:br>
            <a:r>
              <a:rPr lang="en-US" sz="5400" b="1" i="1" dirty="0" smtClean="0">
                <a:solidFill>
                  <a:srgbClr val="FF0000"/>
                </a:solidFill>
                <a:latin typeface="Calibri"/>
                <a:ea typeface="+mn-ea"/>
                <a:cs typeface="Calibri"/>
              </a:rPr>
              <a:t> - Preparing for Competition - </a:t>
            </a:r>
            <a:endParaRPr lang="en-US" sz="5400" b="1" i="1" dirty="0">
              <a:solidFill>
                <a:srgbClr val="FF0000"/>
              </a:solidFill>
              <a:latin typeface="Calibri"/>
              <a:ea typeface="+mn-ea"/>
              <a:cs typeface="Calibri"/>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4"/>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a:latin typeface="Calibri"/>
                <a:ea typeface="+mn-ea"/>
                <a:cs typeface="Calibri"/>
              </a:rPr>
              <a:t>Style Form</a:t>
            </a:r>
          </a:p>
        </p:txBody>
      </p:sp>
      <p:sp>
        <p:nvSpPr>
          <p:cNvPr id="79874" name="Rectangle 3"/>
          <p:cNvSpPr>
            <a:spLocks noChangeArrowheads="1"/>
          </p:cNvSpPr>
          <p:nvPr/>
        </p:nvSpPr>
        <p:spPr bwMode="auto">
          <a:xfrm>
            <a:off x="4648200" y="1233488"/>
            <a:ext cx="4038600"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8600" indent="-228600" defTabSz="514350" eaLnBrk="0" hangingPunct="0">
              <a:spcBef>
                <a:spcPts val="600"/>
              </a:spcBef>
              <a:buFontTx/>
              <a:buChar char="•"/>
            </a:pPr>
            <a:r>
              <a:rPr lang="en-US" sz="2200" dirty="0">
                <a:latin typeface="Calibri" charset="0"/>
                <a:cs typeface="Calibri" charset="0"/>
              </a:rPr>
              <a:t>4  copies for Staging Judge</a:t>
            </a:r>
          </a:p>
          <a:p>
            <a:pPr marL="228600" indent="-228600" defTabSz="514350" eaLnBrk="0" hangingPunct="0">
              <a:spcBef>
                <a:spcPts val="600"/>
              </a:spcBef>
              <a:buFontTx/>
              <a:buChar char="•"/>
            </a:pPr>
            <a:r>
              <a:rPr lang="en-US" sz="2200" dirty="0">
                <a:latin typeface="Calibri" charset="0"/>
                <a:cs typeface="Calibri" charset="0"/>
              </a:rPr>
              <a:t>Elaborates Long-Term problem</a:t>
            </a:r>
          </a:p>
          <a:p>
            <a:pPr marL="228600" indent="-228600" defTabSz="514350" eaLnBrk="0" hangingPunct="0">
              <a:spcBef>
                <a:spcPts val="600"/>
              </a:spcBef>
              <a:buFontTx/>
              <a:buChar char="•"/>
            </a:pPr>
            <a:r>
              <a:rPr lang="en-US" sz="2200" dirty="0">
                <a:latin typeface="Calibri" charset="0"/>
                <a:cs typeface="Calibri" charset="0"/>
              </a:rPr>
              <a:t>Relates to the solution’s theme</a:t>
            </a:r>
          </a:p>
          <a:p>
            <a:pPr marL="228600" indent="-228600" defTabSz="514350" eaLnBrk="0" hangingPunct="0">
              <a:spcBef>
                <a:spcPts val="600"/>
              </a:spcBef>
              <a:buFontTx/>
              <a:buChar char="•"/>
            </a:pPr>
            <a:r>
              <a:rPr lang="en-US" sz="2200" dirty="0">
                <a:latin typeface="Calibri" charset="0"/>
                <a:cs typeface="Calibri" charset="0"/>
              </a:rPr>
              <a:t>Team can showcase strengths</a:t>
            </a:r>
          </a:p>
          <a:p>
            <a:pPr marL="228600" indent="-228600" defTabSz="514350" eaLnBrk="0" hangingPunct="0">
              <a:spcBef>
                <a:spcPts val="600"/>
              </a:spcBef>
              <a:buFontTx/>
              <a:buChar char="•"/>
            </a:pPr>
            <a:r>
              <a:rPr lang="en-US" sz="2200" dirty="0">
                <a:latin typeface="Calibri" charset="0"/>
                <a:cs typeface="Calibri" charset="0"/>
              </a:rPr>
              <a:t>Cannot be items already scored as part of Long-Term</a:t>
            </a:r>
          </a:p>
          <a:p>
            <a:pPr marL="228600" indent="-228600" defTabSz="514350" eaLnBrk="0" hangingPunct="0">
              <a:spcBef>
                <a:spcPts val="600"/>
              </a:spcBef>
              <a:buFontTx/>
              <a:buChar char="•"/>
            </a:pPr>
            <a:r>
              <a:rPr lang="en-US" sz="2200" dirty="0">
                <a:latin typeface="Calibri" charset="0"/>
                <a:cs typeface="Calibri" charset="0"/>
              </a:rPr>
              <a:t>Categories:</a:t>
            </a:r>
          </a:p>
          <a:p>
            <a:pPr marL="914400" lvl="1" indent="-457200" defTabSz="514350" eaLnBrk="0" hangingPunct="0">
              <a:spcBef>
                <a:spcPts val="600"/>
              </a:spcBef>
              <a:buFontTx/>
              <a:buAutoNum type="arabicPeriod"/>
            </a:pPr>
            <a:r>
              <a:rPr lang="en-US" sz="2200" dirty="0">
                <a:latin typeface="Calibri" charset="0"/>
                <a:cs typeface="Calibri" charset="0"/>
              </a:rPr>
              <a:t>Specific Scoring Elements</a:t>
            </a:r>
          </a:p>
          <a:p>
            <a:pPr marL="914400" lvl="1" indent="-457200" defTabSz="514350" eaLnBrk="0" hangingPunct="0">
              <a:spcBef>
                <a:spcPts val="600"/>
              </a:spcBef>
              <a:buFontTx/>
              <a:buAutoNum type="arabicPeriod"/>
            </a:pPr>
            <a:r>
              <a:rPr lang="en-US" sz="2200" dirty="0">
                <a:latin typeface="Calibri" charset="0"/>
                <a:cs typeface="Calibri" charset="0"/>
              </a:rPr>
              <a:t>Free Choice Elements</a:t>
            </a:r>
          </a:p>
          <a:p>
            <a:pPr marL="914400" lvl="1" indent="-457200" defTabSz="514350" eaLnBrk="0" hangingPunct="0">
              <a:spcBef>
                <a:spcPts val="600"/>
              </a:spcBef>
              <a:buFontTx/>
              <a:buAutoNum type="arabicPeriod"/>
            </a:pPr>
            <a:r>
              <a:rPr lang="en-US" sz="2200" dirty="0">
                <a:latin typeface="Calibri" charset="0"/>
                <a:cs typeface="Calibri" charset="0"/>
              </a:rPr>
              <a:t>Overall Effect</a:t>
            </a:r>
          </a:p>
          <a:p>
            <a:pPr marL="228600" indent="-228600" defTabSz="514350" eaLnBrk="0" hangingPunct="0">
              <a:spcBef>
                <a:spcPts val="600"/>
              </a:spcBef>
              <a:buFontTx/>
              <a:buChar char="•"/>
            </a:pPr>
            <a:r>
              <a:rPr lang="en-US" sz="2200" dirty="0">
                <a:latin typeface="Calibri" charset="0"/>
                <a:cs typeface="Calibri" charset="0"/>
              </a:rPr>
              <a:t>Be very specific when describing elements on form.</a:t>
            </a:r>
          </a:p>
        </p:txBody>
      </p:sp>
      <p:pic>
        <p:nvPicPr>
          <p:cNvPr id="79875" name="Picture 2" descr="style-form.pd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1000" y="1233488"/>
            <a:ext cx="3886200" cy="5029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9876" name="TextBox 10"/>
          <p:cNvSpPr txBox="1">
            <a:spLocks noChangeArrowheads="1"/>
          </p:cNvSpPr>
          <p:nvPr/>
        </p:nvSpPr>
        <p:spPr bwMode="auto">
          <a:xfrm>
            <a:off x="12700" y="6450013"/>
            <a:ext cx="1989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Appendix</a:t>
            </a:r>
          </a:p>
        </p:txBody>
      </p:sp>
      <p:sp>
        <p:nvSpPr>
          <p:cNvPr id="79877"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dirty="0">
                <a:solidFill>
                  <a:srgbClr val="FFFF00"/>
                </a:solidFill>
              </a:rPr>
              <a:t>CM </a:t>
            </a:r>
            <a:r>
              <a:rPr lang="en-US" sz="2000" dirty="0" smtClean="0">
                <a:solidFill>
                  <a:srgbClr val="FFFF00"/>
                </a:solidFill>
              </a:rPr>
              <a:t>67</a:t>
            </a:r>
            <a:endParaRPr lang="en-US" sz="2000" dirty="0">
              <a:solidFill>
                <a:srgbClr val="FFFF00"/>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smtClean="0">
                <a:latin typeface="Calibri"/>
                <a:ea typeface="+mn-ea"/>
                <a:cs typeface="Calibri"/>
              </a:rPr>
              <a:t>Completing the Style Form</a:t>
            </a:r>
            <a:endParaRPr b="1">
              <a:latin typeface="Calibri"/>
              <a:ea typeface="+mn-ea"/>
              <a:cs typeface="Calibri"/>
            </a:endParaRPr>
          </a:p>
        </p:txBody>
      </p:sp>
      <p:sp>
        <p:nvSpPr>
          <p:cNvPr id="80898" name="Rectangle 3"/>
          <p:cNvSpPr>
            <a:spLocks noGrp="1"/>
          </p:cNvSpPr>
          <p:nvPr>
            <p:ph sz="quarter" idx="4294967295"/>
          </p:nvPr>
        </p:nvSpPr>
        <p:spPr>
          <a:xfrm>
            <a:off x="914400" y="1187450"/>
            <a:ext cx="7315200" cy="5102225"/>
          </a:xfrm>
        </p:spPr>
        <p:txBody>
          <a:bodyPr/>
          <a:lstStyle/>
          <a:p>
            <a:pPr>
              <a:buFontTx/>
              <a:buChar char="•"/>
            </a:pPr>
            <a:r>
              <a:rPr lang="en-US" sz="2400" dirty="0">
                <a:latin typeface="Calibri" charset="0"/>
              </a:rPr>
              <a:t>All forms, including the Style form should be filled out by the team, in the team’s own words.</a:t>
            </a:r>
          </a:p>
          <a:p>
            <a:pPr>
              <a:buFontTx/>
              <a:buChar char="•"/>
            </a:pPr>
            <a:r>
              <a:rPr lang="en-US" sz="2400" dirty="0">
                <a:latin typeface="Calibri" charset="0"/>
              </a:rPr>
              <a:t>Division I teams may have their coach “scribe” the form but the team needs to be the author.</a:t>
            </a:r>
          </a:p>
          <a:p>
            <a:pPr>
              <a:buFontTx/>
              <a:buChar char="•"/>
            </a:pPr>
            <a:r>
              <a:rPr lang="en-US" sz="2400" dirty="0">
                <a:latin typeface="Calibri" charset="0"/>
              </a:rPr>
              <a:t>General choices lead to general or average scoring.  </a:t>
            </a:r>
          </a:p>
          <a:p>
            <a:pPr>
              <a:buFontTx/>
              <a:buChar char="•"/>
            </a:pPr>
            <a:r>
              <a:rPr lang="en-US" sz="2400" dirty="0">
                <a:latin typeface="Calibri" charset="0"/>
              </a:rPr>
              <a:t>If the team has one costume they are particularly proud of, select the one costume or portion of a costume rather than “costumes”.</a:t>
            </a:r>
          </a:p>
          <a:p>
            <a:pPr>
              <a:buFontTx/>
              <a:buChar char="•"/>
            </a:pPr>
            <a:r>
              <a:rPr lang="en-US" sz="2400" dirty="0">
                <a:latin typeface="Calibri" charset="0"/>
              </a:rPr>
              <a:t>Part III is the Summary, it asks the team to </a:t>
            </a:r>
            <a:r>
              <a:rPr lang="en-US" sz="2400" b="1" i="1" u="sng" dirty="0">
                <a:solidFill>
                  <a:srgbClr val="FFFF00"/>
                </a:solidFill>
                <a:latin typeface="Calibri" charset="0"/>
              </a:rPr>
              <a:t>briefly</a:t>
            </a:r>
            <a:r>
              <a:rPr lang="en-US" sz="2400" dirty="0">
                <a:solidFill>
                  <a:srgbClr val="FFFF00"/>
                </a:solidFill>
                <a:latin typeface="Calibri" charset="0"/>
              </a:rPr>
              <a:t> </a:t>
            </a:r>
            <a:r>
              <a:rPr lang="en-US" sz="2400" dirty="0">
                <a:latin typeface="Calibri" charset="0"/>
              </a:rPr>
              <a:t>describe how the style presentation related to the Long-Term solution.</a:t>
            </a:r>
          </a:p>
          <a:p>
            <a:pPr>
              <a:buFontTx/>
              <a:buChar char="•"/>
            </a:pPr>
            <a:r>
              <a:rPr lang="en-US" sz="2400" dirty="0">
                <a:latin typeface="Calibri" charset="0"/>
              </a:rPr>
              <a:t>Remember the Style Judges have only a few minutes to read the summary.</a:t>
            </a:r>
          </a:p>
          <a:p>
            <a:pPr>
              <a:buFontTx/>
              <a:buChar char="•"/>
            </a:pPr>
            <a:endParaRPr lang="en-US" sz="2400" dirty="0">
              <a:latin typeface="Calibri" charset="0"/>
            </a:endParaRPr>
          </a:p>
        </p:txBody>
      </p:sp>
      <p:sp>
        <p:nvSpPr>
          <p:cNvPr id="80899"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24</a:t>
            </a:r>
          </a:p>
        </p:txBody>
      </p:sp>
      <p:sp>
        <p:nvSpPr>
          <p:cNvPr id="80900"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36</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p:cNvSpPr>
          <p:nvPr>
            <p:ph type="title" idx="4294967295"/>
          </p:nvPr>
        </p:nvSpPr>
        <p:spPr>
          <a:xfrm>
            <a:off x="0" y="228600"/>
            <a:ext cx="9144000" cy="664797"/>
          </a:xfrm>
        </p:spPr>
        <p:txBody>
          <a:bodyPr/>
          <a:lstStyle/>
          <a:p>
            <a:pPr algn="ctr" defTabSz="914363" eaLnBrk="1" fontAlgn="auto" hangingPunct="1">
              <a:spcAft>
                <a:spcPts val="0"/>
              </a:spcAft>
              <a:defRPr/>
            </a:pPr>
            <a:r>
              <a:rPr lang="en-US" b="1" dirty="0" smtClean="0">
                <a:latin typeface="Calibri"/>
                <a:ea typeface="+mn-ea"/>
                <a:cs typeface="Calibri"/>
              </a:rPr>
              <a:t> Choosing Style Items</a:t>
            </a:r>
            <a:endParaRPr b="1" dirty="0">
              <a:latin typeface="Calibri"/>
              <a:ea typeface="+mn-ea"/>
              <a:cs typeface="Calibri"/>
            </a:endParaRPr>
          </a:p>
        </p:txBody>
      </p:sp>
      <p:sp>
        <p:nvSpPr>
          <p:cNvPr id="81922" name="Rectangle 3"/>
          <p:cNvSpPr>
            <a:spLocks noGrp="1"/>
          </p:cNvSpPr>
          <p:nvPr>
            <p:ph sz="quarter" idx="4294967295"/>
          </p:nvPr>
        </p:nvSpPr>
        <p:spPr>
          <a:xfrm>
            <a:off x="914400" y="1187450"/>
            <a:ext cx="7315200" cy="5214938"/>
          </a:xfrm>
        </p:spPr>
        <p:txBody>
          <a:bodyPr/>
          <a:lstStyle/>
          <a:p>
            <a:pPr>
              <a:buFontTx/>
              <a:buChar char="•"/>
            </a:pPr>
            <a:r>
              <a:rPr lang="en-US" sz="2400" dirty="0">
                <a:latin typeface="Calibri" charset="0"/>
              </a:rPr>
              <a:t>If the team would like the clown’s overall appearance to be scored </a:t>
            </a:r>
            <a:r>
              <a:rPr lang="en-US" sz="2400" dirty="0" smtClean="0">
                <a:latin typeface="Calibri" charset="0"/>
              </a:rPr>
              <a:t>- costume</a:t>
            </a:r>
            <a:r>
              <a:rPr lang="en-US" sz="2400" dirty="0">
                <a:latin typeface="Calibri" charset="0"/>
              </a:rPr>
              <a:t>, makeup, hairstyle, etc. </a:t>
            </a:r>
            <a:r>
              <a:rPr lang="en-US" sz="2400" dirty="0" smtClean="0">
                <a:latin typeface="Calibri" charset="0"/>
              </a:rPr>
              <a:t>- it </a:t>
            </a:r>
            <a:r>
              <a:rPr lang="en-US" sz="2400" dirty="0">
                <a:latin typeface="Calibri" charset="0"/>
              </a:rPr>
              <a:t>should state “Appearance of the clown.”</a:t>
            </a:r>
            <a:r>
              <a:rPr lang="en-US" altLang="ja-JP" sz="2400" dirty="0">
                <a:latin typeface="Calibri" charset="0"/>
              </a:rPr>
              <a:t> </a:t>
            </a:r>
          </a:p>
          <a:p>
            <a:pPr>
              <a:buFontTx/>
              <a:buChar char="•"/>
            </a:pPr>
            <a:r>
              <a:rPr lang="en-US" sz="2400" dirty="0">
                <a:latin typeface="Calibri" charset="0"/>
              </a:rPr>
              <a:t>If a team would like a specific aspect of the clown scored, it might list on its Style Form, “Appearance of the clown’s costume,” or “Appearance of the clown’s makeup.” </a:t>
            </a:r>
          </a:p>
          <a:p>
            <a:pPr>
              <a:buFontTx/>
              <a:buChar char="•"/>
            </a:pPr>
            <a:r>
              <a:rPr lang="en-US" sz="2400" dirty="0">
                <a:latin typeface="Calibri" charset="0"/>
              </a:rPr>
              <a:t>If the team used items in a unique way to make the clown’s costume and would like this scored, it should state “Materials and technique used to make the clown’s costume.”</a:t>
            </a:r>
          </a:p>
          <a:p>
            <a:pPr>
              <a:buFontTx/>
              <a:buChar char="•"/>
            </a:pPr>
            <a:r>
              <a:rPr lang="en-US" sz="2400" dirty="0">
                <a:latin typeface="Calibri" charset="0"/>
              </a:rPr>
              <a:t>If the team states “The clown,” the judges will consider all aspects of the clown, including its performance, which could result in a lower score than having specific elements scored. </a:t>
            </a:r>
          </a:p>
        </p:txBody>
      </p:sp>
      <p:sp>
        <p:nvSpPr>
          <p:cNvPr id="81923"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24</a:t>
            </a:r>
          </a:p>
        </p:txBody>
      </p:sp>
      <p:sp>
        <p:nvSpPr>
          <p:cNvPr id="81924"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36</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4"/>
          <p:cNvSpPr>
            <a:spLocks noGrp="1"/>
          </p:cNvSpPr>
          <p:nvPr>
            <p:ph type="title" idx="4294967295"/>
          </p:nvPr>
        </p:nvSpPr>
        <p:spPr>
          <a:xfrm>
            <a:off x="0" y="224706"/>
            <a:ext cx="9144000" cy="677108"/>
          </a:xfrm>
        </p:spPr>
        <p:txBody>
          <a:bodyPr/>
          <a:lstStyle/>
          <a:p>
            <a:pPr algn="ctr" defTabSz="914363" eaLnBrk="1" fontAlgn="auto" hangingPunct="1">
              <a:spcAft>
                <a:spcPts val="0"/>
              </a:spcAft>
              <a:defRPr/>
            </a:pPr>
            <a:r>
              <a:rPr b="1">
                <a:latin typeface="Calibri"/>
                <a:ea typeface="+mn-ea"/>
                <a:cs typeface="Calibri"/>
              </a:rPr>
              <a:t>Outside Assistance (OA) Form</a:t>
            </a:r>
          </a:p>
        </p:txBody>
      </p:sp>
      <p:sp>
        <p:nvSpPr>
          <p:cNvPr id="106498" name="Rectangle 3"/>
          <p:cNvSpPr>
            <a:spLocks noChangeArrowheads="1"/>
          </p:cNvSpPr>
          <p:nvPr/>
        </p:nvSpPr>
        <p:spPr bwMode="auto">
          <a:xfrm>
            <a:off x="4648200" y="1363663"/>
            <a:ext cx="39624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8600" indent="-228600">
              <a:spcBef>
                <a:spcPts val="600"/>
              </a:spcBef>
              <a:buFontTx/>
              <a:buChar char="•"/>
            </a:pPr>
            <a:r>
              <a:rPr lang="en-US" sz="2200" dirty="0">
                <a:latin typeface="Calibri" charset="0"/>
                <a:cs typeface="Calibri" charset="0"/>
              </a:rPr>
              <a:t>1 copy for Staging Judge</a:t>
            </a:r>
          </a:p>
          <a:p>
            <a:pPr marL="228600" indent="-228600">
              <a:spcBef>
                <a:spcPts val="600"/>
              </a:spcBef>
              <a:buFontTx/>
              <a:buChar char="•"/>
            </a:pPr>
            <a:r>
              <a:rPr lang="en-US" sz="2200" dirty="0">
                <a:latin typeface="Calibri" charset="0"/>
                <a:cs typeface="Calibri" charset="0"/>
              </a:rPr>
              <a:t>Only 7 members can contribute to problem solution</a:t>
            </a:r>
          </a:p>
          <a:p>
            <a:pPr marL="228600" indent="-228600">
              <a:spcBef>
                <a:spcPts val="600"/>
              </a:spcBef>
              <a:buFontTx/>
              <a:buChar char="•"/>
            </a:pPr>
            <a:r>
              <a:rPr lang="en-US" sz="2200" dirty="0">
                <a:latin typeface="Calibri" charset="0"/>
                <a:cs typeface="Calibri" charset="0"/>
              </a:rPr>
              <a:t>Coaches are facilitators</a:t>
            </a:r>
          </a:p>
          <a:p>
            <a:pPr marL="228600" indent="-228600">
              <a:spcBef>
                <a:spcPts val="600"/>
              </a:spcBef>
              <a:buFontTx/>
              <a:buChar char="•"/>
            </a:pPr>
            <a:r>
              <a:rPr lang="en-US" sz="2200" dirty="0">
                <a:latin typeface="Calibri" charset="0"/>
                <a:cs typeface="Calibri" charset="0"/>
              </a:rPr>
              <a:t>Coaches can assist </a:t>
            </a:r>
            <a:r>
              <a:rPr lang="en-US" sz="2200" dirty="0" err="1">
                <a:latin typeface="Calibri" charset="0"/>
                <a:cs typeface="Calibri" charset="0"/>
              </a:rPr>
              <a:t>Div</a:t>
            </a:r>
            <a:r>
              <a:rPr lang="en-US" sz="2200" dirty="0">
                <a:latin typeface="Calibri" charset="0"/>
                <a:cs typeface="Calibri" charset="0"/>
              </a:rPr>
              <a:t> I teams in filling out forms, but must use </a:t>
            </a:r>
            <a:r>
              <a:rPr lang="en-US" sz="2200" dirty="0" smtClean="0">
                <a:latin typeface="Calibri" charset="0"/>
                <a:cs typeface="Calibri" charset="0"/>
              </a:rPr>
              <a:t>team’</a:t>
            </a:r>
            <a:r>
              <a:rPr lang="en-US" altLang="ja-JP" sz="2200" dirty="0" smtClean="0">
                <a:latin typeface="Calibri" charset="0"/>
                <a:cs typeface="Calibri" charset="0"/>
              </a:rPr>
              <a:t>s </a:t>
            </a:r>
            <a:r>
              <a:rPr lang="en-US" altLang="ja-JP" sz="2200" dirty="0">
                <a:latin typeface="Calibri" charset="0"/>
                <a:cs typeface="Calibri" charset="0"/>
              </a:rPr>
              <a:t>own words</a:t>
            </a:r>
          </a:p>
          <a:p>
            <a:pPr marL="228600" indent="-228600">
              <a:spcBef>
                <a:spcPts val="600"/>
              </a:spcBef>
              <a:buFontTx/>
              <a:buChar char="•"/>
            </a:pPr>
            <a:r>
              <a:rPr lang="en-US" sz="2200" dirty="0">
                <a:latin typeface="Calibri" charset="0"/>
                <a:cs typeface="Calibri" charset="0"/>
              </a:rPr>
              <a:t>If OA did occur, list on form, may result in a penalty</a:t>
            </a:r>
          </a:p>
          <a:p>
            <a:pPr marL="228600" indent="-228600">
              <a:spcBef>
                <a:spcPts val="600"/>
              </a:spcBef>
              <a:buFontTx/>
              <a:buChar char="•"/>
            </a:pPr>
            <a:r>
              <a:rPr lang="en-US" sz="2200" dirty="0">
                <a:latin typeface="Calibri" charset="0"/>
                <a:cs typeface="Calibri" charset="0"/>
              </a:rPr>
              <a:t>Penalty is proportional to amount and type of help given</a:t>
            </a:r>
          </a:p>
        </p:txBody>
      </p:sp>
      <p:pic>
        <p:nvPicPr>
          <p:cNvPr id="106499" name="Picture 1" descr="outsideassistanceform.pd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1000" y="1363663"/>
            <a:ext cx="3886200" cy="5029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6500" name="TextBox 10"/>
          <p:cNvSpPr txBox="1">
            <a:spLocks noChangeArrowheads="1"/>
          </p:cNvSpPr>
          <p:nvPr/>
        </p:nvSpPr>
        <p:spPr bwMode="auto">
          <a:xfrm>
            <a:off x="12700" y="6450013"/>
            <a:ext cx="2230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Appendix</a:t>
            </a:r>
          </a:p>
        </p:txBody>
      </p:sp>
      <p:sp>
        <p:nvSpPr>
          <p:cNvPr id="106501"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dirty="0">
                <a:solidFill>
                  <a:srgbClr val="FFFF00"/>
                </a:solidFill>
              </a:rPr>
              <a:t>CM </a:t>
            </a:r>
            <a:r>
              <a:rPr lang="en-US" sz="2000" dirty="0" smtClean="0">
                <a:solidFill>
                  <a:srgbClr val="FFFF00"/>
                </a:solidFill>
              </a:rPr>
              <a:t>68</a:t>
            </a:r>
            <a:endParaRPr lang="en-US" sz="2000" dirty="0">
              <a:solidFill>
                <a:srgbClr val="FFFF00"/>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4"/>
          <p:cNvSpPr>
            <a:spLocks noGrp="1"/>
          </p:cNvSpPr>
          <p:nvPr>
            <p:ph type="title" idx="4294967295"/>
          </p:nvPr>
        </p:nvSpPr>
        <p:spPr>
          <a:xfrm>
            <a:off x="0" y="224706"/>
            <a:ext cx="9144000" cy="685800"/>
          </a:xfrm>
        </p:spPr>
        <p:txBody>
          <a:bodyPr/>
          <a:lstStyle/>
          <a:p>
            <a:pPr algn="ctr" defTabSz="914363" eaLnBrk="1" fontAlgn="auto" hangingPunct="1">
              <a:spcAft>
                <a:spcPts val="0"/>
              </a:spcAft>
              <a:defRPr/>
            </a:pPr>
            <a:r>
              <a:rPr b="1" dirty="0">
                <a:latin typeface="Calibri"/>
                <a:ea typeface="+mn-ea"/>
                <a:cs typeface="Calibri"/>
              </a:rPr>
              <a:t>Cost Form</a:t>
            </a:r>
          </a:p>
        </p:txBody>
      </p:sp>
      <p:sp>
        <p:nvSpPr>
          <p:cNvPr id="105474" name="Text Box 3"/>
          <p:cNvSpPr txBox="1">
            <a:spLocks noChangeArrowheads="1"/>
          </p:cNvSpPr>
          <p:nvPr/>
        </p:nvSpPr>
        <p:spPr bwMode="auto">
          <a:xfrm>
            <a:off x="4572000" y="1149357"/>
            <a:ext cx="43434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ts val="600"/>
              </a:spcBef>
              <a:buFontTx/>
              <a:buChar char="•"/>
            </a:pPr>
            <a:r>
              <a:rPr lang="en-US" sz="2200" dirty="0">
                <a:latin typeface="Calibri" charset="0"/>
                <a:cs typeface="Calibri" charset="0"/>
              </a:rPr>
              <a:t>1 copy for Staging Judge</a:t>
            </a:r>
          </a:p>
          <a:p>
            <a:pPr>
              <a:spcBef>
                <a:spcPts val="600"/>
              </a:spcBef>
              <a:buFontTx/>
              <a:buChar char="•"/>
            </a:pPr>
            <a:r>
              <a:rPr lang="en-US" sz="2200" dirty="0">
                <a:latin typeface="Calibri" charset="0"/>
                <a:cs typeface="Calibri" charset="0"/>
              </a:rPr>
              <a:t>Must represent everything used during Long-Term &amp; Style</a:t>
            </a:r>
          </a:p>
          <a:p>
            <a:pPr>
              <a:spcBef>
                <a:spcPts val="600"/>
              </a:spcBef>
              <a:buFontTx/>
              <a:buChar char="•"/>
            </a:pPr>
            <a:r>
              <a:rPr lang="en-US" sz="2200" dirty="0">
                <a:latin typeface="Calibri" charset="0"/>
                <a:cs typeface="Calibri" charset="0"/>
              </a:rPr>
              <a:t>Doesn’</a:t>
            </a:r>
            <a:r>
              <a:rPr lang="en-US" altLang="ja-JP" sz="2200" dirty="0">
                <a:latin typeface="Calibri" charset="0"/>
                <a:cs typeface="Calibri" charset="0"/>
              </a:rPr>
              <a:t>t include items not used during presentation</a:t>
            </a:r>
          </a:p>
          <a:p>
            <a:pPr>
              <a:spcBef>
                <a:spcPts val="600"/>
              </a:spcBef>
              <a:buFontTx/>
              <a:buChar char="•"/>
            </a:pPr>
            <a:r>
              <a:rPr lang="ja-JP" altLang="en-US" sz="2200" dirty="0">
                <a:latin typeface="Calibri" charset="0"/>
                <a:cs typeface="Calibri" charset="0"/>
              </a:rPr>
              <a:t>“</a:t>
            </a:r>
            <a:r>
              <a:rPr lang="en-US" altLang="ja-JP" sz="2200" dirty="0">
                <a:latin typeface="Calibri" charset="0"/>
                <a:cs typeface="Calibri" charset="0"/>
              </a:rPr>
              <a:t>Garage sale value</a:t>
            </a:r>
            <a:r>
              <a:rPr lang="ja-JP" altLang="en-US" sz="2200" dirty="0">
                <a:latin typeface="Calibri" charset="0"/>
                <a:cs typeface="Calibri" charset="0"/>
              </a:rPr>
              <a:t>”</a:t>
            </a:r>
            <a:r>
              <a:rPr lang="en-US" altLang="ja-JP" sz="2200" dirty="0">
                <a:latin typeface="Calibri" charset="0"/>
                <a:cs typeface="Calibri" charset="0"/>
              </a:rPr>
              <a:t> if used items</a:t>
            </a:r>
          </a:p>
          <a:p>
            <a:pPr>
              <a:spcBef>
                <a:spcPts val="600"/>
              </a:spcBef>
              <a:buFontTx/>
              <a:buChar char="•"/>
            </a:pPr>
            <a:r>
              <a:rPr lang="en-US" sz="2200" dirty="0">
                <a:latin typeface="Calibri" charset="0"/>
                <a:cs typeface="Calibri" charset="0"/>
              </a:rPr>
              <a:t>Combine value of small items</a:t>
            </a:r>
          </a:p>
          <a:p>
            <a:pPr>
              <a:spcBef>
                <a:spcPts val="600"/>
              </a:spcBef>
              <a:buFontTx/>
              <a:buChar char="•"/>
            </a:pPr>
            <a:r>
              <a:rPr lang="en-US" sz="2200" dirty="0">
                <a:latin typeface="Calibri" charset="0"/>
                <a:cs typeface="Calibri" charset="0"/>
              </a:rPr>
              <a:t>Exemptions (see pages </a:t>
            </a:r>
            <a:r>
              <a:rPr lang="en-US" sz="2200" dirty="0" smtClean="0">
                <a:latin typeface="Calibri" charset="0"/>
                <a:cs typeface="Calibri" charset="0"/>
              </a:rPr>
              <a:t>46 - 48 </a:t>
            </a:r>
            <a:r>
              <a:rPr lang="en-US" sz="2200" dirty="0">
                <a:latin typeface="Calibri" charset="0"/>
                <a:cs typeface="Calibri" charset="0"/>
              </a:rPr>
              <a:t>of the Program Guide)</a:t>
            </a:r>
          </a:p>
          <a:p>
            <a:pPr>
              <a:spcBef>
                <a:spcPts val="600"/>
              </a:spcBef>
              <a:buFontTx/>
              <a:buChar char="•"/>
            </a:pPr>
            <a:r>
              <a:rPr lang="en-US" sz="2200" dirty="0">
                <a:latin typeface="Calibri" charset="0"/>
                <a:cs typeface="Calibri" charset="0"/>
              </a:rPr>
              <a:t>Acquire materials creatively,     </a:t>
            </a:r>
            <a:r>
              <a:rPr lang="ja-JP" altLang="en-US" sz="2200" dirty="0">
                <a:latin typeface="Calibri" charset="0"/>
                <a:cs typeface="Calibri" charset="0"/>
              </a:rPr>
              <a:t>“</a:t>
            </a:r>
            <a:r>
              <a:rPr lang="en-US" altLang="ja-JP" sz="2200" dirty="0">
                <a:latin typeface="Calibri" charset="0"/>
                <a:cs typeface="Calibri" charset="0"/>
              </a:rPr>
              <a:t>the art of scavenging</a:t>
            </a:r>
            <a:r>
              <a:rPr lang="ja-JP" altLang="en-US" sz="2200" dirty="0">
                <a:latin typeface="Calibri" charset="0"/>
                <a:cs typeface="Calibri" charset="0"/>
              </a:rPr>
              <a:t>”</a:t>
            </a:r>
            <a:endParaRPr lang="en-US" altLang="ja-JP" sz="2200" dirty="0">
              <a:latin typeface="Calibri" charset="0"/>
              <a:cs typeface="Calibri" charset="0"/>
            </a:endParaRPr>
          </a:p>
          <a:p>
            <a:pPr>
              <a:spcBef>
                <a:spcPts val="600"/>
              </a:spcBef>
              <a:buFontTx/>
              <a:buChar char="•"/>
            </a:pPr>
            <a:r>
              <a:rPr lang="en-US" sz="2200" dirty="0">
                <a:latin typeface="Calibri" charset="0"/>
                <a:cs typeface="Calibri" charset="0"/>
              </a:rPr>
              <a:t>Cardboard, duct-tape, even </a:t>
            </a:r>
            <a:r>
              <a:rPr lang="ja-JP" altLang="en-US" sz="2200" dirty="0">
                <a:latin typeface="Calibri" charset="0"/>
                <a:cs typeface="Calibri" charset="0"/>
              </a:rPr>
              <a:t>“</a:t>
            </a:r>
            <a:r>
              <a:rPr lang="en-US" altLang="ja-JP" sz="2200" dirty="0">
                <a:latin typeface="Calibri" charset="0"/>
                <a:cs typeface="Calibri" charset="0"/>
              </a:rPr>
              <a:t>donations</a:t>
            </a:r>
            <a:r>
              <a:rPr lang="ja-JP" altLang="en-US" sz="2200" dirty="0">
                <a:latin typeface="Calibri" charset="0"/>
                <a:cs typeface="Calibri" charset="0"/>
              </a:rPr>
              <a:t>”</a:t>
            </a:r>
            <a:r>
              <a:rPr lang="en-US" altLang="ja-JP" sz="2200" dirty="0">
                <a:latin typeface="Calibri" charset="0"/>
                <a:cs typeface="Calibri" charset="0"/>
              </a:rPr>
              <a:t> all have value</a:t>
            </a:r>
            <a:endParaRPr lang="en-US" sz="2200" dirty="0">
              <a:latin typeface="Calibri" charset="0"/>
              <a:cs typeface="Calibri" charset="0"/>
            </a:endParaRPr>
          </a:p>
        </p:txBody>
      </p:sp>
      <p:pic>
        <p:nvPicPr>
          <p:cNvPr id="105475" name="Picture 1" descr="costform.pd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143000"/>
            <a:ext cx="3886200" cy="5029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5476" name="TextBox 10"/>
          <p:cNvSpPr txBox="1">
            <a:spLocks noChangeArrowheads="1"/>
          </p:cNvSpPr>
          <p:nvPr/>
        </p:nvSpPr>
        <p:spPr bwMode="auto">
          <a:xfrm>
            <a:off x="12700" y="6450013"/>
            <a:ext cx="2100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Appendix</a:t>
            </a:r>
          </a:p>
        </p:txBody>
      </p:sp>
      <p:sp>
        <p:nvSpPr>
          <p:cNvPr id="105477"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dirty="0">
                <a:solidFill>
                  <a:srgbClr val="FFFF00"/>
                </a:solidFill>
              </a:rPr>
              <a:t>CM </a:t>
            </a:r>
            <a:r>
              <a:rPr lang="en-US" sz="2000" dirty="0" smtClean="0">
                <a:solidFill>
                  <a:srgbClr val="FFFF00"/>
                </a:solidFill>
              </a:rPr>
              <a:t>69</a:t>
            </a:r>
            <a:endParaRPr lang="en-US" sz="2000" dirty="0">
              <a:solidFill>
                <a:srgbClr val="FFFF00"/>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a:xfrm>
            <a:off x="0" y="225850"/>
            <a:ext cx="9144000" cy="677108"/>
          </a:xfrm>
        </p:spPr>
        <p:txBody>
          <a:bodyPr/>
          <a:lstStyle/>
          <a:p>
            <a:pPr algn="ctr" defTabSz="914363" eaLnBrk="1" fontAlgn="auto" hangingPunct="1">
              <a:spcAft>
                <a:spcPts val="0"/>
              </a:spcAft>
              <a:defRPr/>
            </a:pPr>
            <a:r>
              <a:rPr b="1">
                <a:latin typeface="Calibri"/>
                <a:ea typeface="+mn-ea"/>
                <a:cs typeface="Calibri"/>
              </a:rPr>
              <a:t>Team’s Required List</a:t>
            </a:r>
          </a:p>
        </p:txBody>
      </p:sp>
      <p:sp>
        <p:nvSpPr>
          <p:cNvPr id="107522" name="Rectangle 3"/>
          <p:cNvSpPr>
            <a:spLocks noGrp="1"/>
          </p:cNvSpPr>
          <p:nvPr>
            <p:ph idx="1"/>
          </p:nvPr>
        </p:nvSpPr>
        <p:spPr>
          <a:xfrm>
            <a:off x="4773077" y="1156231"/>
            <a:ext cx="3915833" cy="4992688"/>
          </a:xfrm>
        </p:spPr>
        <p:txBody>
          <a:bodyPr/>
          <a:lstStyle/>
          <a:p>
            <a:pPr marL="228600" indent="-228600" eaLnBrk="1" hangingPunct="1">
              <a:lnSpc>
                <a:spcPct val="100000"/>
              </a:lnSpc>
              <a:spcBef>
                <a:spcPts val="600"/>
              </a:spcBef>
              <a:buFontTx/>
              <a:buChar char="•"/>
            </a:pPr>
            <a:r>
              <a:rPr lang="en-US" sz="2200" dirty="0">
                <a:latin typeface="Calibri" charset="0"/>
                <a:cs typeface="Calibri" charset="0"/>
              </a:rPr>
              <a:t>4 copies to the Staging Judge</a:t>
            </a:r>
          </a:p>
          <a:p>
            <a:pPr marL="228600" indent="-228600" eaLnBrk="1" hangingPunct="1">
              <a:lnSpc>
                <a:spcPct val="100000"/>
              </a:lnSpc>
              <a:spcBef>
                <a:spcPts val="600"/>
              </a:spcBef>
              <a:buFontTx/>
              <a:buChar char="•"/>
            </a:pPr>
            <a:r>
              <a:rPr lang="en-US" sz="2200" dirty="0">
                <a:latin typeface="Calibri" charset="0"/>
                <a:cs typeface="Calibri" charset="0"/>
              </a:rPr>
              <a:t>Requirements that must be included on the list are found at the end of Section “B” (The Problem) in each problem.  </a:t>
            </a:r>
          </a:p>
          <a:p>
            <a:pPr marL="228600" indent="-228600" eaLnBrk="1" hangingPunct="1">
              <a:lnSpc>
                <a:spcPct val="100000"/>
              </a:lnSpc>
              <a:spcBef>
                <a:spcPts val="600"/>
              </a:spcBef>
              <a:buFontTx/>
              <a:buChar char="•"/>
            </a:pPr>
            <a:r>
              <a:rPr lang="en-US" sz="2200" dirty="0">
                <a:latin typeface="Calibri" charset="0"/>
                <a:cs typeface="Calibri" charset="0"/>
              </a:rPr>
              <a:t>Hand printed or computer generated on one side of 1 or 2 sheets of 8 ½” X 11” paper. </a:t>
            </a:r>
          </a:p>
          <a:p>
            <a:pPr marL="228600" indent="-228600" eaLnBrk="1" hangingPunct="1">
              <a:lnSpc>
                <a:spcPct val="100000"/>
              </a:lnSpc>
              <a:spcBef>
                <a:spcPts val="600"/>
              </a:spcBef>
              <a:buFontTx/>
              <a:buChar char="•"/>
            </a:pPr>
            <a:r>
              <a:rPr lang="en-US" sz="2200" dirty="0">
                <a:latin typeface="Calibri" charset="0"/>
                <a:cs typeface="Calibri" charset="0"/>
              </a:rPr>
              <a:t>Check your specific problem to see if this is required</a:t>
            </a:r>
          </a:p>
          <a:p>
            <a:pPr marL="228600" indent="-228600" eaLnBrk="1" hangingPunct="1">
              <a:lnSpc>
                <a:spcPct val="100000"/>
              </a:lnSpc>
              <a:spcBef>
                <a:spcPts val="600"/>
              </a:spcBef>
              <a:buFontTx/>
              <a:buChar char="•"/>
            </a:pPr>
            <a:r>
              <a:rPr lang="en-US" sz="2200" dirty="0">
                <a:latin typeface="Calibri" charset="0"/>
                <a:cs typeface="Calibri" charset="0"/>
              </a:rPr>
              <a:t>Team’s Required List forms are available in the Member Area of the Odyssey of the Mind website.</a:t>
            </a:r>
          </a:p>
        </p:txBody>
      </p:sp>
      <p:pic>
        <p:nvPicPr>
          <p:cNvPr id="3" name="Picture 2" descr="P1 Required List.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5366" y="1206990"/>
            <a:ext cx="3886200" cy="5029200"/>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p:cNvSpPr>
          <p:nvPr>
            <p:ph type="title" idx="4294967295"/>
          </p:nvPr>
        </p:nvSpPr>
        <p:spPr>
          <a:xfrm>
            <a:off x="0" y="228600"/>
            <a:ext cx="9144000" cy="1172629"/>
          </a:xfrm>
        </p:spPr>
        <p:txBody>
          <a:bodyPr/>
          <a:lstStyle/>
          <a:p>
            <a:pPr algn="ctr" defTabSz="914363" eaLnBrk="1" fontAlgn="auto" hangingPunct="1">
              <a:spcAft>
                <a:spcPts val="0"/>
              </a:spcAft>
              <a:defRPr/>
            </a:pPr>
            <a:r>
              <a:rPr lang="en-US" b="1" dirty="0" smtClean="0">
                <a:cs typeface="Calibri"/>
              </a:rPr>
              <a:t>Tournament Day Progression</a:t>
            </a:r>
            <a:br>
              <a:rPr lang="en-US" b="1" dirty="0" smtClean="0">
                <a:cs typeface="Calibri"/>
              </a:rPr>
            </a:br>
            <a:r>
              <a:rPr lang="en-US" sz="3600" b="1" dirty="0" smtClean="0">
                <a:cs typeface="Calibri"/>
              </a:rPr>
              <a:t>- - - Check In - - - </a:t>
            </a:r>
            <a:endParaRPr sz="6000" b="1" dirty="0">
              <a:latin typeface="Calibri"/>
              <a:ea typeface="+mn-ea"/>
              <a:cs typeface="Calibri"/>
            </a:endParaRPr>
          </a:p>
        </p:txBody>
      </p:sp>
      <p:sp>
        <p:nvSpPr>
          <p:cNvPr id="43010" name="Rectangle 3"/>
          <p:cNvSpPr>
            <a:spLocks noGrp="1"/>
          </p:cNvSpPr>
          <p:nvPr>
            <p:ph sz="quarter" idx="4294967295"/>
          </p:nvPr>
        </p:nvSpPr>
        <p:spPr>
          <a:xfrm>
            <a:off x="457200" y="1600200"/>
            <a:ext cx="8229600" cy="4662814"/>
          </a:xfrm>
        </p:spPr>
        <p:txBody>
          <a:bodyPr/>
          <a:lstStyle/>
          <a:p>
            <a:pPr marL="225425" indent="-285750" eaLnBrk="1" hangingPunct="1">
              <a:lnSpc>
                <a:spcPct val="100000"/>
              </a:lnSpc>
              <a:spcBef>
                <a:spcPts val="1000"/>
              </a:spcBef>
              <a:buFontTx/>
              <a:buChar char="•"/>
              <a:defRPr/>
            </a:pPr>
            <a:r>
              <a:rPr lang="en-US" sz="2400" dirty="0" smtClean="0">
                <a:latin typeface="Calibri" charset="0"/>
                <a:cs typeface="Calibri" charset="0"/>
              </a:rPr>
              <a:t>1 Coach only to Check In area with:</a:t>
            </a:r>
          </a:p>
          <a:p>
            <a:pPr marL="742950" lvl="1" indent="-285750" eaLnBrk="1" hangingPunct="1">
              <a:lnSpc>
                <a:spcPct val="100000"/>
              </a:lnSpc>
              <a:spcBef>
                <a:spcPts val="1000"/>
              </a:spcBef>
              <a:buFontTx/>
              <a:buChar char="•"/>
              <a:defRPr/>
            </a:pPr>
            <a:r>
              <a:rPr lang="en-US" sz="2400" dirty="0">
                <a:latin typeface="Calibri" charset="0"/>
                <a:cs typeface="Calibri" charset="0"/>
              </a:rPr>
              <a:t>Signed Media Release Form for every Team Member</a:t>
            </a:r>
          </a:p>
          <a:p>
            <a:pPr marL="742950" lvl="1" indent="-285750" eaLnBrk="1" hangingPunct="1">
              <a:lnSpc>
                <a:spcPct val="100000"/>
              </a:lnSpc>
              <a:spcBef>
                <a:spcPts val="1000"/>
              </a:spcBef>
              <a:buFontTx/>
              <a:buChar char="•"/>
              <a:defRPr/>
            </a:pPr>
            <a:r>
              <a:rPr lang="en-US" sz="2400" dirty="0">
                <a:latin typeface="Calibri" charset="0"/>
                <a:cs typeface="Calibri" charset="0"/>
              </a:rPr>
              <a:t>Signed Media Release Form for every </a:t>
            </a:r>
            <a:r>
              <a:rPr lang="en-US" sz="2400" dirty="0" smtClean="0">
                <a:latin typeface="Calibri" charset="0"/>
                <a:cs typeface="Calibri" charset="0"/>
              </a:rPr>
              <a:t>Coach</a:t>
            </a:r>
            <a:endParaRPr lang="en-US" sz="2400" dirty="0">
              <a:latin typeface="Calibri" charset="0"/>
              <a:cs typeface="Calibri" charset="0"/>
            </a:endParaRPr>
          </a:p>
          <a:p>
            <a:pPr marL="742950" lvl="1" indent="-285750" eaLnBrk="1" hangingPunct="1">
              <a:lnSpc>
                <a:spcPct val="100000"/>
              </a:lnSpc>
              <a:spcBef>
                <a:spcPts val="1000"/>
              </a:spcBef>
              <a:buFontTx/>
              <a:buChar char="•"/>
              <a:defRPr/>
            </a:pPr>
            <a:r>
              <a:rPr lang="en-US" sz="2400" dirty="0" smtClean="0">
                <a:latin typeface="Calibri" charset="0"/>
                <a:cs typeface="Calibri" charset="0"/>
              </a:rPr>
              <a:t>Signed Coach’s Code of Conduct for every Coach</a:t>
            </a:r>
          </a:p>
          <a:p>
            <a:pPr marL="742950" lvl="1" indent="-285750" eaLnBrk="1" hangingPunct="1">
              <a:lnSpc>
                <a:spcPct val="100000"/>
              </a:lnSpc>
              <a:spcBef>
                <a:spcPts val="1000"/>
              </a:spcBef>
              <a:buFontTx/>
              <a:buChar char="•"/>
              <a:defRPr/>
            </a:pPr>
            <a:endParaRPr lang="en-US" sz="1200" dirty="0" smtClean="0">
              <a:latin typeface="Calibri" charset="0"/>
              <a:cs typeface="Calibri" charset="0"/>
            </a:endParaRPr>
          </a:p>
          <a:p>
            <a:pPr marL="225425" indent="-285750" eaLnBrk="1" hangingPunct="1">
              <a:lnSpc>
                <a:spcPct val="100000"/>
              </a:lnSpc>
              <a:spcBef>
                <a:spcPts val="1000"/>
              </a:spcBef>
              <a:buFontTx/>
              <a:buChar char="•"/>
              <a:defRPr/>
            </a:pPr>
            <a:r>
              <a:rPr lang="en-US" sz="2400" dirty="0" smtClean="0">
                <a:latin typeface="Calibri" charset="0"/>
                <a:cs typeface="Calibri" charset="0"/>
              </a:rPr>
              <a:t>Coach will receive Team Packet containing:</a:t>
            </a:r>
          </a:p>
          <a:p>
            <a:pPr marL="742950" lvl="1" indent="-285750" eaLnBrk="1" hangingPunct="1">
              <a:lnSpc>
                <a:spcPct val="100000"/>
              </a:lnSpc>
              <a:spcBef>
                <a:spcPts val="1000"/>
              </a:spcBef>
              <a:buFontTx/>
              <a:buChar char="•"/>
              <a:defRPr/>
            </a:pPr>
            <a:r>
              <a:rPr lang="en-US" sz="2400" dirty="0">
                <a:latin typeface="Calibri" charset="0"/>
                <a:cs typeface="Calibri" charset="0"/>
              </a:rPr>
              <a:t>Envelope for Staging Area Judge</a:t>
            </a:r>
          </a:p>
          <a:p>
            <a:pPr marL="742950" lvl="1" indent="-285750" eaLnBrk="1" hangingPunct="1">
              <a:lnSpc>
                <a:spcPct val="100000"/>
              </a:lnSpc>
              <a:spcBef>
                <a:spcPts val="1000"/>
              </a:spcBef>
              <a:buFontTx/>
              <a:buChar char="•"/>
              <a:defRPr/>
            </a:pPr>
            <a:r>
              <a:rPr lang="en-US" sz="2400" dirty="0" smtClean="0">
                <a:latin typeface="Calibri" charset="0"/>
                <a:cs typeface="Calibri" charset="0"/>
              </a:rPr>
              <a:t>Participant Certificates</a:t>
            </a:r>
          </a:p>
          <a:p>
            <a:pPr marL="742950" lvl="1" indent="-285750" eaLnBrk="1" hangingPunct="1">
              <a:lnSpc>
                <a:spcPct val="100000"/>
              </a:lnSpc>
              <a:spcBef>
                <a:spcPts val="1000"/>
              </a:spcBef>
              <a:buFontTx/>
              <a:buChar char="•"/>
              <a:defRPr/>
            </a:pPr>
            <a:r>
              <a:rPr lang="en-US" sz="2400" dirty="0" smtClean="0">
                <a:latin typeface="Calibri" charset="0"/>
                <a:cs typeface="Calibri" charset="0"/>
              </a:rPr>
              <a:t>Team Programs</a:t>
            </a:r>
          </a:p>
          <a:p>
            <a:pPr marL="742950" lvl="1" indent="-285750" eaLnBrk="1" hangingPunct="1">
              <a:lnSpc>
                <a:spcPct val="100000"/>
              </a:lnSpc>
              <a:spcBef>
                <a:spcPts val="1000"/>
              </a:spcBef>
              <a:buFontTx/>
              <a:buChar char="•"/>
              <a:defRPr/>
            </a:pPr>
            <a:r>
              <a:rPr lang="en-US" sz="2400" i="1" dirty="0" smtClean="0">
                <a:solidFill>
                  <a:srgbClr val="FFFF00"/>
                </a:solidFill>
                <a:latin typeface="Calibri" charset="0"/>
                <a:cs typeface="Calibri" charset="0"/>
              </a:rPr>
              <a:t>Color coded Spontaneous Ticket (DON’T LOOSE THIS)</a:t>
            </a:r>
          </a:p>
        </p:txBody>
      </p:sp>
    </p:spTree>
    <p:extLst>
      <p:ext uri="{BB962C8B-B14F-4D97-AF65-F5344CB8AC3E}">
        <p14:creationId xmlns:p14="http://schemas.microsoft.com/office/powerpoint/2010/main" val="302270598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01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0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01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0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p:cNvSpPr>
          <p:nvPr>
            <p:ph type="title" idx="4294967295"/>
          </p:nvPr>
        </p:nvSpPr>
        <p:spPr>
          <a:xfrm>
            <a:off x="0" y="228600"/>
            <a:ext cx="9144000" cy="1172629"/>
          </a:xfrm>
        </p:spPr>
        <p:txBody>
          <a:bodyPr/>
          <a:lstStyle/>
          <a:p>
            <a:pPr algn="ctr" defTabSz="914363" eaLnBrk="1" fontAlgn="auto" hangingPunct="1">
              <a:spcAft>
                <a:spcPts val="0"/>
              </a:spcAft>
              <a:defRPr/>
            </a:pPr>
            <a:r>
              <a:rPr lang="en-US" b="1" dirty="0" smtClean="0">
                <a:cs typeface="Calibri"/>
              </a:rPr>
              <a:t>Tournament Day Progression</a:t>
            </a:r>
            <a:br>
              <a:rPr lang="en-US" b="1" dirty="0" smtClean="0">
                <a:cs typeface="Calibri"/>
              </a:rPr>
            </a:br>
            <a:r>
              <a:rPr lang="en-US" sz="3600" b="1" dirty="0" smtClean="0">
                <a:cs typeface="Calibri"/>
              </a:rPr>
              <a:t>- - - Prop Drop - - - </a:t>
            </a:r>
            <a:endParaRPr sz="6000" b="1" dirty="0">
              <a:latin typeface="Calibri"/>
              <a:ea typeface="+mn-ea"/>
              <a:cs typeface="Calibri"/>
            </a:endParaRPr>
          </a:p>
        </p:txBody>
      </p:sp>
      <p:sp>
        <p:nvSpPr>
          <p:cNvPr id="2" name="TextBox 1"/>
          <p:cNvSpPr txBox="1"/>
          <p:nvPr/>
        </p:nvSpPr>
        <p:spPr>
          <a:xfrm>
            <a:off x="457200" y="1600200"/>
            <a:ext cx="8229600" cy="4909036"/>
          </a:xfrm>
          <a:prstGeom prst="rect">
            <a:avLst/>
          </a:prstGeom>
          <a:noFill/>
        </p:spPr>
        <p:txBody>
          <a:bodyPr wrap="square" rtlCol="0">
            <a:spAutoFit/>
          </a:bodyPr>
          <a:lstStyle/>
          <a:p>
            <a:pPr marL="285750" indent="-285750">
              <a:spcBef>
                <a:spcPts val="600"/>
              </a:spcBef>
              <a:buFont typeface="Arial"/>
              <a:buChar char="•"/>
            </a:pPr>
            <a:r>
              <a:rPr lang="en-US" sz="2400" dirty="0" smtClean="0">
                <a:latin typeface="Calibrii"/>
                <a:cs typeface="Calibrii"/>
              </a:rPr>
              <a:t>Check the Tournament Program for the location of your Long-Term problem’s Prop Drop Area</a:t>
            </a:r>
          </a:p>
          <a:p>
            <a:pPr marL="285750" indent="-285750">
              <a:spcBef>
                <a:spcPts val="600"/>
              </a:spcBef>
              <a:buFont typeface="Arial"/>
              <a:buChar char="•"/>
            </a:pPr>
            <a:r>
              <a:rPr lang="en-US" sz="2400" dirty="0" smtClean="0">
                <a:latin typeface="Calibrii"/>
                <a:cs typeface="Calibrii"/>
              </a:rPr>
              <a:t>Props my be dropped no earlier the 90 minutes before your scheduled Long-Term performance time</a:t>
            </a:r>
          </a:p>
          <a:p>
            <a:pPr marL="285750" indent="-285750">
              <a:spcBef>
                <a:spcPts val="600"/>
              </a:spcBef>
              <a:buFont typeface="Arial"/>
              <a:buChar char="•"/>
            </a:pPr>
            <a:r>
              <a:rPr lang="en-US" sz="2400" dirty="0" smtClean="0">
                <a:latin typeface="Calibrii"/>
                <a:cs typeface="Calibrii"/>
              </a:rPr>
              <a:t>Store your props only in the designated Prop Storage area for you Long-Term problem</a:t>
            </a:r>
          </a:p>
          <a:p>
            <a:pPr marL="285750" indent="-285750">
              <a:spcBef>
                <a:spcPts val="600"/>
              </a:spcBef>
              <a:buFont typeface="Arial"/>
              <a:buChar char="•"/>
            </a:pPr>
            <a:r>
              <a:rPr lang="en-US" sz="2400" dirty="0" smtClean="0">
                <a:latin typeface="Calibrii"/>
                <a:cs typeface="Calibrii"/>
              </a:rPr>
              <a:t>Please keep hallways and doors clear for traffic</a:t>
            </a:r>
          </a:p>
          <a:p>
            <a:pPr marL="285750" indent="-285750">
              <a:spcBef>
                <a:spcPts val="600"/>
              </a:spcBef>
              <a:buFont typeface="Arial"/>
              <a:buChar char="•"/>
            </a:pPr>
            <a:r>
              <a:rPr lang="en-US" sz="2400" dirty="0" smtClean="0">
                <a:latin typeface="Calibrii"/>
                <a:cs typeface="Calibrii"/>
              </a:rPr>
              <a:t>DO NOT leave cars parked in Prop Drop loading zones even temporarily</a:t>
            </a:r>
            <a:endParaRPr lang="en-US" sz="2400" dirty="0">
              <a:latin typeface="Calibrii"/>
              <a:cs typeface="Calibrii"/>
            </a:endParaRPr>
          </a:p>
          <a:p>
            <a:pPr marL="285750" indent="-285750">
              <a:spcBef>
                <a:spcPts val="600"/>
              </a:spcBef>
              <a:buFont typeface="Arial"/>
              <a:buChar char="•"/>
            </a:pPr>
            <a:r>
              <a:rPr lang="en-US" sz="2400" dirty="0" smtClean="0">
                <a:latin typeface="Calibrii"/>
                <a:cs typeface="Calibrii"/>
              </a:rPr>
              <a:t>Once your Long-Term performance is finished remove your props through the same Prop Drop area as soon as possible to keep hallways clear</a:t>
            </a:r>
            <a:endParaRPr lang="en-US" sz="2400" dirty="0">
              <a:latin typeface="Calibrii"/>
              <a:cs typeface="Calibrii"/>
            </a:endParaRPr>
          </a:p>
        </p:txBody>
      </p:sp>
    </p:spTree>
    <p:extLst>
      <p:ext uri="{BB962C8B-B14F-4D97-AF65-F5344CB8AC3E}">
        <p14:creationId xmlns:p14="http://schemas.microsoft.com/office/powerpoint/2010/main" val="403418299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p:cNvSpPr>
          <p:nvPr>
            <p:ph type="title" idx="4294967295"/>
          </p:nvPr>
        </p:nvSpPr>
        <p:spPr>
          <a:xfrm>
            <a:off x="0" y="228600"/>
            <a:ext cx="9144000" cy="1172629"/>
          </a:xfrm>
        </p:spPr>
        <p:txBody>
          <a:bodyPr/>
          <a:lstStyle/>
          <a:p>
            <a:pPr algn="ctr" defTabSz="914363" eaLnBrk="1" fontAlgn="auto" hangingPunct="1">
              <a:spcAft>
                <a:spcPts val="0"/>
              </a:spcAft>
              <a:defRPr/>
            </a:pPr>
            <a:r>
              <a:rPr lang="en-US" b="1" dirty="0" smtClean="0">
                <a:cs typeface="Calibri"/>
              </a:rPr>
              <a:t>Tournament Day Progression</a:t>
            </a:r>
            <a:br>
              <a:rPr lang="en-US" b="1" dirty="0" smtClean="0">
                <a:cs typeface="Calibri"/>
              </a:rPr>
            </a:br>
            <a:r>
              <a:rPr lang="en-US" sz="3600" b="1" dirty="0" smtClean="0">
                <a:cs typeface="Calibri"/>
              </a:rPr>
              <a:t>- - - Long-Term Check-In - - - </a:t>
            </a:r>
            <a:endParaRPr sz="6000" b="1" dirty="0">
              <a:latin typeface="Calibri"/>
              <a:ea typeface="+mn-ea"/>
              <a:cs typeface="Calibri"/>
            </a:endParaRPr>
          </a:p>
        </p:txBody>
      </p:sp>
      <p:sp>
        <p:nvSpPr>
          <p:cNvPr id="2" name="TextBox 1"/>
          <p:cNvSpPr txBox="1"/>
          <p:nvPr/>
        </p:nvSpPr>
        <p:spPr>
          <a:xfrm>
            <a:off x="457200" y="1600200"/>
            <a:ext cx="8229600" cy="5355312"/>
          </a:xfrm>
          <a:prstGeom prst="rect">
            <a:avLst/>
          </a:prstGeom>
          <a:noFill/>
        </p:spPr>
        <p:txBody>
          <a:bodyPr wrap="square" rtlCol="0">
            <a:spAutoFit/>
          </a:bodyPr>
          <a:lstStyle/>
          <a:p>
            <a:pPr marL="285750" indent="-285750">
              <a:spcBef>
                <a:spcPts val="600"/>
              </a:spcBef>
              <a:buFont typeface="Arial"/>
              <a:buChar char="•"/>
            </a:pPr>
            <a:r>
              <a:rPr lang="en-US" sz="2400" dirty="0" smtClean="0">
                <a:latin typeface="Calibri"/>
                <a:cs typeface="Calibri"/>
              </a:rPr>
              <a:t>Teams should report to their Check-In area at least 20 minutes before they are scheduled to compete.</a:t>
            </a:r>
          </a:p>
          <a:p>
            <a:pPr marL="285750" indent="-285750">
              <a:spcBef>
                <a:spcPts val="600"/>
              </a:spcBef>
              <a:buFont typeface="Arial"/>
              <a:buChar char="•"/>
            </a:pPr>
            <a:r>
              <a:rPr lang="en-US" sz="2400" dirty="0" smtClean="0">
                <a:latin typeface="Calibri"/>
                <a:cs typeface="Calibri"/>
              </a:rPr>
              <a:t>Structure teams should have their structure weighed at least 45 minutes before reporting to the Check-In area.</a:t>
            </a:r>
          </a:p>
          <a:p>
            <a:pPr marL="285750" indent="-285750">
              <a:spcBef>
                <a:spcPts val="600"/>
              </a:spcBef>
              <a:buFont typeface="Arial"/>
              <a:buChar char="•"/>
            </a:pPr>
            <a:r>
              <a:rPr lang="en-US" sz="2400" dirty="0">
                <a:latin typeface="Calibri"/>
                <a:cs typeface="Calibri"/>
              </a:rPr>
              <a:t>Props </a:t>
            </a:r>
            <a:r>
              <a:rPr lang="en-US" sz="2400" dirty="0" smtClean="0">
                <a:latin typeface="Calibri"/>
                <a:cs typeface="Calibri"/>
              </a:rPr>
              <a:t>should be moved to Check</a:t>
            </a:r>
            <a:r>
              <a:rPr lang="en-US" sz="2400" dirty="0">
                <a:latin typeface="Calibri"/>
                <a:cs typeface="Calibri"/>
              </a:rPr>
              <a:t>-</a:t>
            </a:r>
            <a:r>
              <a:rPr lang="en-US" sz="2400" dirty="0" smtClean="0">
                <a:latin typeface="Calibri"/>
                <a:cs typeface="Calibri"/>
              </a:rPr>
              <a:t>In / Pre-Staging Area.</a:t>
            </a:r>
          </a:p>
          <a:p>
            <a:pPr marL="285750" indent="-285750">
              <a:spcBef>
                <a:spcPts val="600"/>
              </a:spcBef>
              <a:buFont typeface="Arial"/>
              <a:buChar char="•"/>
            </a:pPr>
            <a:r>
              <a:rPr lang="en-US" sz="2400" dirty="0" smtClean="0">
                <a:latin typeface="Calibri"/>
                <a:cs typeface="Calibri"/>
              </a:rPr>
              <a:t>Anyone may help the team transport props and scenery into this area.  If broken only the team may fix it.</a:t>
            </a:r>
          </a:p>
          <a:p>
            <a:pPr marL="285750" indent="-285750">
              <a:spcBef>
                <a:spcPts val="600"/>
              </a:spcBef>
              <a:buFont typeface="Arial"/>
              <a:buChar char="•"/>
            </a:pPr>
            <a:r>
              <a:rPr lang="en-US" sz="2400" dirty="0">
                <a:latin typeface="Calibri"/>
                <a:cs typeface="Calibri"/>
              </a:rPr>
              <a:t>Staging Area Judge will collect paperwork, check for items that might damage the floor, </a:t>
            </a:r>
            <a:r>
              <a:rPr lang="en-US" sz="2400" dirty="0" smtClean="0">
                <a:latin typeface="Calibri"/>
                <a:cs typeface="Calibri"/>
              </a:rPr>
              <a:t>check </a:t>
            </a:r>
            <a:r>
              <a:rPr lang="en-US" sz="2400" dirty="0">
                <a:latin typeface="Calibri"/>
                <a:cs typeface="Calibri"/>
              </a:rPr>
              <a:t>for footwear and get a contact number for the coach</a:t>
            </a:r>
            <a:r>
              <a:rPr lang="en-US" sz="2400" dirty="0" smtClean="0">
                <a:latin typeface="Calibri"/>
                <a:cs typeface="Calibri"/>
              </a:rPr>
              <a:t>.</a:t>
            </a:r>
          </a:p>
          <a:p>
            <a:pPr marL="285750" indent="-285750">
              <a:spcBef>
                <a:spcPts val="600"/>
              </a:spcBef>
              <a:buFont typeface="Arial"/>
              <a:buChar char="•"/>
            </a:pPr>
            <a:r>
              <a:rPr lang="en-US" sz="2400" dirty="0" smtClean="0">
                <a:latin typeface="Calibri"/>
                <a:cs typeface="Calibri"/>
              </a:rPr>
              <a:t>Coaches – This is when you step back and let the team do it’s thing, now is their time to shine!</a:t>
            </a:r>
          </a:p>
          <a:p>
            <a:pPr marL="285750" indent="-285750">
              <a:spcBef>
                <a:spcPts val="600"/>
              </a:spcBef>
              <a:buFont typeface="Arial"/>
              <a:buChar char="•"/>
            </a:pPr>
            <a:endParaRPr lang="en-US" sz="2400" dirty="0">
              <a:latin typeface="Calibri"/>
              <a:cs typeface="Calibri"/>
            </a:endParaRPr>
          </a:p>
        </p:txBody>
      </p:sp>
    </p:spTree>
    <p:extLst>
      <p:ext uri="{BB962C8B-B14F-4D97-AF65-F5344CB8AC3E}">
        <p14:creationId xmlns:p14="http://schemas.microsoft.com/office/powerpoint/2010/main" val="20028587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p:cNvSpPr>
          <p:nvPr>
            <p:ph type="title" idx="4294967295"/>
          </p:nvPr>
        </p:nvSpPr>
        <p:spPr>
          <a:xfrm>
            <a:off x="0" y="228600"/>
            <a:ext cx="9144000" cy="1172629"/>
          </a:xfrm>
        </p:spPr>
        <p:txBody>
          <a:bodyPr/>
          <a:lstStyle/>
          <a:p>
            <a:pPr algn="ctr" defTabSz="914363" eaLnBrk="1" fontAlgn="auto" hangingPunct="1">
              <a:spcAft>
                <a:spcPts val="0"/>
              </a:spcAft>
              <a:defRPr/>
            </a:pPr>
            <a:r>
              <a:rPr lang="en-US" b="1" dirty="0" smtClean="0">
                <a:cs typeface="Calibri"/>
              </a:rPr>
              <a:t>Tournament Day Progression</a:t>
            </a:r>
            <a:br>
              <a:rPr lang="en-US" b="1" dirty="0" smtClean="0">
                <a:cs typeface="Calibri"/>
              </a:rPr>
            </a:br>
            <a:r>
              <a:rPr lang="en-US" sz="3600" b="1" dirty="0" smtClean="0">
                <a:cs typeface="Calibri"/>
              </a:rPr>
              <a:t>- - - Long-Term Staging Area - - - </a:t>
            </a:r>
            <a:endParaRPr sz="6000" b="1" dirty="0">
              <a:latin typeface="Calibri"/>
              <a:ea typeface="+mn-ea"/>
              <a:cs typeface="Calibri"/>
            </a:endParaRPr>
          </a:p>
        </p:txBody>
      </p:sp>
      <p:sp>
        <p:nvSpPr>
          <p:cNvPr id="2" name="TextBox 1"/>
          <p:cNvSpPr txBox="1"/>
          <p:nvPr/>
        </p:nvSpPr>
        <p:spPr>
          <a:xfrm>
            <a:off x="457200" y="1600200"/>
            <a:ext cx="8229600" cy="4539704"/>
          </a:xfrm>
          <a:prstGeom prst="rect">
            <a:avLst/>
          </a:prstGeom>
          <a:noFill/>
        </p:spPr>
        <p:txBody>
          <a:bodyPr wrap="square" rtlCol="0">
            <a:spAutoFit/>
          </a:bodyPr>
          <a:lstStyle/>
          <a:p>
            <a:pPr marL="285750" indent="-285750">
              <a:spcBef>
                <a:spcPts val="600"/>
              </a:spcBef>
              <a:buFont typeface="Arial"/>
              <a:buChar char="•"/>
            </a:pPr>
            <a:r>
              <a:rPr lang="en-US" sz="2400" dirty="0" smtClean="0">
                <a:latin typeface="Calibri"/>
                <a:cs typeface="Calibri"/>
              </a:rPr>
              <a:t>Once the previous team has finished their presentation the team’s props are moved to the Staging Area.</a:t>
            </a:r>
          </a:p>
          <a:p>
            <a:pPr marL="285750" indent="-285750">
              <a:spcBef>
                <a:spcPts val="600"/>
              </a:spcBef>
              <a:buFont typeface="Arial"/>
              <a:buChar char="•"/>
            </a:pPr>
            <a:r>
              <a:rPr lang="en-US" sz="2400" dirty="0">
                <a:latin typeface="Calibri"/>
                <a:cs typeface="Calibri"/>
              </a:rPr>
              <a:t>Anyone may help the team transport props and scenery into this area.  If broken only the team may fix it.</a:t>
            </a:r>
          </a:p>
          <a:p>
            <a:pPr marL="285750" indent="-285750">
              <a:spcBef>
                <a:spcPts val="600"/>
              </a:spcBef>
              <a:buFont typeface="Arial"/>
              <a:buChar char="•"/>
            </a:pPr>
            <a:r>
              <a:rPr lang="en-US" sz="2400" dirty="0" smtClean="0">
                <a:latin typeface="Calibri"/>
                <a:cs typeface="Calibri"/>
              </a:rPr>
              <a:t>Timekeeper will ask the team if flash photography or videotaping is OK, if strobe lights will be used and how the team will signal that they are finished performing.</a:t>
            </a:r>
          </a:p>
          <a:p>
            <a:pPr marL="285750" indent="-285750">
              <a:spcBef>
                <a:spcPts val="600"/>
              </a:spcBef>
              <a:buFont typeface="Arial"/>
              <a:buChar char="•"/>
            </a:pPr>
            <a:r>
              <a:rPr lang="en-US" sz="2400" dirty="0" smtClean="0">
                <a:latin typeface="Calibri"/>
                <a:cs typeface="Calibri"/>
              </a:rPr>
              <a:t>Head Judge will be identified and the coach will be instructed on where, when and how to pick up scores.</a:t>
            </a:r>
          </a:p>
          <a:p>
            <a:pPr marL="285750" indent="-285750">
              <a:spcBef>
                <a:spcPts val="600"/>
              </a:spcBef>
              <a:buFont typeface="Arial"/>
              <a:buChar char="•"/>
            </a:pPr>
            <a:r>
              <a:rPr lang="en-US" sz="2400" dirty="0" smtClean="0">
                <a:latin typeface="Calibri"/>
                <a:cs typeface="Calibri"/>
              </a:rPr>
              <a:t>Coaches will be told where to sit during the performance.</a:t>
            </a:r>
          </a:p>
          <a:p>
            <a:pPr marL="285750" indent="-285750">
              <a:spcBef>
                <a:spcPts val="600"/>
              </a:spcBef>
              <a:buFont typeface="Arial"/>
              <a:buChar char="•"/>
            </a:pPr>
            <a:r>
              <a:rPr lang="en-US" sz="2400" dirty="0" smtClean="0">
                <a:latin typeface="Calibri"/>
                <a:cs typeface="Calibri"/>
              </a:rPr>
              <a:t>Coaches – Wish your team good luck</a:t>
            </a:r>
            <a:r>
              <a:rPr lang="en-US" sz="2400" dirty="0">
                <a:latin typeface="Calibri"/>
                <a:cs typeface="Calibri"/>
              </a:rPr>
              <a:t> </a:t>
            </a:r>
            <a:r>
              <a:rPr lang="en-US" sz="2400" dirty="0" smtClean="0">
                <a:latin typeface="Calibri"/>
                <a:cs typeface="Calibri"/>
              </a:rPr>
              <a:t>and take a seat.</a:t>
            </a:r>
            <a:endParaRPr lang="en-US" sz="2400" dirty="0">
              <a:latin typeface="Calibri"/>
              <a:cs typeface="Calibri"/>
            </a:endParaRPr>
          </a:p>
        </p:txBody>
      </p:sp>
    </p:spTree>
    <p:extLst>
      <p:ext uri="{BB962C8B-B14F-4D97-AF65-F5344CB8AC3E}">
        <p14:creationId xmlns:p14="http://schemas.microsoft.com/office/powerpoint/2010/main" val="218255839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smtClean="0">
                <a:latin typeface="Calibri"/>
                <a:ea typeface="+mn-ea"/>
                <a:cs typeface="Calibri"/>
              </a:rPr>
              <a:t>Before We Begin</a:t>
            </a:r>
            <a:endParaRPr b="1">
              <a:latin typeface="Calibri"/>
              <a:ea typeface="+mn-ea"/>
              <a:cs typeface="Calibri"/>
            </a:endParaRPr>
          </a:p>
        </p:txBody>
      </p:sp>
      <p:sp>
        <p:nvSpPr>
          <p:cNvPr id="13314" name="Rectangle 3"/>
          <p:cNvSpPr>
            <a:spLocks noGrp="1"/>
          </p:cNvSpPr>
          <p:nvPr>
            <p:ph sz="quarter" idx="4294967295"/>
          </p:nvPr>
        </p:nvSpPr>
        <p:spPr>
          <a:xfrm>
            <a:off x="457200" y="1108075"/>
            <a:ext cx="8229600" cy="369888"/>
          </a:xfrm>
        </p:spPr>
        <p:txBody>
          <a:bodyPr/>
          <a:lstStyle/>
          <a:p>
            <a:pPr marL="0" indent="-60325" algn="ctr" eaLnBrk="1" hangingPunct="1">
              <a:lnSpc>
                <a:spcPct val="100000"/>
              </a:lnSpc>
              <a:spcBef>
                <a:spcPts val="1200"/>
              </a:spcBef>
              <a:buFontTx/>
              <a:buNone/>
            </a:pPr>
            <a:r>
              <a:rPr lang="en-US" sz="2400">
                <a:latin typeface="Calibri" charset="0"/>
                <a:cs typeface="Calibri" charset="0"/>
              </a:rPr>
              <a:t>Two main references in today’s presentation</a:t>
            </a:r>
          </a:p>
        </p:txBody>
      </p:sp>
      <p:sp>
        <p:nvSpPr>
          <p:cNvPr id="13315" name="TextBox 1"/>
          <p:cNvSpPr txBox="1">
            <a:spLocks noChangeArrowheads="1"/>
          </p:cNvSpPr>
          <p:nvPr/>
        </p:nvSpPr>
        <p:spPr bwMode="auto">
          <a:xfrm>
            <a:off x="12700" y="6450013"/>
            <a:ext cx="800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FFFF"/>
                </a:solidFill>
              </a:rPr>
              <a:t>PG 5</a:t>
            </a:r>
          </a:p>
        </p:txBody>
      </p:sp>
      <p:sp>
        <p:nvSpPr>
          <p:cNvPr id="13316" name="TextBox 4"/>
          <p:cNvSpPr txBox="1">
            <a:spLocks noChangeArrowheads="1"/>
          </p:cNvSpPr>
          <p:nvPr/>
        </p:nvSpPr>
        <p:spPr bwMode="auto">
          <a:xfrm>
            <a:off x="8331200" y="6450013"/>
            <a:ext cx="800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FFFF00"/>
                </a:solidFill>
              </a:rPr>
              <a:t>CM 1</a:t>
            </a:r>
          </a:p>
        </p:txBody>
      </p:sp>
      <p:cxnSp>
        <p:nvCxnSpPr>
          <p:cNvPr id="9" name="Straight Arrow Connector 8"/>
          <p:cNvCxnSpPr/>
          <p:nvPr/>
        </p:nvCxnSpPr>
        <p:spPr>
          <a:xfrm flipH="1">
            <a:off x="963613" y="5549900"/>
            <a:ext cx="1752600" cy="976313"/>
          </a:xfrm>
          <a:prstGeom prst="straightConnector1">
            <a:avLst/>
          </a:prstGeom>
          <a:ln w="50800" cmpd="sng">
            <a:solidFill>
              <a:srgbClr val="00FF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6643358" y="5549436"/>
            <a:ext cx="1752083" cy="975938"/>
          </a:xfrm>
          <a:prstGeom prst="straightConnector1">
            <a:avLst/>
          </a:prstGeom>
          <a:ln w="50800" cmpd="sng">
            <a:solidFill>
              <a:srgbClr val="FFFF00"/>
            </a:solidFill>
            <a:tailEnd type="triangle"/>
          </a:ln>
          <a:effectLst/>
          <a:scene3d>
            <a:camera prst="orthographicFront">
              <a:rot lat="0" lon="10800000" rev="0"/>
            </a:camera>
            <a:lightRig rig="threePt" dir="t"/>
          </a:scene3d>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59182" y="1866900"/>
            <a:ext cx="2685011" cy="347472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84618" y="1866900"/>
            <a:ext cx="2685011" cy="3474720"/>
          </a:xfrm>
          <a:prstGeom prst="rect">
            <a:avLst/>
          </a:prstGeom>
        </p:spPr>
      </p:pic>
    </p:spTree>
    <p:extLst>
      <p:ext uri="{BB962C8B-B14F-4D97-AF65-F5344CB8AC3E}">
        <p14:creationId xmlns:p14="http://schemas.microsoft.com/office/powerpoint/2010/main" val="182556906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p:cNvSpPr>
          <p:nvPr>
            <p:ph type="title" idx="4294967295"/>
          </p:nvPr>
        </p:nvSpPr>
        <p:spPr>
          <a:xfrm>
            <a:off x="0" y="228600"/>
            <a:ext cx="9144000" cy="1172629"/>
          </a:xfrm>
        </p:spPr>
        <p:txBody>
          <a:bodyPr/>
          <a:lstStyle/>
          <a:p>
            <a:pPr algn="ctr" defTabSz="914363" eaLnBrk="1" fontAlgn="auto" hangingPunct="1">
              <a:spcAft>
                <a:spcPts val="0"/>
              </a:spcAft>
              <a:defRPr/>
            </a:pPr>
            <a:r>
              <a:rPr lang="en-US" b="1" dirty="0" smtClean="0">
                <a:cs typeface="Calibri"/>
              </a:rPr>
              <a:t>Tournament Day Progression</a:t>
            </a:r>
            <a:br>
              <a:rPr lang="en-US" b="1" dirty="0" smtClean="0">
                <a:cs typeface="Calibri"/>
              </a:rPr>
            </a:br>
            <a:r>
              <a:rPr lang="en-US" sz="3600" b="1" dirty="0" smtClean="0">
                <a:cs typeface="Calibri"/>
              </a:rPr>
              <a:t>- - - Long-Term Performance - - - </a:t>
            </a:r>
            <a:endParaRPr sz="6000" b="1" dirty="0">
              <a:latin typeface="Calibri"/>
              <a:ea typeface="+mn-ea"/>
              <a:cs typeface="Calibri"/>
            </a:endParaRPr>
          </a:p>
        </p:txBody>
      </p:sp>
      <p:sp>
        <p:nvSpPr>
          <p:cNvPr id="2" name="TextBox 1"/>
          <p:cNvSpPr txBox="1"/>
          <p:nvPr/>
        </p:nvSpPr>
        <p:spPr>
          <a:xfrm>
            <a:off x="457200" y="1600200"/>
            <a:ext cx="8229600" cy="4693592"/>
          </a:xfrm>
          <a:prstGeom prst="rect">
            <a:avLst/>
          </a:prstGeom>
          <a:noFill/>
        </p:spPr>
        <p:txBody>
          <a:bodyPr wrap="square" rtlCol="0">
            <a:spAutoFit/>
          </a:bodyPr>
          <a:lstStyle/>
          <a:p>
            <a:pPr marL="342900" indent="-342900" eaLnBrk="1" hangingPunct="1">
              <a:lnSpc>
                <a:spcPct val="100000"/>
              </a:lnSpc>
              <a:spcBef>
                <a:spcPts val="600"/>
              </a:spcBef>
              <a:buFont typeface="Arial"/>
              <a:buChar char="•"/>
            </a:pPr>
            <a:r>
              <a:rPr lang="en-US" sz="2400" dirty="0" smtClean="0">
                <a:latin typeface="Calibri" charset="0"/>
                <a:cs typeface="Calibri" charset="0"/>
              </a:rPr>
              <a:t>Timekeeper </a:t>
            </a:r>
            <a:r>
              <a:rPr lang="en-US" sz="2400" dirty="0">
                <a:latin typeface="Calibri" charset="0"/>
                <a:cs typeface="Calibri" charset="0"/>
              </a:rPr>
              <a:t>will ask the team, </a:t>
            </a:r>
            <a:r>
              <a:rPr lang="ja-JP" altLang="en-US" sz="2400" dirty="0">
                <a:latin typeface="Calibri" charset="0"/>
                <a:cs typeface="Calibri" charset="0"/>
              </a:rPr>
              <a:t>“</a:t>
            </a:r>
            <a:r>
              <a:rPr lang="en-US" altLang="ja-JP" sz="2400" dirty="0">
                <a:latin typeface="Calibri" charset="0"/>
                <a:cs typeface="Calibri" charset="0"/>
              </a:rPr>
              <a:t>Team, are you ready</a:t>
            </a:r>
            <a:r>
              <a:rPr lang="en-US" altLang="ja-JP" sz="2400" dirty="0" smtClean="0">
                <a:latin typeface="Calibri" charset="0"/>
                <a:cs typeface="Calibri" charset="0"/>
              </a:rPr>
              <a:t>?”.</a:t>
            </a:r>
          </a:p>
          <a:p>
            <a:pPr marL="342900" indent="-342900" eaLnBrk="1" hangingPunct="1">
              <a:lnSpc>
                <a:spcPct val="100000"/>
              </a:lnSpc>
              <a:spcBef>
                <a:spcPts val="600"/>
              </a:spcBef>
              <a:buFont typeface="Arial"/>
              <a:buChar char="•"/>
            </a:pPr>
            <a:r>
              <a:rPr lang="en-US" altLang="ja-JP" sz="2400" dirty="0" smtClean="0">
                <a:latin typeface="Calibri" charset="0"/>
                <a:cs typeface="Calibri" charset="0"/>
              </a:rPr>
              <a:t>Many teams find a creative way to indicate they are ready.</a:t>
            </a:r>
          </a:p>
          <a:p>
            <a:pPr marL="342900" indent="-342900" eaLnBrk="1" hangingPunct="1">
              <a:lnSpc>
                <a:spcPct val="100000"/>
              </a:lnSpc>
              <a:spcBef>
                <a:spcPts val="600"/>
              </a:spcBef>
              <a:buFont typeface="Arial"/>
              <a:buChar char="•"/>
            </a:pPr>
            <a:r>
              <a:rPr lang="en-US" altLang="ja-JP" sz="2400" dirty="0" smtClean="0">
                <a:latin typeface="Calibri" charset="0"/>
                <a:cs typeface="Calibri" charset="0"/>
              </a:rPr>
              <a:t>Timekeeper will say “Team begin!” – </a:t>
            </a:r>
            <a:r>
              <a:rPr lang="en-US" altLang="ja-JP" sz="2400" i="1" dirty="0" smtClean="0">
                <a:solidFill>
                  <a:srgbClr val="FF0000"/>
                </a:solidFill>
                <a:latin typeface="Calibri" charset="0"/>
                <a:cs typeface="Calibri" charset="0"/>
              </a:rPr>
              <a:t>TIME STARTS NOW</a:t>
            </a:r>
          </a:p>
          <a:p>
            <a:pPr marL="342900" indent="-342900" eaLnBrk="1" hangingPunct="1">
              <a:lnSpc>
                <a:spcPct val="100000"/>
              </a:lnSpc>
              <a:spcBef>
                <a:spcPts val="600"/>
              </a:spcBef>
              <a:buFont typeface="Arial"/>
              <a:buChar char="•"/>
            </a:pPr>
            <a:r>
              <a:rPr lang="en-US" altLang="ja-JP" sz="2400" dirty="0" smtClean="0">
                <a:latin typeface="Calibri" charset="0"/>
                <a:cs typeface="Calibri" charset="0"/>
              </a:rPr>
              <a:t>Team </a:t>
            </a:r>
            <a:r>
              <a:rPr lang="en-US" altLang="ja-JP" sz="2400" u="sng" dirty="0" smtClean="0">
                <a:latin typeface="Calibri" charset="0"/>
                <a:cs typeface="Calibri" charset="0"/>
              </a:rPr>
              <a:t>ONLY</a:t>
            </a:r>
            <a:r>
              <a:rPr lang="en-US" altLang="ja-JP" sz="2400" dirty="0" smtClean="0">
                <a:latin typeface="Calibri" charset="0"/>
                <a:cs typeface="Calibri" charset="0"/>
              </a:rPr>
              <a:t> must move props to the performance area and begin their performance.  </a:t>
            </a:r>
            <a:r>
              <a:rPr lang="en-US" sz="2200" dirty="0" smtClean="0">
                <a:latin typeface="Calibri" charset="0"/>
                <a:cs typeface="Calibri" charset="0"/>
              </a:rPr>
              <a:t>Don</a:t>
            </a:r>
            <a:r>
              <a:rPr lang="ja-JP" altLang="en-US" sz="2200" dirty="0" smtClean="0">
                <a:latin typeface="Calibri" charset="0"/>
                <a:cs typeface="Calibri" charset="0"/>
              </a:rPr>
              <a:t>’</a:t>
            </a:r>
            <a:r>
              <a:rPr lang="en-US" altLang="ja-JP" sz="2200" dirty="0" smtClean="0">
                <a:latin typeface="Calibri" charset="0"/>
                <a:cs typeface="Calibri" charset="0"/>
              </a:rPr>
              <a:t>t </a:t>
            </a:r>
            <a:r>
              <a:rPr lang="en-US" altLang="ja-JP" sz="2200" dirty="0">
                <a:latin typeface="Calibri" charset="0"/>
                <a:cs typeface="Calibri" charset="0"/>
              </a:rPr>
              <a:t>neglect to figure in set-up </a:t>
            </a:r>
            <a:r>
              <a:rPr lang="en-US" altLang="ja-JP" sz="2200" dirty="0" smtClean="0">
                <a:latin typeface="Calibri" charset="0"/>
                <a:cs typeface="Calibri" charset="0"/>
              </a:rPr>
              <a:t>time.</a:t>
            </a:r>
          </a:p>
          <a:p>
            <a:pPr marL="800100" lvl="1" indent="-342900">
              <a:spcBef>
                <a:spcPts val="600"/>
              </a:spcBef>
              <a:buFont typeface="Arial"/>
              <a:buChar char="•"/>
            </a:pPr>
            <a:r>
              <a:rPr lang="en-US" sz="2400" dirty="0" smtClean="0">
                <a:latin typeface="Calibri" charset="0"/>
                <a:cs typeface="Calibri" charset="0"/>
              </a:rPr>
              <a:t>What </a:t>
            </a:r>
            <a:r>
              <a:rPr lang="en-US" sz="2400" dirty="0">
                <a:latin typeface="Calibri" charset="0"/>
                <a:cs typeface="Calibri" charset="0"/>
              </a:rPr>
              <a:t>happens if something goes wrong during setup</a:t>
            </a:r>
            <a:r>
              <a:rPr lang="en-US" sz="2400" dirty="0" smtClean="0">
                <a:latin typeface="Calibri" charset="0"/>
                <a:cs typeface="Calibri" charset="0"/>
              </a:rPr>
              <a:t>?</a:t>
            </a:r>
          </a:p>
          <a:p>
            <a:pPr marL="800100" lvl="1" indent="-342900">
              <a:spcBef>
                <a:spcPts val="600"/>
              </a:spcBef>
              <a:buFont typeface="Arial"/>
              <a:buChar char="•"/>
            </a:pPr>
            <a:r>
              <a:rPr lang="en-US" sz="2400" dirty="0" smtClean="0">
                <a:latin typeface="Calibri" charset="0"/>
                <a:cs typeface="Calibri" charset="0"/>
              </a:rPr>
              <a:t>Who </a:t>
            </a:r>
            <a:r>
              <a:rPr lang="en-US" sz="2400" dirty="0">
                <a:latin typeface="Calibri" charset="0"/>
                <a:cs typeface="Calibri" charset="0"/>
              </a:rPr>
              <a:t>handles what tasks during </a:t>
            </a:r>
            <a:r>
              <a:rPr lang="en-US" sz="2400" dirty="0" smtClean="0">
                <a:latin typeface="Calibri" charset="0"/>
                <a:cs typeface="Calibri" charset="0"/>
              </a:rPr>
              <a:t>setup?</a:t>
            </a:r>
          </a:p>
          <a:p>
            <a:pPr marL="800100" lvl="1" indent="-342900">
              <a:spcBef>
                <a:spcPts val="600"/>
              </a:spcBef>
              <a:buFont typeface="Arial"/>
              <a:buChar char="•"/>
            </a:pPr>
            <a:r>
              <a:rPr lang="en-US" sz="2400" dirty="0" smtClean="0">
                <a:latin typeface="Calibri" charset="0"/>
                <a:cs typeface="Calibri" charset="0"/>
              </a:rPr>
              <a:t>Is </a:t>
            </a:r>
            <a:r>
              <a:rPr lang="en-US" sz="2400" dirty="0">
                <a:latin typeface="Calibri" charset="0"/>
                <a:cs typeface="Calibri" charset="0"/>
              </a:rPr>
              <a:t>there something someone can do during setup to start the performance</a:t>
            </a:r>
            <a:r>
              <a:rPr lang="en-US" sz="2400" dirty="0" smtClean="0">
                <a:latin typeface="Calibri" charset="0"/>
                <a:cs typeface="Calibri" charset="0"/>
              </a:rPr>
              <a:t>?</a:t>
            </a:r>
          </a:p>
          <a:p>
            <a:pPr marL="800100" lvl="1" indent="-342900">
              <a:spcBef>
                <a:spcPts val="600"/>
              </a:spcBef>
              <a:buFont typeface="Arial"/>
              <a:buChar char="•"/>
            </a:pPr>
            <a:r>
              <a:rPr lang="en-US" sz="2400" dirty="0" smtClean="0">
                <a:latin typeface="Calibri" charset="0"/>
                <a:cs typeface="Calibri" charset="0"/>
              </a:rPr>
              <a:t>Time </a:t>
            </a:r>
            <a:r>
              <a:rPr lang="en-US" sz="2400" dirty="0">
                <a:latin typeface="Calibri" charset="0"/>
                <a:cs typeface="Calibri" charset="0"/>
              </a:rPr>
              <a:t>does not stop if the team encounters a problem</a:t>
            </a:r>
            <a:r>
              <a:rPr lang="en-US" sz="2400" dirty="0" smtClean="0">
                <a:latin typeface="Calibri" charset="0"/>
                <a:cs typeface="Calibri" charset="0"/>
              </a:rPr>
              <a:t>.  (Except for medical emergencies)</a:t>
            </a:r>
            <a:endParaRPr lang="en-US" sz="2400" dirty="0">
              <a:latin typeface="Calibri" charset="0"/>
              <a:cs typeface="Calibri" charset="0"/>
            </a:endParaRPr>
          </a:p>
        </p:txBody>
      </p:sp>
    </p:spTree>
    <p:extLst>
      <p:ext uri="{BB962C8B-B14F-4D97-AF65-F5344CB8AC3E}">
        <p14:creationId xmlns:p14="http://schemas.microsoft.com/office/powerpoint/2010/main" val="222175784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p:cNvSpPr>
          <p:nvPr>
            <p:ph type="title" idx="4294967295"/>
          </p:nvPr>
        </p:nvSpPr>
        <p:spPr>
          <a:xfrm>
            <a:off x="0" y="228600"/>
            <a:ext cx="9144000" cy="1172629"/>
          </a:xfrm>
        </p:spPr>
        <p:txBody>
          <a:bodyPr/>
          <a:lstStyle/>
          <a:p>
            <a:pPr algn="ctr" defTabSz="914363" eaLnBrk="1" fontAlgn="auto" hangingPunct="1">
              <a:spcAft>
                <a:spcPts val="0"/>
              </a:spcAft>
              <a:defRPr/>
            </a:pPr>
            <a:r>
              <a:rPr lang="en-US" b="1" dirty="0" smtClean="0">
                <a:cs typeface="Calibri"/>
              </a:rPr>
              <a:t>Tournament Day Progression</a:t>
            </a:r>
            <a:br>
              <a:rPr lang="en-US" b="1" dirty="0" smtClean="0">
                <a:cs typeface="Calibri"/>
              </a:rPr>
            </a:br>
            <a:r>
              <a:rPr lang="en-US" sz="3600" b="1" dirty="0" smtClean="0">
                <a:cs typeface="Calibri"/>
              </a:rPr>
              <a:t>- - - Long-Term Performance - - - </a:t>
            </a:r>
            <a:endParaRPr sz="6000" b="1" dirty="0">
              <a:latin typeface="Calibri"/>
              <a:ea typeface="+mn-ea"/>
              <a:cs typeface="Calibri"/>
            </a:endParaRPr>
          </a:p>
        </p:txBody>
      </p:sp>
      <p:sp>
        <p:nvSpPr>
          <p:cNvPr id="2" name="TextBox 1"/>
          <p:cNvSpPr txBox="1"/>
          <p:nvPr/>
        </p:nvSpPr>
        <p:spPr>
          <a:xfrm>
            <a:off x="457200" y="1600200"/>
            <a:ext cx="8229600" cy="4832092"/>
          </a:xfrm>
          <a:prstGeom prst="rect">
            <a:avLst/>
          </a:prstGeom>
          <a:noFill/>
        </p:spPr>
        <p:txBody>
          <a:bodyPr wrap="square" rtlCol="0">
            <a:spAutoFit/>
          </a:bodyPr>
          <a:lstStyle/>
          <a:p>
            <a:pPr marL="342900" indent="-342900" eaLnBrk="1" hangingPunct="1">
              <a:lnSpc>
                <a:spcPct val="100000"/>
              </a:lnSpc>
              <a:spcBef>
                <a:spcPts val="600"/>
              </a:spcBef>
              <a:buFont typeface="Arial"/>
              <a:buChar char="•"/>
            </a:pPr>
            <a:r>
              <a:rPr lang="en-US" sz="2400" dirty="0" smtClean="0">
                <a:latin typeface="Calibri" charset="0"/>
                <a:cs typeface="Calibri" charset="0"/>
              </a:rPr>
              <a:t>Coaches – Watch out for accidental Outside Assistance.</a:t>
            </a:r>
          </a:p>
          <a:p>
            <a:pPr marL="342900" indent="-342900" eaLnBrk="1" hangingPunct="1">
              <a:lnSpc>
                <a:spcPct val="100000"/>
              </a:lnSpc>
              <a:spcBef>
                <a:spcPts val="600"/>
              </a:spcBef>
              <a:buFont typeface="Arial"/>
              <a:buChar char="•"/>
            </a:pPr>
            <a:r>
              <a:rPr lang="en-US" sz="2400" dirty="0" smtClean="0">
                <a:latin typeface="Calibri" charset="0"/>
                <a:cs typeface="Calibri" charset="0"/>
              </a:rPr>
              <a:t>Wrap </a:t>
            </a:r>
            <a:r>
              <a:rPr lang="en-US" sz="2400" dirty="0">
                <a:latin typeface="Calibri" charset="0"/>
                <a:cs typeface="Calibri" charset="0"/>
              </a:rPr>
              <a:t>it </a:t>
            </a:r>
            <a:r>
              <a:rPr lang="en-US" sz="2400" dirty="0" smtClean="0">
                <a:latin typeface="Calibri" charset="0"/>
                <a:cs typeface="Calibri" charset="0"/>
              </a:rPr>
              <a:t>Up - Like </a:t>
            </a:r>
            <a:r>
              <a:rPr lang="en-US" sz="2400" dirty="0">
                <a:latin typeface="Calibri" charset="0"/>
                <a:cs typeface="Calibri" charset="0"/>
              </a:rPr>
              <a:t>the beginning, the end is important!  </a:t>
            </a:r>
            <a:r>
              <a:rPr lang="en-US" sz="2400" dirty="0" smtClean="0">
                <a:latin typeface="Calibri" charset="0"/>
                <a:cs typeface="Calibri" charset="0"/>
              </a:rPr>
              <a:t>Many teams </a:t>
            </a:r>
            <a:r>
              <a:rPr lang="en-US" sz="2400" dirty="0">
                <a:latin typeface="Calibri" charset="0"/>
                <a:cs typeface="Calibri" charset="0"/>
              </a:rPr>
              <a:t>find a </a:t>
            </a:r>
            <a:r>
              <a:rPr lang="ja-JP" altLang="en-US" sz="2400" dirty="0">
                <a:latin typeface="Calibri" charset="0"/>
                <a:cs typeface="Calibri" charset="0"/>
              </a:rPr>
              <a:t>“</a:t>
            </a:r>
            <a:r>
              <a:rPr lang="en-US" altLang="ja-JP" sz="2400" dirty="0">
                <a:latin typeface="Calibri" charset="0"/>
                <a:cs typeface="Calibri" charset="0"/>
              </a:rPr>
              <a:t>creative</a:t>
            </a:r>
            <a:r>
              <a:rPr lang="ja-JP" altLang="en-US" sz="2400" dirty="0">
                <a:latin typeface="Calibri" charset="0"/>
                <a:cs typeface="Calibri" charset="0"/>
              </a:rPr>
              <a:t>”</a:t>
            </a:r>
            <a:r>
              <a:rPr lang="en-US" altLang="ja-JP" sz="2400" dirty="0">
                <a:latin typeface="Calibri" charset="0"/>
                <a:cs typeface="Calibri" charset="0"/>
              </a:rPr>
              <a:t> </a:t>
            </a:r>
            <a:r>
              <a:rPr lang="en-US" altLang="ja-JP" sz="2400" dirty="0" smtClean="0">
                <a:latin typeface="Calibri" charset="0"/>
                <a:cs typeface="Calibri" charset="0"/>
              </a:rPr>
              <a:t>way to indicate they are finished. </a:t>
            </a:r>
            <a:endParaRPr lang="en-US" altLang="ja-JP" sz="2400" dirty="0">
              <a:latin typeface="Calibri" charset="0"/>
              <a:cs typeface="Calibri" charset="0"/>
            </a:endParaRPr>
          </a:p>
          <a:p>
            <a:pPr marL="342900" indent="-342900" eaLnBrk="1" hangingPunct="1">
              <a:lnSpc>
                <a:spcPct val="100000"/>
              </a:lnSpc>
              <a:spcBef>
                <a:spcPts val="600"/>
              </a:spcBef>
              <a:buFont typeface="Arial"/>
              <a:buChar char="•"/>
            </a:pPr>
            <a:r>
              <a:rPr lang="en-US" sz="2400" dirty="0" smtClean="0">
                <a:latin typeface="Calibri" charset="0"/>
                <a:cs typeface="Calibri" charset="0"/>
              </a:rPr>
              <a:t>After </a:t>
            </a:r>
            <a:r>
              <a:rPr lang="en-US" sz="2400" dirty="0">
                <a:latin typeface="Calibri" charset="0"/>
                <a:cs typeface="Calibri" charset="0"/>
              </a:rPr>
              <a:t>the performance ends, the judges will talk to the </a:t>
            </a:r>
            <a:r>
              <a:rPr lang="en-US" sz="2400" i="1" u="sng" dirty="0" smtClean="0">
                <a:solidFill>
                  <a:srgbClr val="FF0000"/>
                </a:solidFill>
                <a:latin typeface="Calibri" charset="0"/>
                <a:cs typeface="Calibri" charset="0"/>
              </a:rPr>
              <a:t>TEAM</a:t>
            </a:r>
            <a:r>
              <a:rPr lang="en-US" sz="2400" dirty="0" smtClean="0">
                <a:solidFill>
                  <a:srgbClr val="FF0000"/>
                </a:solidFill>
                <a:latin typeface="Calibri" charset="0"/>
                <a:cs typeface="Calibri" charset="0"/>
              </a:rPr>
              <a:t> </a:t>
            </a:r>
            <a:r>
              <a:rPr lang="en-US" sz="2400" dirty="0" smtClean="0">
                <a:latin typeface="Calibri" charset="0"/>
                <a:cs typeface="Calibri" charset="0"/>
              </a:rPr>
              <a:t>and </a:t>
            </a:r>
            <a:r>
              <a:rPr lang="en-US" sz="2400" dirty="0">
                <a:latin typeface="Calibri" charset="0"/>
                <a:cs typeface="Calibri" charset="0"/>
              </a:rPr>
              <a:t>ask them questions about their solution. </a:t>
            </a:r>
            <a:r>
              <a:rPr lang="en-US" sz="2400" dirty="0" smtClean="0">
                <a:latin typeface="Calibri" charset="0"/>
                <a:cs typeface="Calibri" charset="0"/>
              </a:rPr>
              <a:t>Let </a:t>
            </a:r>
            <a:r>
              <a:rPr lang="en-US" sz="2400" dirty="0">
                <a:latin typeface="Calibri" charset="0"/>
                <a:cs typeface="Calibri" charset="0"/>
              </a:rPr>
              <a:t>the team know to expect it and practice it with them</a:t>
            </a:r>
            <a:r>
              <a:rPr lang="en-US" sz="2400" dirty="0" smtClean="0">
                <a:latin typeface="Calibri" charset="0"/>
                <a:cs typeface="Calibri" charset="0"/>
              </a:rPr>
              <a:t>.  Coaches need to remember this </a:t>
            </a:r>
            <a:r>
              <a:rPr lang="en-US" sz="2400" dirty="0">
                <a:latin typeface="Calibri" charset="0"/>
                <a:cs typeface="Calibri" charset="0"/>
              </a:rPr>
              <a:t>is a part of the solution. </a:t>
            </a:r>
            <a:r>
              <a:rPr lang="en-US" sz="2400" dirty="0" smtClean="0">
                <a:latin typeface="Calibri" charset="0"/>
                <a:cs typeface="Calibri" charset="0"/>
              </a:rPr>
              <a:t> Keep out.</a:t>
            </a:r>
          </a:p>
          <a:p>
            <a:pPr marL="342900" indent="-342900" eaLnBrk="1" hangingPunct="1">
              <a:lnSpc>
                <a:spcPct val="100000"/>
              </a:lnSpc>
              <a:spcBef>
                <a:spcPts val="600"/>
              </a:spcBef>
              <a:buFont typeface="Arial"/>
              <a:buChar char="•"/>
            </a:pPr>
            <a:r>
              <a:rPr lang="en-US" sz="2400" dirty="0" smtClean="0">
                <a:latin typeface="Calibri" charset="0"/>
                <a:cs typeface="Calibri" charset="0"/>
              </a:rPr>
              <a:t>Once the judges are finished with the team anyone my help move the props from the performance area back to the Prop Drop Area and then packed back into you vehicles.</a:t>
            </a:r>
          </a:p>
          <a:p>
            <a:pPr marL="342900" indent="-342900" eaLnBrk="1" hangingPunct="1">
              <a:lnSpc>
                <a:spcPct val="100000"/>
              </a:lnSpc>
              <a:spcBef>
                <a:spcPts val="600"/>
              </a:spcBef>
              <a:buFont typeface="Arial"/>
              <a:buChar char="•"/>
            </a:pPr>
            <a:r>
              <a:rPr lang="en-US" sz="2400" dirty="0" smtClean="0">
                <a:latin typeface="Calibri" charset="0"/>
                <a:cs typeface="Calibri" charset="0"/>
              </a:rPr>
              <a:t>1 (ONE) Coach may pick up the raw Long-Term scores form the Head Judge as soon as they are ready.</a:t>
            </a:r>
            <a:endParaRPr lang="en-US" sz="2400" dirty="0">
              <a:latin typeface="Calibri" charset="0"/>
              <a:cs typeface="Calibri" charset="0"/>
            </a:endParaRPr>
          </a:p>
        </p:txBody>
      </p:sp>
    </p:spTree>
    <p:extLst>
      <p:ext uri="{BB962C8B-B14F-4D97-AF65-F5344CB8AC3E}">
        <p14:creationId xmlns:p14="http://schemas.microsoft.com/office/powerpoint/2010/main" val="54346803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p:cNvSpPr>
          <p:nvPr>
            <p:ph type="title" idx="4294967295"/>
          </p:nvPr>
        </p:nvSpPr>
        <p:spPr>
          <a:xfrm>
            <a:off x="0" y="228600"/>
            <a:ext cx="9144000" cy="1172629"/>
          </a:xfrm>
        </p:spPr>
        <p:txBody>
          <a:bodyPr/>
          <a:lstStyle/>
          <a:p>
            <a:pPr algn="ctr" defTabSz="914363" eaLnBrk="1" fontAlgn="auto" hangingPunct="1">
              <a:spcAft>
                <a:spcPts val="0"/>
              </a:spcAft>
              <a:defRPr/>
            </a:pPr>
            <a:r>
              <a:rPr lang="en-US" b="1" dirty="0" smtClean="0">
                <a:cs typeface="Calibri"/>
              </a:rPr>
              <a:t>Tournament Day Progression</a:t>
            </a:r>
            <a:br>
              <a:rPr lang="en-US" b="1" dirty="0" smtClean="0">
                <a:cs typeface="Calibri"/>
              </a:rPr>
            </a:br>
            <a:r>
              <a:rPr lang="en-US" sz="3600" b="1" dirty="0" smtClean="0">
                <a:cs typeface="Calibri"/>
              </a:rPr>
              <a:t>- - - Spontaneous Check-In - - - </a:t>
            </a:r>
            <a:endParaRPr sz="6000" b="1" dirty="0">
              <a:latin typeface="Calibri"/>
              <a:ea typeface="+mn-ea"/>
              <a:cs typeface="Calibri"/>
            </a:endParaRPr>
          </a:p>
        </p:txBody>
      </p:sp>
      <p:sp>
        <p:nvSpPr>
          <p:cNvPr id="2" name="TextBox 1"/>
          <p:cNvSpPr txBox="1"/>
          <p:nvPr/>
        </p:nvSpPr>
        <p:spPr>
          <a:xfrm>
            <a:off x="457200" y="1600200"/>
            <a:ext cx="8229600" cy="4985980"/>
          </a:xfrm>
          <a:prstGeom prst="rect">
            <a:avLst/>
          </a:prstGeom>
          <a:noFill/>
        </p:spPr>
        <p:txBody>
          <a:bodyPr wrap="square" rtlCol="0">
            <a:spAutoFit/>
          </a:bodyPr>
          <a:lstStyle/>
          <a:p>
            <a:pPr marL="342900" indent="-342900" eaLnBrk="1" hangingPunct="1">
              <a:lnSpc>
                <a:spcPct val="100000"/>
              </a:lnSpc>
              <a:spcBef>
                <a:spcPts val="600"/>
              </a:spcBef>
              <a:buFont typeface="Arial"/>
              <a:buChar char="•"/>
            </a:pPr>
            <a:r>
              <a:rPr lang="en-US" sz="2400" dirty="0" smtClean="0">
                <a:latin typeface="Calibri" charset="0"/>
                <a:cs typeface="Calibri" charset="0"/>
              </a:rPr>
              <a:t>All teams will receive a color coded Spontaneous Card when they register in the morning.</a:t>
            </a:r>
          </a:p>
          <a:p>
            <a:pPr marL="342900" indent="-342900" eaLnBrk="1" hangingPunct="1">
              <a:lnSpc>
                <a:spcPct val="100000"/>
              </a:lnSpc>
              <a:spcBef>
                <a:spcPts val="600"/>
              </a:spcBef>
              <a:buFont typeface="Arial"/>
              <a:buChar char="•"/>
            </a:pPr>
            <a:r>
              <a:rPr lang="en-US" sz="2400" dirty="0" smtClean="0">
                <a:latin typeface="Calibri" charset="0"/>
                <a:cs typeface="Calibri" charset="0"/>
              </a:rPr>
              <a:t>Teams and 1 coach should report to the Spontaneous Check-In area 15 minutes before their scheduled Spontaneous time.</a:t>
            </a:r>
          </a:p>
          <a:p>
            <a:pPr marL="342900" indent="-342900" eaLnBrk="1" hangingPunct="1">
              <a:lnSpc>
                <a:spcPct val="100000"/>
              </a:lnSpc>
              <a:spcBef>
                <a:spcPts val="600"/>
              </a:spcBef>
              <a:buFont typeface="Arial"/>
              <a:buChar char="•"/>
            </a:pPr>
            <a:r>
              <a:rPr lang="en-US" sz="2400" dirty="0" smtClean="0">
                <a:latin typeface="Calibri" charset="0"/>
                <a:cs typeface="Calibri" charset="0"/>
              </a:rPr>
              <a:t>Make sure to collect all cellphones, cameras and electronic devices from your team before entering the area.  These items are not allowed in the Holding Room.</a:t>
            </a:r>
          </a:p>
          <a:p>
            <a:pPr marL="342900" indent="-342900" eaLnBrk="1" hangingPunct="1">
              <a:lnSpc>
                <a:spcPct val="100000"/>
              </a:lnSpc>
              <a:spcBef>
                <a:spcPts val="600"/>
              </a:spcBef>
              <a:buFont typeface="Arial"/>
              <a:buChar char="•"/>
            </a:pPr>
            <a:r>
              <a:rPr lang="en-US" sz="2400" dirty="0" smtClean="0">
                <a:latin typeface="Calibri" charset="0"/>
                <a:cs typeface="Calibri" charset="0"/>
              </a:rPr>
              <a:t>Team members and coach will go to the Holding Room.</a:t>
            </a:r>
          </a:p>
          <a:p>
            <a:pPr marL="342900" indent="-342900" eaLnBrk="1" hangingPunct="1">
              <a:lnSpc>
                <a:spcPct val="100000"/>
              </a:lnSpc>
              <a:spcBef>
                <a:spcPts val="600"/>
              </a:spcBef>
              <a:buFont typeface="Arial"/>
              <a:buChar char="•"/>
            </a:pPr>
            <a:r>
              <a:rPr lang="en-US" sz="2400" dirty="0" smtClean="0">
                <a:latin typeface="Calibri" charset="0"/>
                <a:cs typeface="Calibri" charset="0"/>
              </a:rPr>
              <a:t>Teams supporters will be directed to a meeting area.</a:t>
            </a:r>
          </a:p>
          <a:p>
            <a:pPr marL="342900" indent="-342900" eaLnBrk="1" hangingPunct="1">
              <a:lnSpc>
                <a:spcPct val="100000"/>
              </a:lnSpc>
              <a:spcBef>
                <a:spcPts val="600"/>
              </a:spcBef>
              <a:buFont typeface="Arial"/>
              <a:buChar char="•"/>
            </a:pPr>
            <a:r>
              <a:rPr lang="en-US" sz="2400" dirty="0" smtClean="0">
                <a:latin typeface="Calibri" charset="0"/>
                <a:cs typeface="Calibri" charset="0"/>
              </a:rPr>
              <a:t>When judge comes to collect the team, the coach will go to meeting area and wait for team to finish.</a:t>
            </a:r>
          </a:p>
          <a:p>
            <a:pPr marL="342900" indent="-342900" eaLnBrk="1" hangingPunct="1">
              <a:lnSpc>
                <a:spcPct val="100000"/>
              </a:lnSpc>
              <a:spcBef>
                <a:spcPts val="600"/>
              </a:spcBef>
              <a:buFont typeface="Arial"/>
              <a:buChar char="•"/>
            </a:pPr>
            <a:r>
              <a:rPr lang="en-US" sz="2400" b="1" i="1" dirty="0" smtClean="0">
                <a:solidFill>
                  <a:srgbClr val="FFFF00"/>
                </a:solidFill>
                <a:latin typeface="Calibri" charset="0"/>
                <a:cs typeface="Calibri" charset="0"/>
              </a:rPr>
              <a:t>NO ONE </a:t>
            </a:r>
            <a:r>
              <a:rPr lang="en-US" sz="2400" dirty="0" smtClean="0">
                <a:latin typeface="Calibri" charset="0"/>
                <a:cs typeface="Calibri" charset="0"/>
              </a:rPr>
              <a:t>but the team enters the Spontaneous Area.</a:t>
            </a:r>
            <a:endParaRPr lang="en-US" sz="2400" dirty="0">
              <a:latin typeface="Calibri" charset="0"/>
              <a:cs typeface="Calibri" charset="0"/>
            </a:endParaRPr>
          </a:p>
        </p:txBody>
      </p:sp>
    </p:spTree>
    <p:extLst>
      <p:ext uri="{BB962C8B-B14F-4D97-AF65-F5344CB8AC3E}">
        <p14:creationId xmlns:p14="http://schemas.microsoft.com/office/powerpoint/2010/main" val="418397904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p:cNvSpPr>
          <p:nvPr>
            <p:ph type="title" idx="4294967295"/>
          </p:nvPr>
        </p:nvSpPr>
        <p:spPr>
          <a:xfrm>
            <a:off x="0" y="228600"/>
            <a:ext cx="9144000" cy="1172629"/>
          </a:xfrm>
        </p:spPr>
        <p:txBody>
          <a:bodyPr/>
          <a:lstStyle/>
          <a:p>
            <a:pPr algn="ctr" defTabSz="914363" eaLnBrk="1" fontAlgn="auto" hangingPunct="1">
              <a:spcAft>
                <a:spcPts val="0"/>
              </a:spcAft>
              <a:defRPr/>
            </a:pPr>
            <a:r>
              <a:rPr lang="en-US" b="1" dirty="0" smtClean="0">
                <a:cs typeface="Calibri"/>
              </a:rPr>
              <a:t>Tournament Day Progression</a:t>
            </a:r>
            <a:br>
              <a:rPr lang="en-US" b="1" dirty="0" smtClean="0">
                <a:cs typeface="Calibri"/>
              </a:rPr>
            </a:br>
            <a:r>
              <a:rPr lang="en-US" sz="3600" b="1" dirty="0" smtClean="0">
                <a:cs typeface="Calibri"/>
              </a:rPr>
              <a:t>- - - Spontaneous Competition - - - </a:t>
            </a:r>
            <a:endParaRPr sz="6000" b="1" dirty="0">
              <a:latin typeface="Calibri"/>
              <a:ea typeface="+mn-ea"/>
              <a:cs typeface="Calibri"/>
            </a:endParaRPr>
          </a:p>
        </p:txBody>
      </p:sp>
      <p:sp>
        <p:nvSpPr>
          <p:cNvPr id="2" name="TextBox 1"/>
          <p:cNvSpPr txBox="1"/>
          <p:nvPr/>
        </p:nvSpPr>
        <p:spPr>
          <a:xfrm>
            <a:off x="457200" y="1600200"/>
            <a:ext cx="8229600" cy="4539704"/>
          </a:xfrm>
          <a:prstGeom prst="rect">
            <a:avLst/>
          </a:prstGeom>
          <a:noFill/>
        </p:spPr>
        <p:txBody>
          <a:bodyPr wrap="square" rtlCol="0">
            <a:spAutoFit/>
          </a:bodyPr>
          <a:lstStyle/>
          <a:p>
            <a:pPr marL="342900" indent="-342900" eaLnBrk="1" hangingPunct="1">
              <a:lnSpc>
                <a:spcPct val="100000"/>
              </a:lnSpc>
              <a:spcBef>
                <a:spcPts val="600"/>
              </a:spcBef>
              <a:buFont typeface="Arial"/>
              <a:buChar char="•"/>
            </a:pPr>
            <a:r>
              <a:rPr lang="en-US" sz="2400" dirty="0" smtClean="0">
                <a:latin typeface="Calibri" charset="0"/>
                <a:cs typeface="Calibri" charset="0"/>
              </a:rPr>
              <a:t>One of the judges will call the teams membership number, team name, LT problem and division</a:t>
            </a:r>
          </a:p>
          <a:p>
            <a:pPr marL="342900" indent="-342900">
              <a:spcBef>
                <a:spcPts val="600"/>
              </a:spcBef>
              <a:buFont typeface="Arial"/>
              <a:buChar char="•"/>
            </a:pPr>
            <a:r>
              <a:rPr lang="en-US" sz="2400" dirty="0">
                <a:latin typeface="Calibri" charset="0"/>
                <a:cs typeface="Calibri" charset="0"/>
              </a:rPr>
              <a:t>Team members should present the Spontaneous Card to the </a:t>
            </a:r>
            <a:r>
              <a:rPr lang="en-US" sz="2400" dirty="0" smtClean="0">
                <a:latin typeface="Calibri" charset="0"/>
                <a:cs typeface="Calibri" charset="0"/>
              </a:rPr>
              <a:t>judge to confirm they have the right team</a:t>
            </a:r>
            <a:endParaRPr lang="en-US" sz="2400" dirty="0">
              <a:latin typeface="Calibri" charset="0"/>
              <a:cs typeface="Calibri" charset="0"/>
            </a:endParaRPr>
          </a:p>
          <a:p>
            <a:pPr marL="342900" indent="-342900" eaLnBrk="1" hangingPunct="1">
              <a:lnSpc>
                <a:spcPct val="100000"/>
              </a:lnSpc>
              <a:spcBef>
                <a:spcPts val="600"/>
              </a:spcBef>
              <a:buFont typeface="Arial"/>
              <a:buChar char="•"/>
            </a:pPr>
            <a:r>
              <a:rPr lang="en-US" sz="2400" dirty="0" smtClean="0">
                <a:latin typeface="Calibri" charset="0"/>
                <a:cs typeface="Calibri" charset="0"/>
              </a:rPr>
              <a:t>The judge will escort the team from the Holding Room into the Spontaneous competition area</a:t>
            </a:r>
          </a:p>
          <a:p>
            <a:pPr marL="342900" indent="-342900" eaLnBrk="1" hangingPunct="1">
              <a:lnSpc>
                <a:spcPct val="100000"/>
              </a:lnSpc>
              <a:spcBef>
                <a:spcPts val="600"/>
              </a:spcBef>
              <a:buFont typeface="Arial"/>
              <a:buChar char="•"/>
            </a:pPr>
            <a:r>
              <a:rPr lang="en-US" sz="2400" dirty="0" smtClean="0">
                <a:latin typeface="Calibri" charset="0"/>
                <a:cs typeface="Calibri" charset="0"/>
              </a:rPr>
              <a:t>When the team enters the room they will told which type of problem they will do and must identify the team members who will be participating in the Spontaneous problem</a:t>
            </a:r>
          </a:p>
          <a:p>
            <a:pPr marL="342900" indent="-342900" eaLnBrk="1" hangingPunct="1">
              <a:lnSpc>
                <a:spcPct val="100000"/>
              </a:lnSpc>
              <a:spcBef>
                <a:spcPts val="600"/>
              </a:spcBef>
              <a:buFont typeface="Arial"/>
              <a:buChar char="•"/>
            </a:pPr>
            <a:r>
              <a:rPr lang="en-US" sz="2400" dirty="0" smtClean="0">
                <a:latin typeface="Calibri" charset="0"/>
                <a:cs typeface="Calibri" charset="0"/>
              </a:rPr>
              <a:t>After competing the team will go to the Meeting Area</a:t>
            </a:r>
          </a:p>
          <a:p>
            <a:pPr marL="342900" indent="-342900" eaLnBrk="1" hangingPunct="1">
              <a:lnSpc>
                <a:spcPct val="100000"/>
              </a:lnSpc>
              <a:spcBef>
                <a:spcPts val="600"/>
              </a:spcBef>
              <a:buFont typeface="Arial"/>
              <a:buChar char="•"/>
            </a:pPr>
            <a:r>
              <a:rPr lang="en-US" sz="2400" b="1" i="1" dirty="0" smtClean="0">
                <a:solidFill>
                  <a:srgbClr val="FFFF00"/>
                </a:solidFill>
                <a:latin typeface="Calibri" charset="0"/>
                <a:cs typeface="Calibri" charset="0"/>
              </a:rPr>
              <a:t>DO NOT </a:t>
            </a:r>
            <a:r>
              <a:rPr lang="en-US" sz="2400" dirty="0" smtClean="0">
                <a:latin typeface="Calibri" charset="0"/>
                <a:cs typeface="Calibri" charset="0"/>
              </a:rPr>
              <a:t>ask the team about the problem, </a:t>
            </a:r>
            <a:r>
              <a:rPr lang="en-US" sz="2400" b="1" i="1" dirty="0" smtClean="0">
                <a:solidFill>
                  <a:srgbClr val="FFFF00"/>
                </a:solidFill>
                <a:latin typeface="Calibri" charset="0"/>
                <a:cs typeface="Calibri" charset="0"/>
              </a:rPr>
              <a:t>THIS IS A SECRET!</a:t>
            </a:r>
          </a:p>
        </p:txBody>
      </p:sp>
    </p:spTree>
    <p:extLst>
      <p:ext uri="{BB962C8B-B14F-4D97-AF65-F5344CB8AC3E}">
        <p14:creationId xmlns:p14="http://schemas.microsoft.com/office/powerpoint/2010/main" val="5589631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p:cNvSpPr>
          <p:nvPr>
            <p:ph type="title" idx="4294967295"/>
          </p:nvPr>
        </p:nvSpPr>
        <p:spPr>
          <a:xfrm>
            <a:off x="0" y="228600"/>
            <a:ext cx="9144000" cy="1172629"/>
          </a:xfrm>
        </p:spPr>
        <p:txBody>
          <a:bodyPr/>
          <a:lstStyle/>
          <a:p>
            <a:pPr algn="ctr" defTabSz="914363" eaLnBrk="1" fontAlgn="auto" hangingPunct="1">
              <a:spcAft>
                <a:spcPts val="0"/>
              </a:spcAft>
              <a:defRPr/>
            </a:pPr>
            <a:r>
              <a:rPr lang="en-US" b="1" dirty="0" smtClean="0">
                <a:cs typeface="Calibri"/>
              </a:rPr>
              <a:t>Tournament Day Progression</a:t>
            </a:r>
            <a:br>
              <a:rPr lang="en-US" b="1" dirty="0" smtClean="0">
                <a:cs typeface="Calibri"/>
              </a:rPr>
            </a:br>
            <a:r>
              <a:rPr lang="en-US" sz="3600" b="1" dirty="0" smtClean="0">
                <a:cs typeface="Calibri"/>
              </a:rPr>
              <a:t>- - - Awards Ceremony - - - </a:t>
            </a:r>
            <a:endParaRPr sz="6000" b="1" dirty="0">
              <a:latin typeface="Calibri"/>
              <a:ea typeface="+mn-ea"/>
              <a:cs typeface="Calibri"/>
            </a:endParaRPr>
          </a:p>
        </p:txBody>
      </p:sp>
      <p:sp>
        <p:nvSpPr>
          <p:cNvPr id="2" name="TextBox 1"/>
          <p:cNvSpPr txBox="1"/>
          <p:nvPr/>
        </p:nvSpPr>
        <p:spPr>
          <a:xfrm>
            <a:off x="457200" y="1600200"/>
            <a:ext cx="8229600" cy="3431709"/>
          </a:xfrm>
          <a:prstGeom prst="rect">
            <a:avLst/>
          </a:prstGeom>
          <a:noFill/>
        </p:spPr>
        <p:txBody>
          <a:bodyPr wrap="square" rtlCol="0">
            <a:spAutoFit/>
          </a:bodyPr>
          <a:lstStyle/>
          <a:p>
            <a:pPr marL="342900" indent="-342900" eaLnBrk="1" hangingPunct="1">
              <a:lnSpc>
                <a:spcPct val="100000"/>
              </a:lnSpc>
              <a:spcBef>
                <a:spcPts val="600"/>
              </a:spcBef>
              <a:buFont typeface="Arial"/>
              <a:buChar char="•"/>
            </a:pPr>
            <a:r>
              <a:rPr lang="en-US" sz="2400" dirty="0" smtClean="0">
                <a:latin typeface="Calibri" charset="0"/>
                <a:cs typeface="Calibri" charset="0"/>
              </a:rPr>
              <a:t>The Awards Ceremony is usually preceded by “Trading”</a:t>
            </a:r>
          </a:p>
          <a:p>
            <a:pPr marL="800100" lvl="1" indent="-342900">
              <a:spcBef>
                <a:spcPts val="600"/>
              </a:spcBef>
              <a:buFont typeface="Arial"/>
              <a:buChar char="•"/>
            </a:pPr>
            <a:r>
              <a:rPr lang="en-US" sz="2400" dirty="0" smtClean="0">
                <a:latin typeface="Calibri" charset="0"/>
                <a:cs typeface="Calibri" charset="0"/>
              </a:rPr>
              <a:t>Keep items inexpensive and NOT MESSY; avoid liquids, silly string, pop streamers, air horns, etc.</a:t>
            </a:r>
          </a:p>
          <a:p>
            <a:pPr marL="342900" indent="-342900" eaLnBrk="1" hangingPunct="1">
              <a:lnSpc>
                <a:spcPct val="100000"/>
              </a:lnSpc>
              <a:spcBef>
                <a:spcPts val="600"/>
              </a:spcBef>
              <a:buFont typeface="Arial"/>
              <a:buChar char="•"/>
            </a:pPr>
            <a:r>
              <a:rPr lang="en-US" sz="2400" dirty="0" smtClean="0">
                <a:latin typeface="Calibri" charset="0"/>
                <a:cs typeface="Calibri" charset="0"/>
              </a:rPr>
              <a:t>Before the Awards Ceremony can start the floor must be picked up and teams seated together</a:t>
            </a:r>
          </a:p>
          <a:p>
            <a:pPr marL="342900" indent="-342900" eaLnBrk="1" hangingPunct="1">
              <a:lnSpc>
                <a:spcPct val="100000"/>
              </a:lnSpc>
              <a:spcBef>
                <a:spcPts val="600"/>
              </a:spcBef>
              <a:buFont typeface="Arial"/>
              <a:buChar char="•"/>
            </a:pPr>
            <a:r>
              <a:rPr lang="en-US" sz="2400" dirty="0" smtClean="0">
                <a:latin typeface="Calibri" charset="0"/>
                <a:cs typeface="Calibri" charset="0"/>
              </a:rPr>
              <a:t>Remind your team they are all winners</a:t>
            </a:r>
          </a:p>
          <a:p>
            <a:pPr marL="342900" indent="-342900" eaLnBrk="1" hangingPunct="1">
              <a:lnSpc>
                <a:spcPct val="100000"/>
              </a:lnSpc>
              <a:spcBef>
                <a:spcPts val="600"/>
              </a:spcBef>
              <a:buFont typeface="Arial"/>
              <a:buChar char="•"/>
            </a:pPr>
            <a:r>
              <a:rPr lang="en-US" sz="2400" dirty="0" smtClean="0">
                <a:latin typeface="Calibri" charset="0"/>
                <a:cs typeface="Calibri" charset="0"/>
              </a:rPr>
              <a:t>Remember good sportsmanship</a:t>
            </a:r>
          </a:p>
          <a:p>
            <a:pPr marL="342900" indent="-342900">
              <a:spcBef>
                <a:spcPts val="600"/>
              </a:spcBef>
              <a:buFont typeface="Arial"/>
              <a:buChar char="•"/>
            </a:pPr>
            <a:r>
              <a:rPr lang="en-US" sz="2400" dirty="0" smtClean="0">
                <a:latin typeface="Calibri" charset="0"/>
                <a:cs typeface="Calibri" charset="0"/>
              </a:rPr>
              <a:t>Ranatra </a:t>
            </a:r>
            <a:r>
              <a:rPr lang="en-US" sz="2400" dirty="0" err="1" smtClean="0">
                <a:latin typeface="Calibri" charset="0"/>
                <a:cs typeface="Calibri" charset="0"/>
              </a:rPr>
              <a:t>Fusca’s</a:t>
            </a:r>
            <a:r>
              <a:rPr lang="en-US" sz="2400" dirty="0" smtClean="0">
                <a:latin typeface="Calibri" charset="0"/>
                <a:cs typeface="Calibri" charset="0"/>
              </a:rPr>
              <a:t> are awarded at the end, don’t leave early</a:t>
            </a:r>
            <a:endParaRPr lang="en-US" sz="2400" dirty="0">
              <a:latin typeface="Calibri" charset="0"/>
              <a:cs typeface="Calibri" charset="0"/>
            </a:endParaRPr>
          </a:p>
        </p:txBody>
      </p:sp>
    </p:spTree>
    <p:extLst>
      <p:ext uri="{BB962C8B-B14F-4D97-AF65-F5344CB8AC3E}">
        <p14:creationId xmlns:p14="http://schemas.microsoft.com/office/powerpoint/2010/main" val="22021047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idx="4294967295"/>
          </p:nvPr>
        </p:nvSpPr>
        <p:spPr>
          <a:xfrm>
            <a:off x="0" y="228600"/>
            <a:ext cx="9144000" cy="990600"/>
          </a:xfrm>
        </p:spPr>
        <p:txBody>
          <a:bodyPr>
            <a:normAutofit fontScale="90000"/>
          </a:bodyPr>
          <a:lstStyle/>
          <a:p>
            <a:pPr algn="ctr" defTabSz="914363" eaLnBrk="1" fontAlgn="auto" hangingPunct="1">
              <a:spcAft>
                <a:spcPts val="0"/>
              </a:spcAft>
              <a:defRPr/>
            </a:pPr>
            <a:r>
              <a:rPr b="1">
                <a:latin typeface="Calibri"/>
                <a:ea typeface="+mj-ea"/>
                <a:cs typeface="Calibri"/>
              </a:rPr>
              <a:t>What do coaches </a:t>
            </a:r>
            <a:r>
              <a:rPr b="1" smtClean="0">
                <a:latin typeface="Calibri"/>
                <a:ea typeface="+mj-ea"/>
                <a:cs typeface="Calibri"/>
              </a:rPr>
              <a:t>do</a:t>
            </a:r>
            <a:br>
              <a:rPr b="1" smtClean="0">
                <a:latin typeface="Calibri"/>
                <a:ea typeface="+mj-ea"/>
                <a:cs typeface="Calibri"/>
              </a:rPr>
            </a:br>
            <a:r>
              <a:rPr b="1" smtClean="0">
                <a:latin typeface="Calibri"/>
                <a:ea typeface="+mj-ea"/>
                <a:cs typeface="Calibri"/>
              </a:rPr>
              <a:t>on </a:t>
            </a:r>
            <a:r>
              <a:rPr b="1">
                <a:latin typeface="Calibri"/>
                <a:ea typeface="+mj-ea"/>
                <a:cs typeface="Calibri"/>
              </a:rPr>
              <a:t>tournament day?</a:t>
            </a:r>
          </a:p>
        </p:txBody>
      </p:sp>
      <p:sp>
        <p:nvSpPr>
          <p:cNvPr id="110594" name="Rectangle 3"/>
          <p:cNvSpPr>
            <a:spLocks noGrp="1"/>
          </p:cNvSpPr>
          <p:nvPr>
            <p:ph sz="quarter" idx="4294967295"/>
          </p:nvPr>
        </p:nvSpPr>
        <p:spPr>
          <a:xfrm>
            <a:off x="689612" y="1600200"/>
            <a:ext cx="7764776" cy="5170646"/>
          </a:xfrm>
        </p:spPr>
        <p:txBody>
          <a:bodyPr/>
          <a:lstStyle/>
          <a:p>
            <a:pPr eaLnBrk="1" hangingPunct="1">
              <a:lnSpc>
                <a:spcPct val="100000"/>
              </a:lnSpc>
              <a:spcBef>
                <a:spcPts val="1200"/>
              </a:spcBef>
              <a:buFontTx/>
              <a:buChar char="•"/>
            </a:pPr>
            <a:r>
              <a:rPr lang="en-US" sz="2200" dirty="0">
                <a:latin typeface="Calibri" charset="0"/>
                <a:cs typeface="Calibri" charset="0"/>
              </a:rPr>
              <a:t>Pick up your team</a:t>
            </a:r>
            <a:r>
              <a:rPr lang="ja-JP" altLang="en-US" sz="2200" dirty="0">
                <a:latin typeface="Calibri" charset="0"/>
                <a:cs typeface="Calibri" charset="0"/>
              </a:rPr>
              <a:t>’</a:t>
            </a:r>
            <a:r>
              <a:rPr lang="en-US" altLang="ja-JP" sz="2200" dirty="0">
                <a:latin typeface="Calibri" charset="0"/>
                <a:cs typeface="Calibri" charset="0"/>
              </a:rPr>
              <a:t>s registration packet.  Read through it and determine your schedule for the day.</a:t>
            </a:r>
          </a:p>
          <a:p>
            <a:pPr eaLnBrk="1" hangingPunct="1">
              <a:lnSpc>
                <a:spcPct val="100000"/>
              </a:lnSpc>
              <a:spcBef>
                <a:spcPts val="1200"/>
              </a:spcBef>
              <a:buFontTx/>
              <a:buChar char="•"/>
            </a:pPr>
            <a:r>
              <a:rPr lang="en-US" sz="2200" dirty="0">
                <a:latin typeface="Calibri" charset="0"/>
                <a:cs typeface="Calibri" charset="0"/>
              </a:rPr>
              <a:t>Get your team to the Long Term Staging Area about 20 </a:t>
            </a:r>
            <a:r>
              <a:rPr lang="en-US" sz="2200" dirty="0" smtClean="0">
                <a:latin typeface="Calibri" charset="0"/>
                <a:cs typeface="Calibri" charset="0"/>
              </a:rPr>
              <a:t>minutes prior </a:t>
            </a:r>
            <a:r>
              <a:rPr lang="en-US" sz="2200" dirty="0">
                <a:latin typeface="Calibri" charset="0"/>
                <a:cs typeface="Calibri" charset="0"/>
              </a:rPr>
              <a:t>to their scheduled LT competition time.</a:t>
            </a:r>
          </a:p>
          <a:p>
            <a:pPr eaLnBrk="1" hangingPunct="1">
              <a:lnSpc>
                <a:spcPct val="100000"/>
              </a:lnSpc>
              <a:spcBef>
                <a:spcPts val="1200"/>
              </a:spcBef>
              <a:buFontTx/>
              <a:buChar char="•"/>
            </a:pPr>
            <a:r>
              <a:rPr lang="en-US" sz="2200" dirty="0">
                <a:latin typeface="Calibri" charset="0"/>
                <a:cs typeface="Calibri" charset="0"/>
              </a:rPr>
              <a:t>Get your team to the Spontaneous Holding Area about 15 </a:t>
            </a:r>
            <a:r>
              <a:rPr lang="en-US" sz="2200" dirty="0" smtClean="0">
                <a:latin typeface="Calibri" charset="0"/>
                <a:cs typeface="Calibri" charset="0"/>
              </a:rPr>
              <a:t>minutes prior </a:t>
            </a:r>
            <a:r>
              <a:rPr lang="en-US" sz="2200" dirty="0">
                <a:latin typeface="Calibri" charset="0"/>
                <a:cs typeface="Calibri" charset="0"/>
              </a:rPr>
              <a:t>to their scheduled Spontaneous competition time. </a:t>
            </a:r>
            <a:r>
              <a:rPr lang="en-US" sz="2200" dirty="0" smtClean="0">
                <a:latin typeface="Calibri" charset="0"/>
                <a:cs typeface="Calibri" charset="0"/>
              </a:rPr>
              <a:t> Parents and </a:t>
            </a:r>
            <a:r>
              <a:rPr lang="en-US" sz="2200" dirty="0">
                <a:latin typeface="Calibri" charset="0"/>
                <a:cs typeface="Calibri" charset="0"/>
              </a:rPr>
              <a:t>other supporters should not accompany the team.</a:t>
            </a:r>
          </a:p>
          <a:p>
            <a:pPr eaLnBrk="1" hangingPunct="1">
              <a:lnSpc>
                <a:spcPct val="100000"/>
              </a:lnSpc>
              <a:spcBef>
                <a:spcPts val="1200"/>
              </a:spcBef>
              <a:buFontTx/>
              <a:buChar char="•"/>
            </a:pPr>
            <a:r>
              <a:rPr lang="en-US" sz="2200" dirty="0">
                <a:latin typeface="Calibri" charset="0"/>
                <a:cs typeface="Calibri" charset="0"/>
              </a:rPr>
              <a:t>Enjoy your team…</a:t>
            </a:r>
          </a:p>
          <a:p>
            <a:pPr lvl="1" eaLnBrk="1" hangingPunct="1">
              <a:lnSpc>
                <a:spcPct val="100000"/>
              </a:lnSpc>
              <a:spcBef>
                <a:spcPts val="600"/>
              </a:spcBef>
              <a:buFontTx/>
              <a:buChar char="•"/>
            </a:pPr>
            <a:r>
              <a:rPr lang="en-US" sz="2200" dirty="0">
                <a:latin typeface="Calibri" charset="0"/>
                <a:cs typeface="Calibri" charset="0"/>
              </a:rPr>
              <a:t>Enjoy other teams…</a:t>
            </a:r>
          </a:p>
          <a:p>
            <a:pPr lvl="2" eaLnBrk="1" hangingPunct="1">
              <a:lnSpc>
                <a:spcPct val="100000"/>
              </a:lnSpc>
              <a:spcBef>
                <a:spcPts val="600"/>
              </a:spcBef>
              <a:buFontTx/>
              <a:buChar char="•"/>
            </a:pPr>
            <a:r>
              <a:rPr lang="en-US" sz="2200" dirty="0">
                <a:latin typeface="Calibri" charset="0"/>
                <a:cs typeface="Calibri" charset="0"/>
              </a:rPr>
              <a:t>Enjoy the day</a:t>
            </a:r>
            <a:r>
              <a:rPr lang="en-US" sz="2200" dirty="0" smtClean="0">
                <a:latin typeface="Calibri" charset="0"/>
                <a:cs typeface="Calibri" charset="0"/>
              </a:rPr>
              <a:t>…</a:t>
            </a:r>
          </a:p>
          <a:p>
            <a:pPr lvl="3" eaLnBrk="1" hangingPunct="1">
              <a:lnSpc>
                <a:spcPct val="100000"/>
              </a:lnSpc>
              <a:spcBef>
                <a:spcPts val="600"/>
              </a:spcBef>
              <a:buFontTx/>
              <a:buChar char="•"/>
            </a:pPr>
            <a:r>
              <a:rPr lang="en-US" sz="2200" dirty="0" smtClean="0">
                <a:latin typeface="Calibri" charset="0"/>
                <a:cs typeface="Calibri" charset="0"/>
              </a:rPr>
              <a:t>Take pictures</a:t>
            </a:r>
            <a:endParaRPr lang="en-US" sz="2200" dirty="0">
              <a:latin typeface="Calibri" charset="0"/>
              <a:cs typeface="Calibri" charset="0"/>
            </a:endParaRPr>
          </a:p>
          <a:p>
            <a:pPr lvl="4" eaLnBrk="1" hangingPunct="1">
              <a:lnSpc>
                <a:spcPct val="100000"/>
              </a:lnSpc>
              <a:spcBef>
                <a:spcPts val="600"/>
              </a:spcBef>
              <a:buFontTx/>
              <a:buChar char="•"/>
            </a:pPr>
            <a:r>
              <a:rPr lang="en-US" sz="2200" dirty="0">
                <a:latin typeface="Calibri" charset="0"/>
                <a:cs typeface="Calibri" charset="0"/>
              </a:rPr>
              <a:t>Start planning for next year…</a:t>
            </a:r>
          </a:p>
        </p:txBody>
      </p:sp>
      <p:sp>
        <p:nvSpPr>
          <p:cNvPr id="110595"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46</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p:nvPr>
        </p:nvSpPr>
        <p:spPr>
          <a:xfrm>
            <a:off x="0" y="230188"/>
            <a:ext cx="9144000" cy="677108"/>
          </a:xfrm>
        </p:spPr>
        <p:txBody>
          <a:bodyPr/>
          <a:lstStyle/>
          <a:p>
            <a:pPr algn="ctr" defTabSz="914363" eaLnBrk="1" fontAlgn="auto" hangingPunct="1">
              <a:spcAft>
                <a:spcPts val="0"/>
              </a:spcAft>
              <a:defRPr/>
            </a:pPr>
            <a:r>
              <a:rPr b="1">
                <a:latin typeface="Calibri"/>
                <a:ea typeface="+mn-ea"/>
                <a:cs typeface="Calibri"/>
              </a:rPr>
              <a:t>More Resources</a:t>
            </a:r>
          </a:p>
        </p:txBody>
      </p:sp>
      <p:sp>
        <p:nvSpPr>
          <p:cNvPr id="4" name="Rectangle 3"/>
          <p:cNvSpPr/>
          <p:nvPr/>
        </p:nvSpPr>
        <p:spPr>
          <a:xfrm>
            <a:off x="685800" y="1260118"/>
            <a:ext cx="7772400" cy="4924425"/>
          </a:xfrm>
          <a:prstGeom prst="rect">
            <a:avLst/>
          </a:prstGeom>
        </p:spPr>
        <p:txBody>
          <a:bodyPr>
            <a:spAutoFit/>
          </a:bodyPr>
          <a:lstStyle/>
          <a:p>
            <a:pPr fontAlgn="auto">
              <a:spcBef>
                <a:spcPts val="600"/>
              </a:spcBef>
              <a:spcAft>
                <a:spcPts val="0"/>
              </a:spcAft>
              <a:defRPr/>
            </a:pPr>
            <a:r>
              <a:rPr lang="en-US" sz="2400" dirty="0">
                <a:latin typeface="Calibri"/>
                <a:ea typeface="+mn-ea"/>
                <a:cs typeface="Calibri"/>
              </a:rPr>
              <a:t>Other helpful resources:</a:t>
            </a:r>
          </a:p>
          <a:p>
            <a:pPr marL="342900" indent="-342900" fontAlgn="auto">
              <a:spcBef>
                <a:spcPts val="600"/>
              </a:spcBef>
              <a:spcAft>
                <a:spcPts val="0"/>
              </a:spcAft>
              <a:buFont typeface="Arial"/>
              <a:buChar char="•"/>
              <a:defRPr/>
            </a:pPr>
            <a:r>
              <a:rPr lang="en-US" sz="2400" dirty="0">
                <a:latin typeface="Calibri"/>
                <a:ea typeface="+mn-ea"/>
                <a:cs typeface="Calibri"/>
              </a:rPr>
              <a:t>Other Coaches</a:t>
            </a:r>
          </a:p>
          <a:p>
            <a:pPr marL="342900" indent="-342900" fontAlgn="auto">
              <a:spcBef>
                <a:spcPts val="600"/>
              </a:spcBef>
              <a:spcAft>
                <a:spcPts val="0"/>
              </a:spcAft>
              <a:buFont typeface="Arial"/>
              <a:buChar char="•"/>
              <a:defRPr/>
            </a:pPr>
            <a:r>
              <a:rPr lang="en-US" sz="2400" dirty="0">
                <a:latin typeface="Calibri"/>
                <a:ea typeface="+mn-ea"/>
                <a:cs typeface="Calibri"/>
              </a:rPr>
              <a:t>Membership Coordinator</a:t>
            </a:r>
          </a:p>
          <a:p>
            <a:pPr marL="342900" indent="-342900" fontAlgn="auto">
              <a:spcBef>
                <a:spcPts val="600"/>
              </a:spcBef>
              <a:spcAft>
                <a:spcPts val="0"/>
              </a:spcAft>
              <a:buFont typeface="Arial"/>
              <a:buChar char="•"/>
              <a:defRPr/>
            </a:pPr>
            <a:r>
              <a:rPr lang="en-US" sz="2400" dirty="0">
                <a:latin typeface="Calibri"/>
                <a:ea typeface="+mn-ea"/>
                <a:cs typeface="Calibri"/>
              </a:rPr>
              <a:t>Printed Materials</a:t>
            </a:r>
          </a:p>
          <a:p>
            <a:pPr marL="342900" indent="-342900" fontAlgn="auto">
              <a:spcBef>
                <a:spcPts val="600"/>
              </a:spcBef>
              <a:spcAft>
                <a:spcPts val="0"/>
              </a:spcAft>
              <a:buFont typeface="Arial"/>
              <a:buChar char="•"/>
              <a:defRPr/>
            </a:pPr>
            <a:r>
              <a:rPr lang="en-US" sz="2400" dirty="0">
                <a:latin typeface="Calibri"/>
                <a:ea typeface="+mn-ea"/>
                <a:cs typeface="Calibri"/>
              </a:rPr>
              <a:t>Websites</a:t>
            </a:r>
          </a:p>
          <a:p>
            <a:pPr marL="342900" indent="-342900" fontAlgn="auto">
              <a:spcBef>
                <a:spcPts val="600"/>
              </a:spcBef>
              <a:spcAft>
                <a:spcPts val="0"/>
              </a:spcAft>
              <a:buFont typeface="Arial"/>
              <a:buChar char="•"/>
              <a:defRPr/>
            </a:pPr>
            <a:r>
              <a:rPr lang="en-US" sz="2400" dirty="0">
                <a:latin typeface="Calibri"/>
                <a:ea typeface="+mn-ea"/>
                <a:cs typeface="Calibri"/>
              </a:rPr>
              <a:t>Local Association </a:t>
            </a:r>
          </a:p>
          <a:p>
            <a:pPr marL="800100" lvl="1" indent="-342900" fontAlgn="auto">
              <a:spcBef>
                <a:spcPts val="600"/>
              </a:spcBef>
              <a:spcAft>
                <a:spcPts val="0"/>
              </a:spcAft>
              <a:buFont typeface="Arial"/>
              <a:buChar char="•"/>
              <a:defRPr/>
            </a:pPr>
            <a:r>
              <a:rPr lang="en-US" sz="2400" dirty="0">
                <a:latin typeface="Calibri"/>
                <a:ea typeface="+mn-ea"/>
                <a:cs typeface="Calibri"/>
              </a:rPr>
              <a:t>Association &amp; Regional Directors</a:t>
            </a:r>
          </a:p>
          <a:p>
            <a:pPr marL="342900" indent="-342900" fontAlgn="auto">
              <a:spcBef>
                <a:spcPts val="600"/>
              </a:spcBef>
              <a:spcAft>
                <a:spcPts val="0"/>
              </a:spcAft>
              <a:buFont typeface="Arial"/>
              <a:buChar char="•"/>
              <a:defRPr/>
            </a:pPr>
            <a:r>
              <a:rPr lang="en-US" sz="2400" dirty="0">
                <a:latin typeface="Calibri"/>
                <a:ea typeface="+mn-ea"/>
                <a:cs typeface="Calibri"/>
              </a:rPr>
              <a:t>International Program Headquarters</a:t>
            </a:r>
          </a:p>
          <a:p>
            <a:pPr marL="800100" lvl="1" indent="-342900" fontAlgn="auto">
              <a:spcBef>
                <a:spcPts val="600"/>
              </a:spcBef>
              <a:spcAft>
                <a:spcPts val="0"/>
              </a:spcAft>
              <a:buFont typeface="Arial"/>
              <a:buChar char="•"/>
              <a:defRPr/>
            </a:pPr>
            <a:r>
              <a:rPr lang="en-US" sz="2400" dirty="0">
                <a:latin typeface="Calibri"/>
                <a:ea typeface="+mn-ea"/>
                <a:cs typeface="Calibri"/>
              </a:rPr>
              <a:t>General info, videos, books</a:t>
            </a:r>
          </a:p>
          <a:p>
            <a:pPr marL="342900" indent="-342900" fontAlgn="auto">
              <a:spcBef>
                <a:spcPts val="600"/>
              </a:spcBef>
              <a:spcAft>
                <a:spcPts val="0"/>
              </a:spcAft>
              <a:buFont typeface="Arial"/>
              <a:buChar char="•"/>
              <a:defRPr/>
            </a:pPr>
            <a:r>
              <a:rPr lang="en-US" sz="2400" dirty="0">
                <a:latin typeface="Calibri"/>
                <a:ea typeface="+mn-ea"/>
                <a:cs typeface="Calibri"/>
              </a:rPr>
              <a:t>Problem Procedures </a:t>
            </a:r>
          </a:p>
          <a:p>
            <a:pPr marL="800100" lvl="1" indent="-342900" fontAlgn="auto">
              <a:spcBef>
                <a:spcPts val="600"/>
              </a:spcBef>
              <a:spcAft>
                <a:spcPts val="0"/>
              </a:spcAft>
              <a:buFont typeface="Arial"/>
              <a:buChar char="•"/>
              <a:defRPr/>
            </a:pPr>
            <a:r>
              <a:rPr lang="en-US" sz="2400" dirty="0">
                <a:latin typeface="Calibri"/>
                <a:ea typeface="+mn-ea"/>
                <a:cs typeface="Calibri"/>
              </a:rPr>
              <a:t>Usually released in late February Newsletter</a:t>
            </a:r>
          </a:p>
        </p:txBody>
      </p:sp>
      <p:sp>
        <p:nvSpPr>
          <p:cNvPr id="70659"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54</a:t>
            </a:r>
          </a:p>
        </p:txBody>
      </p:sp>
    </p:spTree>
    <p:extLst>
      <p:ext uri="{BB962C8B-B14F-4D97-AF65-F5344CB8AC3E}">
        <p14:creationId xmlns:p14="http://schemas.microsoft.com/office/powerpoint/2010/main" val="334380273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dirty="0">
                <a:latin typeface="Calibri"/>
                <a:ea typeface="+mn-ea"/>
                <a:cs typeface="Calibri"/>
              </a:rPr>
              <a:t>Contact Us</a:t>
            </a:r>
          </a:p>
        </p:txBody>
      </p:sp>
      <p:sp>
        <p:nvSpPr>
          <p:cNvPr id="83970" name="Rectangle 3"/>
          <p:cNvSpPr>
            <a:spLocks noGrp="1"/>
          </p:cNvSpPr>
          <p:nvPr>
            <p:ph sz="quarter" idx="4294967295"/>
          </p:nvPr>
        </p:nvSpPr>
        <p:spPr>
          <a:xfrm>
            <a:off x="490538" y="1544271"/>
            <a:ext cx="5689600" cy="4244238"/>
          </a:xfrm>
        </p:spPr>
        <p:txBody>
          <a:bodyPr/>
          <a:lstStyle/>
          <a:p>
            <a:pPr algn="ctr" eaLnBrk="1" hangingPunct="1">
              <a:lnSpc>
                <a:spcPct val="80000"/>
              </a:lnSpc>
              <a:spcBef>
                <a:spcPts val="600"/>
              </a:spcBef>
              <a:buFont typeface="Wingdings" charset="0"/>
              <a:buNone/>
              <a:defRPr/>
            </a:pPr>
            <a:r>
              <a:rPr lang="en-US" sz="2400" dirty="0">
                <a:latin typeface="Calibri" charset="0"/>
                <a:cs typeface="Calibri" charset="0"/>
              </a:rPr>
              <a:t>For more information, or to register:</a:t>
            </a:r>
          </a:p>
          <a:p>
            <a:pPr algn="ctr" eaLnBrk="1" hangingPunct="1">
              <a:lnSpc>
                <a:spcPct val="80000"/>
              </a:lnSpc>
              <a:spcBef>
                <a:spcPts val="600"/>
              </a:spcBef>
              <a:buFont typeface="Wingdings" charset="0"/>
              <a:buNone/>
              <a:defRPr/>
            </a:pPr>
            <a:endParaRPr lang="en-US" sz="1400" dirty="0">
              <a:latin typeface="Calibri" charset="0"/>
              <a:cs typeface="Calibri" charset="0"/>
            </a:endParaRPr>
          </a:p>
          <a:p>
            <a:pPr algn="ctr" eaLnBrk="1" hangingPunct="1">
              <a:lnSpc>
                <a:spcPct val="80000"/>
              </a:lnSpc>
              <a:spcBef>
                <a:spcPts val="600"/>
              </a:spcBef>
              <a:buFont typeface="Wingdings" charset="0"/>
              <a:buNone/>
              <a:defRPr/>
            </a:pPr>
            <a:r>
              <a:rPr lang="en-US" sz="2400" dirty="0">
                <a:latin typeface="Calibri" charset="0"/>
                <a:cs typeface="Calibri" charset="0"/>
              </a:rPr>
              <a:t>Michigan </a:t>
            </a:r>
            <a:r>
              <a:rPr lang="en-US" sz="2400" dirty="0" smtClean="0">
                <a:latin typeface="Calibri" charset="0"/>
                <a:cs typeface="Calibri" charset="0"/>
              </a:rPr>
              <a:t>website:</a:t>
            </a:r>
          </a:p>
          <a:p>
            <a:pPr algn="ctr" eaLnBrk="1" hangingPunct="1">
              <a:lnSpc>
                <a:spcPct val="80000"/>
              </a:lnSpc>
              <a:spcBef>
                <a:spcPts val="600"/>
              </a:spcBef>
              <a:buFont typeface="Wingdings" charset="0"/>
              <a:buNone/>
              <a:defRPr/>
            </a:pPr>
            <a:r>
              <a:rPr lang="en-US" sz="2400" dirty="0" smtClean="0">
                <a:latin typeface="Calibri" charset="0"/>
                <a:cs typeface="Calibri" charset="0"/>
                <a:hlinkClick r:id="rId2"/>
              </a:rPr>
              <a:t>http</a:t>
            </a:r>
            <a:r>
              <a:rPr lang="en-US" sz="2400" dirty="0">
                <a:latin typeface="Calibri" charset="0"/>
                <a:cs typeface="Calibri" charset="0"/>
                <a:hlinkClick r:id="rId2"/>
              </a:rPr>
              <a:t>://</a:t>
            </a:r>
            <a:r>
              <a:rPr lang="en-US" sz="2400" dirty="0" smtClean="0">
                <a:latin typeface="Calibri" charset="0"/>
                <a:cs typeface="Calibri" charset="0"/>
                <a:hlinkClick r:id="rId2"/>
              </a:rPr>
              <a:t>www.miodyssey.com</a:t>
            </a:r>
            <a:r>
              <a:rPr lang="en-US" sz="2400" dirty="0" smtClean="0">
                <a:latin typeface="Calibri" charset="0"/>
                <a:cs typeface="Calibri" charset="0"/>
              </a:rPr>
              <a:t> </a:t>
            </a:r>
          </a:p>
          <a:p>
            <a:pPr algn="ctr" eaLnBrk="1" hangingPunct="1">
              <a:lnSpc>
                <a:spcPct val="80000"/>
              </a:lnSpc>
              <a:spcBef>
                <a:spcPts val="600"/>
              </a:spcBef>
              <a:buFont typeface="Wingdings" charset="0"/>
              <a:buNone/>
              <a:defRPr/>
            </a:pPr>
            <a:endParaRPr lang="en-US" sz="1400" dirty="0" smtClean="0">
              <a:latin typeface="Calibri" charset="0"/>
              <a:cs typeface="Calibri" charset="0"/>
            </a:endParaRPr>
          </a:p>
          <a:p>
            <a:pPr algn="ctr" eaLnBrk="1" hangingPunct="1">
              <a:lnSpc>
                <a:spcPct val="80000"/>
              </a:lnSpc>
              <a:spcBef>
                <a:spcPts val="600"/>
              </a:spcBef>
              <a:buFont typeface="Wingdings" charset="0"/>
              <a:buNone/>
              <a:defRPr/>
            </a:pPr>
            <a:r>
              <a:rPr lang="en-US" sz="2400" dirty="0" smtClean="0">
                <a:latin typeface="Calibri" charset="0"/>
                <a:cs typeface="Calibri" charset="0"/>
              </a:rPr>
              <a:t>Association Director: Pamela Gombert</a:t>
            </a:r>
            <a:endParaRPr lang="en-US" sz="2400" dirty="0">
              <a:latin typeface="Calibri" charset="0"/>
              <a:cs typeface="Calibri" charset="0"/>
            </a:endParaRPr>
          </a:p>
          <a:p>
            <a:pPr algn="ctr" eaLnBrk="1" hangingPunct="1">
              <a:lnSpc>
                <a:spcPct val="80000"/>
              </a:lnSpc>
              <a:spcBef>
                <a:spcPts val="600"/>
              </a:spcBef>
              <a:buFont typeface="Wingdings" charset="0"/>
              <a:buNone/>
              <a:defRPr/>
            </a:pPr>
            <a:r>
              <a:rPr lang="en-US" sz="2400" dirty="0">
                <a:latin typeface="Calibri" charset="0"/>
                <a:cs typeface="Calibri" charset="0"/>
              </a:rPr>
              <a:t>Email</a:t>
            </a:r>
            <a:r>
              <a:rPr lang="en-US" sz="2400" dirty="0" smtClean="0">
                <a:latin typeface="Calibri" charset="0"/>
                <a:cs typeface="Calibri" charset="0"/>
              </a:rPr>
              <a:t>:  </a:t>
            </a:r>
            <a:r>
              <a:rPr lang="en-US" sz="2400" dirty="0" smtClean="0">
                <a:latin typeface="Calibri" charset="0"/>
                <a:cs typeface="Calibri" charset="0"/>
                <a:hlinkClick r:id="rId3"/>
              </a:rPr>
              <a:t>Director@MichiganOdyssey.com</a:t>
            </a:r>
            <a:r>
              <a:rPr lang="en-US" sz="2400" dirty="0" smtClean="0">
                <a:latin typeface="Calibri" charset="0"/>
                <a:cs typeface="Calibri" charset="0"/>
              </a:rPr>
              <a:t> </a:t>
            </a:r>
            <a:endParaRPr lang="en-US" sz="2400" dirty="0">
              <a:latin typeface="Calibri" charset="0"/>
              <a:cs typeface="Calibri" charset="0"/>
            </a:endParaRPr>
          </a:p>
          <a:p>
            <a:pPr algn="ctr" eaLnBrk="1" hangingPunct="1">
              <a:lnSpc>
                <a:spcPct val="80000"/>
              </a:lnSpc>
              <a:spcBef>
                <a:spcPts val="600"/>
              </a:spcBef>
              <a:buFont typeface="Wingdings" charset="0"/>
              <a:buNone/>
              <a:defRPr/>
            </a:pPr>
            <a:endParaRPr lang="en-US" sz="1400" dirty="0">
              <a:latin typeface="Calibri" charset="0"/>
              <a:cs typeface="Calibri" charset="0"/>
            </a:endParaRPr>
          </a:p>
          <a:p>
            <a:pPr algn="ctr" eaLnBrk="1" hangingPunct="1">
              <a:lnSpc>
                <a:spcPct val="80000"/>
              </a:lnSpc>
              <a:spcBef>
                <a:spcPts val="600"/>
              </a:spcBef>
              <a:buFont typeface="Wingdings" charset="0"/>
              <a:buNone/>
              <a:defRPr/>
            </a:pPr>
            <a:r>
              <a:rPr lang="en-US" sz="2400" dirty="0" smtClean="0">
                <a:latin typeface="Calibri" charset="0"/>
                <a:cs typeface="Calibri" charset="0"/>
              </a:rPr>
              <a:t>International site</a:t>
            </a:r>
          </a:p>
          <a:p>
            <a:pPr algn="ctr" eaLnBrk="1" hangingPunct="1">
              <a:lnSpc>
                <a:spcPct val="80000"/>
              </a:lnSpc>
              <a:spcBef>
                <a:spcPts val="600"/>
              </a:spcBef>
              <a:buFont typeface="Wingdings" charset="0"/>
              <a:buNone/>
              <a:defRPr/>
            </a:pPr>
            <a:r>
              <a:rPr lang="en-US" sz="2400" dirty="0" smtClean="0">
                <a:latin typeface="Calibri" charset="0"/>
                <a:cs typeface="Calibri" charset="0"/>
                <a:hlinkClick r:id="rId4"/>
              </a:rPr>
              <a:t>http</a:t>
            </a:r>
            <a:r>
              <a:rPr lang="en-US" sz="2400" dirty="0">
                <a:latin typeface="Calibri" charset="0"/>
                <a:cs typeface="Calibri" charset="0"/>
                <a:hlinkClick r:id="rId4"/>
              </a:rPr>
              <a:t>://www.odysseyofthemind.org</a:t>
            </a:r>
            <a:endParaRPr lang="en-US" sz="2400" dirty="0">
              <a:latin typeface="Calibri" charset="0"/>
              <a:cs typeface="Calibri" charset="0"/>
            </a:endParaRPr>
          </a:p>
          <a:p>
            <a:pPr marL="3175" lvl="1" algn="ctr">
              <a:lnSpc>
                <a:spcPct val="80000"/>
              </a:lnSpc>
              <a:tabLst>
                <a:tab pos="741363" algn="l"/>
              </a:tabLst>
              <a:defRPr/>
            </a:pPr>
            <a:endParaRPr lang="en-US" sz="1400" dirty="0" smtClean="0">
              <a:latin typeface="Calibri" charset="0"/>
              <a:cs typeface="Calibri" charset="0"/>
            </a:endParaRPr>
          </a:p>
          <a:p>
            <a:pPr marL="0" lvl="1" indent="0" algn="ctr">
              <a:lnSpc>
                <a:spcPct val="80000"/>
              </a:lnSpc>
              <a:buFontTx/>
              <a:buNone/>
              <a:tabLst>
                <a:tab pos="741363" algn="l"/>
              </a:tabLst>
              <a:defRPr/>
            </a:pPr>
            <a:r>
              <a:rPr lang="en-US" sz="2400" dirty="0" smtClean="0">
                <a:latin typeface="Calibri" charset="0"/>
                <a:cs typeface="Calibri" charset="0"/>
              </a:rPr>
              <a:t>Odyssey of the Mind Headquarters </a:t>
            </a:r>
          </a:p>
          <a:p>
            <a:pPr marL="0" lvl="1" indent="0" algn="ctr">
              <a:lnSpc>
                <a:spcPct val="80000"/>
              </a:lnSpc>
              <a:buFontTx/>
              <a:buNone/>
              <a:tabLst>
                <a:tab pos="741363" algn="l"/>
              </a:tabLst>
              <a:defRPr/>
            </a:pPr>
            <a:r>
              <a:rPr lang="en-US" sz="2400" dirty="0" smtClean="0">
                <a:latin typeface="Calibri" charset="0"/>
                <a:cs typeface="Calibri" charset="0"/>
              </a:rPr>
              <a:t>Email:  </a:t>
            </a:r>
            <a:r>
              <a:rPr lang="en-US" sz="2400" dirty="0" smtClean="0">
                <a:latin typeface="Calibri" charset="0"/>
                <a:cs typeface="Calibri" charset="0"/>
                <a:hlinkClick r:id="rId5"/>
              </a:rPr>
              <a:t>info@odysseyofthemind.org</a:t>
            </a:r>
            <a:r>
              <a:rPr lang="en-US" sz="2400" dirty="0">
                <a:latin typeface="Calibri" charset="0"/>
                <a:cs typeface="Calibri" charset="0"/>
              </a:rPr>
              <a:t> </a:t>
            </a:r>
            <a:endParaRPr lang="en-US" sz="2400" dirty="0" smtClean="0">
              <a:latin typeface="Calibri" charset="0"/>
              <a:cs typeface="Calibri" charset="0"/>
            </a:endParaRPr>
          </a:p>
        </p:txBody>
      </p:sp>
      <p:grpSp>
        <p:nvGrpSpPr>
          <p:cNvPr id="112643" name="Group 2"/>
          <p:cNvGrpSpPr>
            <a:grpSpLocks/>
          </p:cNvGrpSpPr>
          <p:nvPr/>
        </p:nvGrpSpPr>
        <p:grpSpPr bwMode="auto">
          <a:xfrm>
            <a:off x="6540500" y="1006475"/>
            <a:ext cx="2290763" cy="5362575"/>
            <a:chOff x="6539780" y="1114298"/>
            <a:chExt cx="2291482" cy="5362694"/>
          </a:xfrm>
        </p:grpSpPr>
        <p:pic>
          <p:nvPicPr>
            <p:cNvPr id="112645" name="Picture 4" descr="Te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9780" y="4788768"/>
              <a:ext cx="2286000" cy="16882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646" name="Picture 1"/>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545262" y="2853152"/>
              <a:ext cx="2286000" cy="18237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647" name="Picture 1" descr="2003 World # 113.jpg"/>
            <p:cNvPicPr>
              <a:picLocks noChangeAspect="1"/>
            </p:cNvPicPr>
            <p:nvPr/>
          </p:nvPicPr>
          <p:blipFill>
            <a:blip r:embed="rId8" cstate="email">
              <a:extLst>
                <a:ext uri="{28A0092B-C50C-407E-A947-70E740481C1C}">
                  <a14:useLocalDpi xmlns:a14="http://schemas.microsoft.com/office/drawing/2010/main" val="0"/>
                </a:ext>
              </a:extLst>
            </a:blip>
            <a:srcRect l="12096" t="17821" r="7527" b="5482"/>
            <a:stretch>
              <a:fillRect/>
            </a:stretch>
          </p:blipFill>
          <p:spPr bwMode="auto">
            <a:xfrm>
              <a:off x="6541269" y="1114298"/>
              <a:ext cx="2286000" cy="16360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248720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p:cNvSpPr>
          <p:nvPr>
            <p:ph type="title" idx="4294967295"/>
          </p:nvPr>
        </p:nvSpPr>
        <p:spPr>
          <a:xfrm>
            <a:off x="609600" y="601414"/>
            <a:ext cx="8153400" cy="846386"/>
          </a:xfrm>
        </p:spPr>
        <p:txBody>
          <a:bodyPr/>
          <a:lstStyle/>
          <a:p>
            <a:pPr algn="ctr" defTabSz="914363" eaLnBrk="1" fontAlgn="auto" hangingPunct="1">
              <a:spcAft>
                <a:spcPts val="0"/>
              </a:spcAft>
              <a:defRPr/>
            </a:pPr>
            <a:r>
              <a:rPr sz="6000" b="1">
                <a:latin typeface="Calibri"/>
                <a:ea typeface="+mn-ea"/>
                <a:cs typeface="Calibri"/>
              </a:rPr>
              <a:t>Odyssey of the Mind</a:t>
            </a:r>
          </a:p>
        </p:txBody>
      </p:sp>
      <p:pic>
        <p:nvPicPr>
          <p:cNvPr id="113666" name="Picture 3"/>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2986088" y="1533525"/>
            <a:ext cx="3400425" cy="3495675"/>
          </a:xfrm>
          <a:noFill/>
        </p:spPr>
      </p:pic>
      <p:sp>
        <p:nvSpPr>
          <p:cNvPr id="2" name="Rectangle 1"/>
          <p:cNvSpPr/>
          <p:nvPr/>
        </p:nvSpPr>
        <p:spPr>
          <a:xfrm>
            <a:off x="2803998" y="5080000"/>
            <a:ext cx="3688404" cy="868065"/>
          </a:xfrm>
          <a:prstGeom prst="rect">
            <a:avLst/>
          </a:prstGeom>
          <a:noFill/>
        </p:spPr>
        <p:txBody>
          <a:bodyPr wrap="none">
            <a:prstTxWarp prst="textWave4">
              <a:avLst>
                <a:gd name="adj1" fmla="val 12500"/>
                <a:gd name="adj2" fmla="val 15"/>
              </a:avLst>
            </a:prstTxWarp>
            <a:spAutoFit/>
          </a:bodyPr>
          <a:lstStyle/>
          <a:p>
            <a:pPr algn="ctr">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alibri"/>
                <a:ea typeface="+mj-ea"/>
                <a:cs typeface="Calibri"/>
              </a:rPr>
              <a:t>Be Creative!</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32660816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2"/>
          <p:cNvSpPr>
            <a:spLocks noGrp="1"/>
          </p:cNvSpPr>
          <p:nvPr>
            <p:ph type="title" idx="4294967295"/>
          </p:nvPr>
        </p:nvSpPr>
        <p:spPr>
          <a:xfrm>
            <a:off x="0" y="233398"/>
            <a:ext cx="9144000" cy="677108"/>
          </a:xfrm>
        </p:spPr>
        <p:txBody>
          <a:bodyPr/>
          <a:lstStyle/>
          <a:p>
            <a:pPr algn="ctr" defTabSz="914363" eaLnBrk="1" fontAlgn="auto" hangingPunct="1">
              <a:spcAft>
                <a:spcPts val="0"/>
              </a:spcAft>
              <a:defRPr/>
            </a:pPr>
            <a:r>
              <a:rPr b="1">
                <a:latin typeface="Calibri"/>
                <a:ea typeface="+mn-ea"/>
                <a:cs typeface="Calibri"/>
              </a:rPr>
              <a:t>Tournaments</a:t>
            </a:r>
          </a:p>
        </p:txBody>
      </p:sp>
      <p:sp>
        <p:nvSpPr>
          <p:cNvPr id="3" name="Rectangle 3"/>
          <p:cNvSpPr>
            <a:spLocks noGrp="1"/>
          </p:cNvSpPr>
          <p:nvPr>
            <p:ph sz="quarter" idx="4294967295"/>
          </p:nvPr>
        </p:nvSpPr>
        <p:spPr>
          <a:xfrm>
            <a:off x="458725" y="1192422"/>
            <a:ext cx="8226550" cy="3304252"/>
          </a:xfrm>
        </p:spPr>
        <p:txBody>
          <a:bodyPr rtlCol="0">
            <a:normAutofit/>
          </a:bodyPr>
          <a:lstStyle/>
          <a:p>
            <a:pPr marL="0" indent="0" algn="ctr" defTabSz="914363" eaLnBrk="1" fontAlgn="auto" hangingPunct="1">
              <a:lnSpc>
                <a:spcPct val="80000"/>
              </a:lnSpc>
              <a:spcBef>
                <a:spcPts val="600"/>
              </a:spcBef>
              <a:spcAft>
                <a:spcPts val="600"/>
              </a:spcAft>
              <a:buFontTx/>
              <a:buNone/>
              <a:defRPr/>
            </a:pPr>
            <a:r>
              <a:rPr lang="en-US" sz="2200" dirty="0">
                <a:latin typeface="Calibri"/>
                <a:ea typeface="+mn-ea"/>
                <a:cs typeface="Calibri"/>
              </a:rPr>
              <a:t>Odyssey of the Mind tournaments are held in the </a:t>
            </a:r>
            <a:r>
              <a:rPr lang="en-US" sz="2200" dirty="0" smtClean="0">
                <a:latin typeface="Calibri"/>
                <a:ea typeface="+mn-ea"/>
                <a:cs typeface="Calibri"/>
              </a:rPr>
              <a:t>late winter or early spring each </a:t>
            </a:r>
            <a:r>
              <a:rPr lang="en-US" sz="2200" dirty="0">
                <a:latin typeface="Calibri"/>
                <a:ea typeface="+mn-ea"/>
                <a:cs typeface="Calibri"/>
              </a:rPr>
              <a:t>year around the world at various levels</a:t>
            </a:r>
            <a:r>
              <a:rPr lang="en-US" sz="2200" dirty="0" smtClean="0">
                <a:latin typeface="Calibri"/>
                <a:ea typeface="+mn-ea"/>
                <a:cs typeface="Calibri"/>
              </a:rPr>
              <a:t>.</a:t>
            </a:r>
            <a:endParaRPr lang="en-US" sz="2200" dirty="0">
              <a:latin typeface="Calibri"/>
              <a:ea typeface="+mn-ea"/>
              <a:cs typeface="Calibri"/>
            </a:endParaRPr>
          </a:p>
          <a:p>
            <a:pPr marL="0" indent="0" algn="ctr" defTabSz="914363" eaLnBrk="1" fontAlgn="auto" hangingPunct="1">
              <a:lnSpc>
                <a:spcPct val="100000"/>
              </a:lnSpc>
              <a:spcBef>
                <a:spcPts val="600"/>
              </a:spcBef>
              <a:spcAft>
                <a:spcPts val="600"/>
              </a:spcAft>
              <a:buFontTx/>
              <a:buNone/>
              <a:defRPr/>
            </a:pPr>
            <a:r>
              <a:rPr lang="en-US" sz="2000" i="1" dirty="0" smtClean="0">
                <a:solidFill>
                  <a:srgbClr val="FFFF00"/>
                </a:solidFill>
                <a:latin typeface="Calibri"/>
                <a:ea typeface="+mn-ea"/>
                <a:cs typeface="Calibri"/>
              </a:rPr>
              <a:t>Creativity Unlimited of Michigan </a:t>
            </a:r>
            <a:r>
              <a:rPr lang="en-US" sz="2200" dirty="0">
                <a:latin typeface="Calibri"/>
                <a:ea typeface="+mn-ea"/>
                <a:cs typeface="Calibri"/>
              </a:rPr>
              <a:t>hosts </a:t>
            </a:r>
            <a:r>
              <a:rPr lang="en-US" sz="2200" dirty="0" smtClean="0">
                <a:latin typeface="Calibri"/>
                <a:ea typeface="+mn-ea"/>
                <a:cs typeface="Calibri"/>
              </a:rPr>
              <a:t>the Regional and State Tournament.</a:t>
            </a:r>
            <a:endParaRPr lang="en-US" sz="2200" dirty="0">
              <a:latin typeface="Calibri"/>
              <a:ea typeface="+mn-ea"/>
              <a:cs typeface="Calibri"/>
            </a:endParaRPr>
          </a:p>
          <a:p>
            <a:pPr marL="0" indent="0" algn="ctr" defTabSz="914363" eaLnBrk="1" fontAlgn="auto" hangingPunct="1">
              <a:lnSpc>
                <a:spcPct val="100000"/>
              </a:lnSpc>
              <a:spcBef>
                <a:spcPts val="600"/>
              </a:spcBef>
              <a:spcAft>
                <a:spcPts val="600"/>
              </a:spcAft>
              <a:buNone/>
              <a:defRPr/>
            </a:pPr>
            <a:r>
              <a:rPr lang="en-US" sz="2000" i="1" dirty="0">
                <a:solidFill>
                  <a:srgbClr val="FFFF00"/>
                </a:solidFill>
                <a:latin typeface="Calibri"/>
                <a:ea typeface="+mn-ea"/>
                <a:cs typeface="Calibri"/>
              </a:rPr>
              <a:t>Odyssey of the Mind</a:t>
            </a:r>
            <a:r>
              <a:rPr lang="en-US" sz="2000" dirty="0">
                <a:solidFill>
                  <a:srgbClr val="FFFF00"/>
                </a:solidFill>
                <a:latin typeface="Calibri"/>
                <a:ea typeface="+mn-ea"/>
                <a:cs typeface="Calibri"/>
              </a:rPr>
              <a:t> </a:t>
            </a:r>
            <a:r>
              <a:rPr lang="en-US" sz="2200" dirty="0">
                <a:latin typeface="Calibri"/>
                <a:ea typeface="+mn-ea"/>
                <a:cs typeface="Calibri"/>
              </a:rPr>
              <a:t>hosts the World Finals!</a:t>
            </a:r>
          </a:p>
          <a:p>
            <a:pPr marL="285750" indent="-285750" defTabSz="914363" eaLnBrk="1" fontAlgn="auto" hangingPunct="1">
              <a:lnSpc>
                <a:spcPct val="80000"/>
              </a:lnSpc>
              <a:spcBef>
                <a:spcPts val="600"/>
              </a:spcBef>
              <a:spcAft>
                <a:spcPts val="600"/>
              </a:spcAft>
              <a:buFontTx/>
              <a:buChar char="•"/>
              <a:defRPr/>
            </a:pPr>
            <a:r>
              <a:rPr lang="en-US" sz="2200" dirty="0">
                <a:latin typeface="Calibri"/>
                <a:ea typeface="+mn-ea"/>
                <a:cs typeface="Calibri"/>
              </a:rPr>
              <a:t>These tournaments provide an opportunity for teams to present their creative solutions, to be judged against the problem criteria and to see how others solved the same problem! </a:t>
            </a:r>
          </a:p>
          <a:p>
            <a:pPr marL="285750" indent="-285750" defTabSz="914363" eaLnBrk="1" fontAlgn="auto" hangingPunct="1">
              <a:lnSpc>
                <a:spcPct val="80000"/>
              </a:lnSpc>
              <a:spcBef>
                <a:spcPts val="600"/>
              </a:spcBef>
              <a:spcAft>
                <a:spcPts val="600"/>
              </a:spcAft>
              <a:buFontTx/>
              <a:buChar char="•"/>
              <a:defRPr/>
            </a:pPr>
            <a:r>
              <a:rPr lang="en-US" sz="2200" dirty="0">
                <a:latin typeface="Calibri"/>
                <a:ea typeface="+mn-ea"/>
                <a:cs typeface="Calibri"/>
              </a:rPr>
              <a:t>Although the event is a competition, it is meant to be a time for </a:t>
            </a:r>
            <a:r>
              <a:rPr lang="en-US" sz="2200" dirty="0" smtClean="0">
                <a:latin typeface="Calibri"/>
                <a:ea typeface="+mn-ea"/>
                <a:cs typeface="Calibri"/>
              </a:rPr>
              <a:t>     the </a:t>
            </a:r>
            <a:r>
              <a:rPr lang="en-US" sz="2200" dirty="0">
                <a:latin typeface="Calibri"/>
                <a:ea typeface="+mn-ea"/>
                <a:cs typeface="Calibri"/>
              </a:rPr>
              <a:t>teams to be rewarded, meet others and to have </a:t>
            </a:r>
            <a:r>
              <a:rPr lang="en-US" sz="2200" dirty="0" smtClean="0">
                <a:latin typeface="Calibri"/>
                <a:ea typeface="+mn-ea"/>
                <a:cs typeface="Calibri"/>
              </a:rPr>
              <a:t>FUN!</a:t>
            </a:r>
            <a:endParaRPr lang="en-US" sz="2200" dirty="0">
              <a:latin typeface="Calibri"/>
              <a:ea typeface="+mn-ea"/>
              <a:cs typeface="Calibri"/>
            </a:endParaRPr>
          </a:p>
        </p:txBody>
      </p:sp>
      <p:grpSp>
        <p:nvGrpSpPr>
          <p:cNvPr id="108547" name="Group 5"/>
          <p:cNvGrpSpPr>
            <a:grpSpLocks noChangeAspect="1"/>
          </p:cNvGrpSpPr>
          <p:nvPr/>
        </p:nvGrpSpPr>
        <p:grpSpPr bwMode="auto">
          <a:xfrm>
            <a:off x="531811" y="4543425"/>
            <a:ext cx="8080378" cy="2057146"/>
            <a:chOff x="131790" y="4543620"/>
            <a:chExt cx="8654880" cy="2203960"/>
          </a:xfrm>
        </p:grpSpPr>
        <p:pic>
          <p:nvPicPr>
            <p:cNvPr id="108548" name="Picture 1" descr="P5211222.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1790" y="4553020"/>
              <a:ext cx="2926080" cy="21945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8549" name="Picture 3" descr="2003 World # 010.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95233" y="4549786"/>
              <a:ext cx="2152914" cy="21945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8550" name="Picture 4" descr="2003 World # 014.jpg"/>
            <p:cNvPicPr>
              <a:picLocks noChangeAspect="1"/>
            </p:cNvPicPr>
            <p:nvPr/>
          </p:nvPicPr>
          <p:blipFill>
            <a:blip r:embed="rId4" cstate="email">
              <a:extLst>
                <a:ext uri="{28A0092B-C50C-407E-A947-70E740481C1C}">
                  <a14:useLocalDpi xmlns:a14="http://schemas.microsoft.com/office/drawing/2010/main" val="0"/>
                </a:ext>
              </a:extLst>
            </a:blip>
            <a:srcRect t="11322"/>
            <a:stretch>
              <a:fillRect/>
            </a:stretch>
          </p:blipFill>
          <p:spPr bwMode="auto">
            <a:xfrm>
              <a:off x="5487006" y="4543620"/>
              <a:ext cx="3299664" cy="21945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dirty="0">
                <a:latin typeface="Calibri"/>
                <a:ea typeface="+mn-ea"/>
                <a:cs typeface="Calibri"/>
              </a:rPr>
              <a:t>Tournaments</a:t>
            </a:r>
            <a:r>
              <a:rPr dirty="0">
                <a:latin typeface="Calibri"/>
                <a:ea typeface="+mn-ea"/>
                <a:cs typeface="Calibri"/>
              </a:rPr>
              <a:t> </a:t>
            </a:r>
            <a:r>
              <a:rPr sz="1800" i="1" dirty="0">
                <a:latin typeface="Calibri"/>
                <a:ea typeface="+mn-ea"/>
                <a:cs typeface="Calibri"/>
              </a:rPr>
              <a:t>Continued…</a:t>
            </a:r>
          </a:p>
        </p:txBody>
      </p:sp>
      <p:sp>
        <p:nvSpPr>
          <p:cNvPr id="3" name="Rectangle 3"/>
          <p:cNvSpPr>
            <a:spLocks noGrp="1"/>
          </p:cNvSpPr>
          <p:nvPr>
            <p:ph sz="quarter" idx="4294967295"/>
          </p:nvPr>
        </p:nvSpPr>
        <p:spPr>
          <a:xfrm>
            <a:off x="457200" y="1032885"/>
            <a:ext cx="8229600" cy="5261158"/>
          </a:xfrm>
        </p:spPr>
        <p:txBody>
          <a:bodyPr rtlCol="0">
            <a:noAutofit/>
          </a:bodyPr>
          <a:lstStyle/>
          <a:p>
            <a:pPr algn="ctr" defTabSz="914363" eaLnBrk="1" fontAlgn="auto" hangingPunct="1">
              <a:lnSpc>
                <a:spcPct val="100000"/>
              </a:lnSpc>
              <a:spcBef>
                <a:spcPts val="0"/>
              </a:spcBef>
              <a:spcAft>
                <a:spcPts val="0"/>
              </a:spcAft>
              <a:buFontTx/>
              <a:buNone/>
              <a:defRPr/>
            </a:pPr>
            <a:r>
              <a:rPr lang="en-US" sz="2200" dirty="0" smtClean="0">
                <a:latin typeface="Calibri"/>
                <a:ea typeface="+mn-ea"/>
                <a:cs typeface="Calibri"/>
              </a:rPr>
              <a:t>Every team presenting a solution is a winner!</a:t>
            </a:r>
          </a:p>
          <a:p>
            <a:pPr algn="ctr" defTabSz="914363" eaLnBrk="1" fontAlgn="auto" hangingPunct="1">
              <a:lnSpc>
                <a:spcPct val="100000"/>
              </a:lnSpc>
              <a:spcBef>
                <a:spcPts val="0"/>
              </a:spcBef>
              <a:spcAft>
                <a:spcPts val="0"/>
              </a:spcAft>
              <a:buFontTx/>
              <a:buNone/>
              <a:defRPr/>
            </a:pPr>
            <a:endParaRPr lang="en-US" sz="1200" dirty="0" smtClean="0">
              <a:latin typeface="Calibri"/>
              <a:ea typeface="+mn-ea"/>
              <a:cs typeface="Calibri"/>
            </a:endParaRPr>
          </a:p>
          <a:p>
            <a:pPr marL="0" indent="0" defTabSz="914363" eaLnBrk="1" fontAlgn="auto" hangingPunct="1">
              <a:lnSpc>
                <a:spcPct val="100000"/>
              </a:lnSpc>
              <a:spcBef>
                <a:spcPts val="0"/>
              </a:spcBef>
              <a:spcAft>
                <a:spcPts val="0"/>
              </a:spcAft>
              <a:buFontTx/>
              <a:buNone/>
              <a:defRPr/>
            </a:pPr>
            <a:r>
              <a:rPr lang="en-US" sz="2200" dirty="0" smtClean="0">
                <a:latin typeface="Calibri"/>
                <a:ea typeface="+mn-ea"/>
                <a:cs typeface="Calibri"/>
              </a:rPr>
              <a:t>However, because a competition model is used, teams are judged for how well and how creatively they satisfy the problem criteria.  </a:t>
            </a:r>
          </a:p>
          <a:p>
            <a:pPr marL="0" indent="0" defTabSz="914363" eaLnBrk="1" fontAlgn="auto" hangingPunct="1">
              <a:lnSpc>
                <a:spcPct val="100000"/>
              </a:lnSpc>
              <a:spcBef>
                <a:spcPts val="0"/>
              </a:spcBef>
              <a:spcAft>
                <a:spcPts val="0"/>
              </a:spcAft>
              <a:buFontTx/>
              <a:buNone/>
              <a:defRPr/>
            </a:pPr>
            <a:endParaRPr lang="en-US" sz="1200" dirty="0">
              <a:cs typeface="Calibri"/>
            </a:endParaRPr>
          </a:p>
          <a:p>
            <a:pPr marL="0" indent="0" defTabSz="914363" eaLnBrk="1" fontAlgn="auto" hangingPunct="1">
              <a:lnSpc>
                <a:spcPct val="100000"/>
              </a:lnSpc>
              <a:spcBef>
                <a:spcPts val="0"/>
              </a:spcBef>
              <a:spcAft>
                <a:spcPts val="0"/>
              </a:spcAft>
              <a:buFontTx/>
              <a:buNone/>
              <a:defRPr/>
            </a:pPr>
            <a:r>
              <a:rPr lang="en-US" sz="2200" dirty="0" smtClean="0">
                <a:latin typeface="Calibri"/>
                <a:ea typeface="+mn-ea"/>
                <a:cs typeface="Calibri"/>
              </a:rPr>
              <a:t>From Regional Tournaments the following teams will advance to State:</a:t>
            </a:r>
          </a:p>
          <a:p>
            <a:pPr marL="0" indent="0" defTabSz="914363" eaLnBrk="1" fontAlgn="auto" hangingPunct="1">
              <a:lnSpc>
                <a:spcPct val="100000"/>
              </a:lnSpc>
              <a:spcBef>
                <a:spcPts val="0"/>
              </a:spcBef>
              <a:spcAft>
                <a:spcPts val="0"/>
              </a:spcAft>
              <a:buFontTx/>
              <a:buNone/>
              <a:defRPr/>
            </a:pPr>
            <a:endParaRPr lang="en-US" sz="1800" dirty="0" smtClean="0">
              <a:latin typeface="Calibri"/>
              <a:ea typeface="+mn-ea"/>
              <a:cs typeface="Calibri"/>
            </a:endParaRPr>
          </a:p>
          <a:p>
            <a:pPr marL="0" indent="0" algn="ctr" defTabSz="914363" eaLnBrk="1" fontAlgn="auto" hangingPunct="1">
              <a:lnSpc>
                <a:spcPct val="100000"/>
              </a:lnSpc>
              <a:spcBef>
                <a:spcPts val="0"/>
              </a:spcBef>
              <a:spcAft>
                <a:spcPts val="0"/>
              </a:spcAft>
              <a:buFontTx/>
              <a:buNone/>
              <a:defRPr/>
            </a:pPr>
            <a:r>
              <a:rPr lang="en-US" sz="2200" dirty="0" smtClean="0">
                <a:latin typeface="Calibri"/>
                <a:ea typeface="+mn-ea"/>
                <a:cs typeface="Calibri"/>
              </a:rPr>
              <a:t>1 - 6 teams  =  1</a:t>
            </a:r>
            <a:r>
              <a:rPr lang="en-US" sz="2200" baseline="30000" dirty="0" smtClean="0">
                <a:latin typeface="Calibri"/>
                <a:ea typeface="+mn-ea"/>
                <a:cs typeface="Calibri"/>
              </a:rPr>
              <a:t>st</a:t>
            </a:r>
            <a:r>
              <a:rPr lang="en-US" sz="2200" dirty="0" smtClean="0">
                <a:latin typeface="Calibri"/>
                <a:ea typeface="+mn-ea"/>
                <a:cs typeface="Calibri"/>
              </a:rPr>
              <a:t> &amp; 2</a:t>
            </a:r>
            <a:r>
              <a:rPr lang="en-US" sz="2200" baseline="30000" dirty="0" smtClean="0">
                <a:latin typeface="Calibri"/>
                <a:ea typeface="+mn-ea"/>
                <a:cs typeface="Calibri"/>
              </a:rPr>
              <a:t>nd</a:t>
            </a:r>
            <a:r>
              <a:rPr lang="en-US" sz="2200" dirty="0" smtClean="0">
                <a:latin typeface="Calibri"/>
                <a:ea typeface="+mn-ea"/>
                <a:cs typeface="Calibri"/>
              </a:rPr>
              <a:t> advance</a:t>
            </a:r>
          </a:p>
          <a:p>
            <a:pPr marL="0" indent="0" algn="ctr" defTabSz="914363" eaLnBrk="1" fontAlgn="auto" hangingPunct="1">
              <a:lnSpc>
                <a:spcPct val="100000"/>
              </a:lnSpc>
              <a:spcBef>
                <a:spcPts val="0"/>
              </a:spcBef>
              <a:spcAft>
                <a:spcPts val="0"/>
              </a:spcAft>
              <a:buFontTx/>
              <a:buNone/>
              <a:defRPr/>
            </a:pPr>
            <a:r>
              <a:rPr lang="en-US" sz="2200" dirty="0" smtClean="0">
                <a:latin typeface="Calibri"/>
                <a:ea typeface="+mn-ea"/>
                <a:cs typeface="Calibri"/>
              </a:rPr>
              <a:t>7 - 12 teams  =  1</a:t>
            </a:r>
            <a:r>
              <a:rPr lang="en-US" sz="2200" baseline="30000" dirty="0" smtClean="0">
                <a:latin typeface="Calibri"/>
                <a:ea typeface="+mn-ea"/>
                <a:cs typeface="Calibri"/>
              </a:rPr>
              <a:t>st</a:t>
            </a:r>
            <a:r>
              <a:rPr lang="en-US" sz="2200" dirty="0" smtClean="0">
                <a:latin typeface="Calibri"/>
                <a:ea typeface="+mn-ea"/>
                <a:cs typeface="Calibri"/>
              </a:rPr>
              <a:t>, 2</a:t>
            </a:r>
            <a:r>
              <a:rPr lang="en-US" sz="2200" baseline="30000" dirty="0" smtClean="0">
                <a:latin typeface="Calibri"/>
                <a:ea typeface="+mn-ea"/>
                <a:cs typeface="Calibri"/>
              </a:rPr>
              <a:t>nd</a:t>
            </a:r>
            <a:r>
              <a:rPr lang="en-US" sz="2200" dirty="0" smtClean="0">
                <a:latin typeface="Calibri"/>
                <a:ea typeface="+mn-ea"/>
                <a:cs typeface="Calibri"/>
              </a:rPr>
              <a:t> &amp; 3</a:t>
            </a:r>
            <a:r>
              <a:rPr lang="en-US" sz="2200" baseline="30000" dirty="0" smtClean="0">
                <a:latin typeface="Calibri"/>
                <a:ea typeface="+mn-ea"/>
                <a:cs typeface="Calibri"/>
              </a:rPr>
              <a:t>rd</a:t>
            </a:r>
            <a:r>
              <a:rPr lang="en-US" sz="2200" dirty="0" smtClean="0">
                <a:latin typeface="Calibri"/>
                <a:ea typeface="+mn-ea"/>
                <a:cs typeface="Calibri"/>
              </a:rPr>
              <a:t> advance</a:t>
            </a:r>
          </a:p>
          <a:p>
            <a:pPr marL="0" indent="0" algn="ctr" defTabSz="914363" eaLnBrk="1" fontAlgn="auto" hangingPunct="1">
              <a:lnSpc>
                <a:spcPct val="100000"/>
              </a:lnSpc>
              <a:spcBef>
                <a:spcPts val="0"/>
              </a:spcBef>
              <a:spcAft>
                <a:spcPts val="0"/>
              </a:spcAft>
              <a:buFontTx/>
              <a:buNone/>
              <a:defRPr/>
            </a:pPr>
            <a:r>
              <a:rPr lang="en-US" sz="2200" dirty="0" smtClean="0">
                <a:latin typeface="Calibri"/>
                <a:ea typeface="+mn-ea"/>
                <a:cs typeface="Calibri"/>
              </a:rPr>
              <a:t>13 - 18 teams  =  1</a:t>
            </a:r>
            <a:r>
              <a:rPr lang="en-US" sz="2200" baseline="30000" dirty="0" smtClean="0">
                <a:latin typeface="Calibri"/>
                <a:ea typeface="+mn-ea"/>
                <a:cs typeface="Calibri"/>
              </a:rPr>
              <a:t>st</a:t>
            </a:r>
            <a:r>
              <a:rPr lang="en-US" sz="2200" dirty="0" smtClean="0">
                <a:latin typeface="Calibri"/>
                <a:ea typeface="+mn-ea"/>
                <a:cs typeface="Calibri"/>
              </a:rPr>
              <a:t>, 2</a:t>
            </a:r>
            <a:r>
              <a:rPr lang="en-US" sz="2200" baseline="30000" dirty="0" smtClean="0">
                <a:latin typeface="Calibri"/>
                <a:ea typeface="+mn-ea"/>
                <a:cs typeface="Calibri"/>
              </a:rPr>
              <a:t>nd</a:t>
            </a:r>
            <a:r>
              <a:rPr lang="en-US" sz="2200" dirty="0" smtClean="0">
                <a:latin typeface="Calibri"/>
                <a:ea typeface="+mn-ea"/>
                <a:cs typeface="Calibri"/>
              </a:rPr>
              <a:t>, 3</a:t>
            </a:r>
            <a:r>
              <a:rPr lang="en-US" sz="2200" baseline="30000" dirty="0" smtClean="0">
                <a:latin typeface="Calibri"/>
                <a:ea typeface="+mn-ea"/>
                <a:cs typeface="Calibri"/>
              </a:rPr>
              <a:t>rd</a:t>
            </a:r>
            <a:r>
              <a:rPr lang="en-US" sz="2200" dirty="0" smtClean="0">
                <a:latin typeface="Calibri"/>
                <a:ea typeface="+mn-ea"/>
                <a:cs typeface="Calibri"/>
              </a:rPr>
              <a:t> &amp; 4</a:t>
            </a:r>
            <a:r>
              <a:rPr lang="en-US" sz="2200" baseline="30000" dirty="0" smtClean="0">
                <a:latin typeface="Calibri"/>
                <a:ea typeface="+mn-ea"/>
                <a:cs typeface="Calibri"/>
              </a:rPr>
              <a:t>th</a:t>
            </a:r>
            <a:r>
              <a:rPr lang="en-US" sz="2200" dirty="0" smtClean="0">
                <a:latin typeface="Calibri"/>
                <a:ea typeface="+mn-ea"/>
                <a:cs typeface="Calibri"/>
              </a:rPr>
              <a:t> advance</a:t>
            </a:r>
          </a:p>
          <a:p>
            <a:pPr marL="0" indent="0" algn="ctr" defTabSz="914363" eaLnBrk="1" fontAlgn="auto" hangingPunct="1">
              <a:lnSpc>
                <a:spcPct val="100000"/>
              </a:lnSpc>
              <a:spcBef>
                <a:spcPts val="0"/>
              </a:spcBef>
              <a:spcAft>
                <a:spcPts val="0"/>
              </a:spcAft>
              <a:buNone/>
              <a:defRPr/>
            </a:pPr>
            <a:r>
              <a:rPr lang="en-US" sz="2200" dirty="0" smtClean="0">
                <a:cs typeface="Calibri"/>
              </a:rPr>
              <a:t>19 + </a:t>
            </a:r>
            <a:r>
              <a:rPr lang="en-US" sz="2200" dirty="0">
                <a:cs typeface="Calibri"/>
              </a:rPr>
              <a:t>teams  =  1</a:t>
            </a:r>
            <a:r>
              <a:rPr lang="en-US" sz="2200" baseline="30000" dirty="0">
                <a:cs typeface="Calibri"/>
              </a:rPr>
              <a:t>st</a:t>
            </a:r>
            <a:r>
              <a:rPr lang="en-US" sz="2200" dirty="0">
                <a:cs typeface="Calibri"/>
              </a:rPr>
              <a:t>, 2</a:t>
            </a:r>
            <a:r>
              <a:rPr lang="en-US" sz="2200" baseline="30000" dirty="0">
                <a:cs typeface="Calibri"/>
              </a:rPr>
              <a:t>nd</a:t>
            </a:r>
            <a:r>
              <a:rPr lang="en-US" sz="2200" dirty="0">
                <a:cs typeface="Calibri"/>
              </a:rPr>
              <a:t>, </a:t>
            </a:r>
            <a:r>
              <a:rPr lang="en-US" sz="2200" dirty="0" smtClean="0">
                <a:cs typeface="Calibri"/>
              </a:rPr>
              <a:t>3</a:t>
            </a:r>
            <a:r>
              <a:rPr lang="en-US" sz="2200" baseline="30000" dirty="0" smtClean="0">
                <a:cs typeface="Calibri"/>
              </a:rPr>
              <a:t>rd</a:t>
            </a:r>
            <a:r>
              <a:rPr lang="en-US" sz="2200" dirty="0" smtClean="0">
                <a:cs typeface="Calibri"/>
              </a:rPr>
              <a:t>, 4</a:t>
            </a:r>
            <a:r>
              <a:rPr lang="en-US" sz="2200" baseline="30000" dirty="0" smtClean="0">
                <a:cs typeface="Calibri"/>
              </a:rPr>
              <a:t>th </a:t>
            </a:r>
            <a:r>
              <a:rPr lang="en-US" sz="2200" dirty="0" smtClean="0">
                <a:cs typeface="Calibri"/>
              </a:rPr>
              <a:t>&amp; </a:t>
            </a:r>
            <a:r>
              <a:rPr lang="en-US" sz="2200" dirty="0">
                <a:cs typeface="Calibri"/>
              </a:rPr>
              <a:t>5</a:t>
            </a:r>
            <a:r>
              <a:rPr lang="en-US" sz="2200" baseline="30000" dirty="0" smtClean="0">
                <a:cs typeface="Calibri"/>
              </a:rPr>
              <a:t>th</a:t>
            </a:r>
            <a:r>
              <a:rPr lang="en-US" sz="2200" dirty="0" smtClean="0">
                <a:cs typeface="Calibri"/>
              </a:rPr>
              <a:t> </a:t>
            </a:r>
            <a:r>
              <a:rPr lang="en-US" sz="2200" dirty="0">
                <a:cs typeface="Calibri"/>
              </a:rPr>
              <a:t>advance</a:t>
            </a:r>
          </a:p>
          <a:p>
            <a:pPr marL="0" indent="0" algn="ctr" defTabSz="914363" eaLnBrk="1" fontAlgn="auto" hangingPunct="1">
              <a:lnSpc>
                <a:spcPct val="100000"/>
              </a:lnSpc>
              <a:spcBef>
                <a:spcPts val="0"/>
              </a:spcBef>
              <a:spcAft>
                <a:spcPts val="0"/>
              </a:spcAft>
              <a:buFontTx/>
              <a:buNone/>
              <a:defRPr/>
            </a:pPr>
            <a:r>
              <a:rPr lang="en-US" sz="2200" dirty="0" smtClean="0">
                <a:latin typeface="Calibri"/>
                <a:ea typeface="+mn-ea"/>
                <a:cs typeface="Calibri"/>
              </a:rPr>
              <a:t>Ranatra Fusca winners</a:t>
            </a:r>
          </a:p>
          <a:p>
            <a:pPr marL="0" indent="0" algn="r" defTabSz="914363" eaLnBrk="1" fontAlgn="auto" hangingPunct="1">
              <a:lnSpc>
                <a:spcPct val="100000"/>
              </a:lnSpc>
              <a:spcBef>
                <a:spcPts val="0"/>
              </a:spcBef>
              <a:spcAft>
                <a:spcPts val="0"/>
              </a:spcAft>
              <a:buFontTx/>
              <a:buNone/>
              <a:defRPr/>
            </a:pPr>
            <a:endParaRPr lang="en-US" sz="1800" dirty="0">
              <a:latin typeface="Calibri"/>
              <a:ea typeface="+mn-ea"/>
              <a:cs typeface="Calibri"/>
            </a:endParaRPr>
          </a:p>
          <a:p>
            <a:pPr marL="454025" indent="0" algn="r">
              <a:lnSpc>
                <a:spcPct val="100000"/>
              </a:lnSpc>
              <a:spcBef>
                <a:spcPts val="0"/>
              </a:spcBef>
              <a:buFontTx/>
              <a:buNone/>
              <a:defRPr/>
            </a:pPr>
            <a:r>
              <a:rPr lang="en-US" sz="2200" dirty="0" smtClean="0">
                <a:latin typeface="Calibri" charset="0"/>
                <a:cs typeface="Calibri" charset="0"/>
              </a:rPr>
              <a:t>From the State Tournament, teams that place </a:t>
            </a:r>
          </a:p>
          <a:p>
            <a:pPr marL="454025" indent="0" algn="r">
              <a:lnSpc>
                <a:spcPct val="100000"/>
              </a:lnSpc>
              <a:spcBef>
                <a:spcPts val="0"/>
              </a:spcBef>
              <a:buFontTx/>
              <a:buNone/>
              <a:defRPr/>
            </a:pPr>
            <a:r>
              <a:rPr lang="en-US" sz="2200" dirty="0" smtClean="0">
                <a:latin typeface="Calibri" charset="0"/>
                <a:cs typeface="Calibri" charset="0"/>
              </a:rPr>
              <a:t>1</a:t>
            </a:r>
            <a:r>
              <a:rPr lang="en-US" sz="2200" baseline="30000" dirty="0" smtClean="0">
                <a:latin typeface="Calibri" charset="0"/>
                <a:cs typeface="Calibri" charset="0"/>
              </a:rPr>
              <a:t>st</a:t>
            </a:r>
            <a:r>
              <a:rPr lang="en-US" sz="2200" dirty="0" smtClean="0">
                <a:latin typeface="Calibri" charset="0"/>
                <a:cs typeface="Calibri" charset="0"/>
              </a:rPr>
              <a:t>  or 2</a:t>
            </a:r>
            <a:r>
              <a:rPr lang="en-US" sz="2200" baseline="30000" dirty="0" smtClean="0">
                <a:latin typeface="Calibri" charset="0"/>
                <a:cs typeface="Calibri" charset="0"/>
              </a:rPr>
              <a:t>nd</a:t>
            </a:r>
            <a:r>
              <a:rPr lang="en-US" sz="2200" dirty="0" smtClean="0">
                <a:latin typeface="Calibri" charset="0"/>
                <a:cs typeface="Calibri" charset="0"/>
              </a:rPr>
              <a:t>  as well as </a:t>
            </a:r>
            <a:r>
              <a:rPr lang="en-US" sz="2200" dirty="0" err="1" smtClean="0">
                <a:latin typeface="Calibri" charset="0"/>
                <a:cs typeface="Calibri" charset="0"/>
              </a:rPr>
              <a:t>Ranatra</a:t>
            </a:r>
            <a:r>
              <a:rPr lang="en-US" sz="2200" dirty="0" smtClean="0">
                <a:latin typeface="Calibri" charset="0"/>
                <a:cs typeface="Calibri" charset="0"/>
              </a:rPr>
              <a:t> </a:t>
            </a:r>
            <a:r>
              <a:rPr lang="en-US" sz="2200" dirty="0" err="1" smtClean="0">
                <a:latin typeface="Calibri" charset="0"/>
                <a:cs typeface="Calibri" charset="0"/>
              </a:rPr>
              <a:t>Fusca</a:t>
            </a:r>
            <a:r>
              <a:rPr lang="en-US" sz="2200" dirty="0" smtClean="0">
                <a:latin typeface="Calibri" charset="0"/>
                <a:cs typeface="Calibri" charset="0"/>
              </a:rPr>
              <a:t> recipients </a:t>
            </a:r>
          </a:p>
          <a:p>
            <a:pPr marL="454025" indent="0" algn="r">
              <a:lnSpc>
                <a:spcPct val="100000"/>
              </a:lnSpc>
              <a:spcBef>
                <a:spcPts val="0"/>
              </a:spcBef>
              <a:buFontTx/>
              <a:buNone/>
              <a:defRPr/>
            </a:pPr>
            <a:r>
              <a:rPr lang="en-US" sz="2200" dirty="0" smtClean="0">
                <a:latin typeface="Calibri" charset="0"/>
                <a:cs typeface="Calibri" charset="0"/>
              </a:rPr>
              <a:t>are invited to attend the World Finals</a:t>
            </a:r>
          </a:p>
          <a:p>
            <a:pPr marL="0" indent="0" algn="ctr" defTabSz="914363" eaLnBrk="1" fontAlgn="auto" hangingPunct="1">
              <a:lnSpc>
                <a:spcPct val="100000"/>
              </a:lnSpc>
              <a:spcBef>
                <a:spcPts val="0"/>
              </a:spcBef>
              <a:spcAft>
                <a:spcPts val="0"/>
              </a:spcAft>
              <a:buFontTx/>
              <a:buNone/>
              <a:defRPr/>
            </a:pPr>
            <a:endParaRPr lang="en-US" sz="2200" dirty="0" smtClean="0">
              <a:latin typeface="Calibri"/>
              <a:ea typeface="+mn-ea"/>
              <a:cs typeface="Calibri"/>
            </a:endParaRPr>
          </a:p>
        </p:txBody>
      </p:sp>
      <p:pic>
        <p:nvPicPr>
          <p:cNvPr id="109571" name="Picture 4"/>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0253" y="4716571"/>
            <a:ext cx="1995488"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dirty="0">
                <a:solidFill>
                  <a:srgbClr val="FFFF00"/>
                </a:solidFill>
              </a:rPr>
              <a:t>CM </a:t>
            </a:r>
            <a:r>
              <a:rPr lang="en-US" sz="2000" dirty="0" smtClean="0">
                <a:solidFill>
                  <a:srgbClr val="FFFF00"/>
                </a:solidFill>
              </a:rPr>
              <a:t>49</a:t>
            </a:r>
            <a:endParaRPr lang="en-US" sz="2000" dirty="0">
              <a:solidFill>
                <a:srgbClr val="FFFF00"/>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p:cNvSpPr>
          <p:nvPr/>
        </p:nvSpPr>
        <p:spPr bwMode="auto">
          <a:xfrm>
            <a:off x="676671" y="5338769"/>
            <a:ext cx="7772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numCol="3">
            <a:spAutoFit/>
          </a:bodyPr>
          <a:lstStyle>
            <a:lvl1pPr marL="396875" indent="-396875" algn="l" defTabSz="912813" rtl="0" fontAlgn="base">
              <a:lnSpc>
                <a:spcPct val="90000"/>
              </a:lnSpc>
              <a:spcBef>
                <a:spcPct val="20000"/>
              </a:spcBef>
              <a:spcAft>
                <a:spcPct val="0"/>
              </a:spcAft>
              <a:buBlip>
                <a:blip r:embed="rId2"/>
              </a:buBlip>
              <a:defRPr sz="3200" kern="1200">
                <a:solidFill>
                  <a:schemeClr val="tx1"/>
                </a:solidFill>
                <a:latin typeface="+mn-lt"/>
                <a:ea typeface="ＭＳ Ｐゴシック" charset="0"/>
                <a:cs typeface="ＭＳ Ｐゴシック" charset="0"/>
              </a:defRPr>
            </a:lvl1pPr>
            <a:lvl2pPr marL="914400" indent="-396875" algn="l" defTabSz="912813" rtl="0" fontAlgn="base">
              <a:lnSpc>
                <a:spcPct val="90000"/>
              </a:lnSpc>
              <a:spcBef>
                <a:spcPct val="20000"/>
              </a:spcBef>
              <a:spcAft>
                <a:spcPct val="0"/>
              </a:spcAft>
              <a:buBlip>
                <a:blip r:embed="rId3"/>
              </a:buBlip>
              <a:defRPr sz="2800" kern="1200">
                <a:solidFill>
                  <a:schemeClr val="tx1"/>
                </a:solidFill>
                <a:latin typeface="+mn-lt"/>
                <a:ea typeface="ＭＳ Ｐゴシック" charset="0"/>
                <a:cs typeface="+mn-cs"/>
              </a:defRPr>
            </a:lvl2pPr>
            <a:lvl3pPr marL="1258888" indent="-344488" algn="l" defTabSz="912813" rtl="0" fontAlgn="base">
              <a:lnSpc>
                <a:spcPct val="90000"/>
              </a:lnSpc>
              <a:spcBef>
                <a:spcPct val="20000"/>
              </a:spcBef>
              <a:spcAft>
                <a:spcPct val="0"/>
              </a:spcAft>
              <a:buBlip>
                <a:blip r:embed="rId3"/>
              </a:buBlip>
              <a:defRPr sz="2400" kern="1200">
                <a:solidFill>
                  <a:schemeClr val="tx1"/>
                </a:solidFill>
                <a:latin typeface="+mn-lt"/>
                <a:ea typeface="ＭＳ Ｐゴシック" charset="0"/>
                <a:cs typeface="+mn-cs"/>
              </a:defRPr>
            </a:lvl3pPr>
            <a:lvl4pPr marL="1604963" indent="-346075" algn="l" defTabSz="912813" rtl="0" fontAlgn="base">
              <a:lnSpc>
                <a:spcPct val="90000"/>
              </a:lnSpc>
              <a:spcBef>
                <a:spcPct val="20000"/>
              </a:spcBef>
              <a:spcAft>
                <a:spcPct val="0"/>
              </a:spcAft>
              <a:buBlip>
                <a:blip r:embed="rId3"/>
              </a:buBlip>
              <a:defRPr sz="2400" kern="1200">
                <a:solidFill>
                  <a:schemeClr val="tx1"/>
                </a:solidFill>
                <a:latin typeface="+mn-lt"/>
                <a:ea typeface="ＭＳ Ｐゴシック" charset="0"/>
                <a:cs typeface="+mn-cs"/>
              </a:defRPr>
            </a:lvl4pPr>
            <a:lvl5pPr marL="1941513" indent="-336550" algn="l" defTabSz="912813" rtl="0" fontAlgn="base">
              <a:lnSpc>
                <a:spcPct val="90000"/>
              </a:lnSpc>
              <a:spcBef>
                <a:spcPct val="20000"/>
              </a:spcBef>
              <a:spcAft>
                <a:spcPct val="0"/>
              </a:spcAft>
              <a:buBlip>
                <a:blip r:embed="rId3"/>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50" lvl="1" indent="0" algn="ctr">
              <a:lnSpc>
                <a:spcPct val="100000"/>
              </a:lnSpc>
              <a:spcBef>
                <a:spcPts val="1200"/>
              </a:spcBef>
              <a:buFontTx/>
              <a:buNone/>
              <a:defRPr/>
            </a:pPr>
            <a:r>
              <a:rPr lang="en-US" sz="2400" dirty="0" smtClean="0">
                <a:latin typeface="Calibri" charset="0"/>
                <a:cs typeface="Calibri" charset="0"/>
              </a:rPr>
              <a:t>100 %</a:t>
            </a:r>
          </a:p>
          <a:p>
            <a:pPr marL="6350" lvl="1" indent="0" algn="ctr">
              <a:lnSpc>
                <a:spcPct val="100000"/>
              </a:lnSpc>
              <a:spcBef>
                <a:spcPts val="1200"/>
              </a:spcBef>
              <a:buFontTx/>
              <a:buNone/>
              <a:defRPr/>
            </a:pPr>
            <a:endParaRPr lang="en-US" sz="2400" dirty="0" smtClean="0">
              <a:latin typeface="Calibri" charset="0"/>
              <a:cs typeface="Calibri" charset="0"/>
            </a:endParaRPr>
          </a:p>
          <a:p>
            <a:pPr marL="6350" lvl="1" indent="0" algn="ctr">
              <a:lnSpc>
                <a:spcPct val="100000"/>
              </a:lnSpc>
              <a:spcBef>
                <a:spcPts val="1200"/>
              </a:spcBef>
              <a:buFontTx/>
              <a:buNone/>
              <a:defRPr/>
            </a:pPr>
            <a:r>
              <a:rPr lang="en-US" sz="2400" dirty="0" smtClean="0">
                <a:latin typeface="Calibri" charset="0"/>
                <a:cs typeface="Calibri" charset="0"/>
              </a:rPr>
              <a:t>50 %</a:t>
            </a:r>
          </a:p>
          <a:p>
            <a:pPr marL="6350" lvl="1" indent="0" algn="ctr">
              <a:lnSpc>
                <a:spcPct val="100000"/>
              </a:lnSpc>
              <a:spcBef>
                <a:spcPts val="1200"/>
              </a:spcBef>
              <a:buFontTx/>
              <a:buNone/>
              <a:defRPr/>
            </a:pPr>
            <a:endParaRPr lang="en-US" sz="2400" dirty="0" smtClean="0">
              <a:latin typeface="Calibri" charset="0"/>
              <a:cs typeface="Calibri" charset="0"/>
            </a:endParaRPr>
          </a:p>
          <a:p>
            <a:pPr marL="6350" lvl="1" indent="0" algn="ctr">
              <a:lnSpc>
                <a:spcPct val="100000"/>
              </a:lnSpc>
              <a:spcBef>
                <a:spcPts val="1200"/>
              </a:spcBef>
              <a:buFontTx/>
              <a:buNone/>
              <a:defRPr/>
            </a:pPr>
            <a:r>
              <a:rPr lang="en-US" sz="2400" dirty="0" smtClean="0">
                <a:latin typeface="Calibri" charset="0"/>
                <a:cs typeface="Calibri" charset="0"/>
              </a:rPr>
              <a:t>25 %</a:t>
            </a:r>
            <a:endParaRPr lang="en-US" sz="2400" dirty="0">
              <a:latin typeface="Calibri" charset="0"/>
              <a:cs typeface="Calibri" charset="0"/>
            </a:endParaRPr>
          </a:p>
        </p:txBody>
      </p:sp>
      <p:sp>
        <p:nvSpPr>
          <p:cNvPr id="2" name="Rectangle 3"/>
          <p:cNvSpPr>
            <a:spLocks noGrp="1"/>
          </p:cNvSpPr>
          <p:nvPr>
            <p:ph type="title" idx="4294967295"/>
          </p:nvPr>
        </p:nvSpPr>
        <p:spPr>
          <a:xfrm>
            <a:off x="0" y="228600"/>
            <a:ext cx="9144000" cy="990600"/>
          </a:xfrm>
        </p:spPr>
        <p:txBody>
          <a:bodyPr>
            <a:normAutofit/>
          </a:bodyPr>
          <a:lstStyle/>
          <a:p>
            <a:pPr algn="ctr" defTabSz="914363" eaLnBrk="1" fontAlgn="auto" hangingPunct="1">
              <a:spcAft>
                <a:spcPts val="0"/>
              </a:spcAft>
              <a:defRPr/>
            </a:pPr>
            <a:r>
              <a:rPr b="1" dirty="0" smtClean="0">
                <a:latin typeface="Calibri"/>
                <a:ea typeface="+mj-ea"/>
                <a:cs typeface="Calibri"/>
              </a:rPr>
              <a:t>How the Scoring Works</a:t>
            </a:r>
            <a:endParaRPr b="1" dirty="0">
              <a:latin typeface="Calibri"/>
              <a:ea typeface="+mj-ea"/>
              <a:cs typeface="Calibri"/>
            </a:endParaRPr>
          </a:p>
        </p:txBody>
      </p:sp>
      <p:sp>
        <p:nvSpPr>
          <p:cNvPr id="16" name="Rectangle 3"/>
          <p:cNvSpPr txBox="1">
            <a:spLocks/>
          </p:cNvSpPr>
          <p:nvPr/>
        </p:nvSpPr>
        <p:spPr bwMode="auto">
          <a:xfrm>
            <a:off x="708025" y="1190625"/>
            <a:ext cx="7772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a:spAutoFit/>
          </a:bodyPr>
          <a:lstStyle>
            <a:lvl1pPr marL="396875" indent="-396875"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1200"/>
              </a:spcBef>
              <a:buFontTx/>
              <a:buChar char="•"/>
            </a:pPr>
            <a:r>
              <a:rPr lang="en-US" dirty="0">
                <a:latin typeface="Calibri" charset="0"/>
                <a:cs typeface="Calibri" charset="0"/>
              </a:rPr>
              <a:t>Raw Score is the number of points awarded by the judges.</a:t>
            </a:r>
          </a:p>
          <a:p>
            <a:pPr eaLnBrk="1" hangingPunct="1">
              <a:spcBef>
                <a:spcPts val="1200"/>
              </a:spcBef>
              <a:buFontTx/>
              <a:buChar char="•"/>
            </a:pPr>
            <a:r>
              <a:rPr lang="en-US" dirty="0">
                <a:latin typeface="Calibri" charset="0"/>
                <a:cs typeface="Calibri" charset="0"/>
              </a:rPr>
              <a:t>Calculated Score is the proportional number of points awarded for each component (Long-Term, Style, Spontaneous).</a:t>
            </a:r>
          </a:p>
          <a:p>
            <a:pPr eaLnBrk="1" hangingPunct="1">
              <a:spcBef>
                <a:spcPts val="1200"/>
              </a:spcBef>
              <a:buFontTx/>
              <a:buChar char="•"/>
            </a:pPr>
            <a:r>
              <a:rPr lang="en-US" dirty="0">
                <a:latin typeface="Calibri" charset="0"/>
                <a:cs typeface="Calibri" charset="0"/>
              </a:rPr>
              <a:t>The team with the highest </a:t>
            </a:r>
            <a:r>
              <a:rPr lang="en-US" b="1" i="1" dirty="0">
                <a:solidFill>
                  <a:srgbClr val="FFFF00"/>
                </a:solidFill>
                <a:latin typeface="Calibri" charset="0"/>
                <a:cs typeface="Calibri" charset="0"/>
              </a:rPr>
              <a:t>Raw Score </a:t>
            </a:r>
            <a:r>
              <a:rPr lang="en-US" dirty="0">
                <a:latin typeface="Calibri" charset="0"/>
                <a:cs typeface="Calibri" charset="0"/>
              </a:rPr>
              <a:t>receives the full possible </a:t>
            </a:r>
            <a:r>
              <a:rPr lang="en-US" b="1" i="1" dirty="0">
                <a:solidFill>
                  <a:srgbClr val="FF0000"/>
                </a:solidFill>
                <a:latin typeface="Calibri" charset="0"/>
                <a:cs typeface="Calibri" charset="0"/>
              </a:rPr>
              <a:t>Calculated Score </a:t>
            </a:r>
            <a:r>
              <a:rPr lang="en-US" dirty="0">
                <a:latin typeface="Calibri" charset="0"/>
                <a:cs typeface="Calibri" charset="0"/>
              </a:rPr>
              <a:t>(200, 100, 50)</a:t>
            </a:r>
          </a:p>
          <a:p>
            <a:pPr eaLnBrk="1" hangingPunct="1">
              <a:spcBef>
                <a:spcPts val="1200"/>
              </a:spcBef>
              <a:buFontTx/>
              <a:buChar char="•"/>
            </a:pPr>
            <a:r>
              <a:rPr lang="en-US" dirty="0">
                <a:latin typeface="Calibri" charset="0"/>
                <a:cs typeface="Calibri" charset="0"/>
              </a:rPr>
              <a:t>Example:</a:t>
            </a:r>
          </a:p>
        </p:txBody>
      </p:sp>
      <p:sp>
        <p:nvSpPr>
          <p:cNvPr id="17" name="Rectangle 3"/>
          <p:cNvSpPr txBox="1">
            <a:spLocks/>
          </p:cNvSpPr>
          <p:nvPr/>
        </p:nvSpPr>
        <p:spPr bwMode="auto">
          <a:xfrm>
            <a:off x="732016" y="4376984"/>
            <a:ext cx="766171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numCol="3">
            <a:spAutoFit/>
          </a:bodyPr>
          <a:lstStyle>
            <a:lvl1pPr marL="396875" indent="-396875" algn="l" defTabSz="912813" rtl="0" fontAlgn="base">
              <a:lnSpc>
                <a:spcPct val="90000"/>
              </a:lnSpc>
              <a:spcBef>
                <a:spcPct val="20000"/>
              </a:spcBef>
              <a:spcAft>
                <a:spcPct val="0"/>
              </a:spcAft>
              <a:buBlip>
                <a:blip r:embed="rId2"/>
              </a:buBlip>
              <a:defRPr sz="3200" kern="1200">
                <a:solidFill>
                  <a:schemeClr val="tx1"/>
                </a:solidFill>
                <a:latin typeface="+mn-lt"/>
                <a:ea typeface="ＭＳ Ｐゴシック" charset="0"/>
                <a:cs typeface="ＭＳ Ｐゴシック" charset="0"/>
              </a:defRPr>
            </a:lvl1pPr>
            <a:lvl2pPr marL="914400" indent="-396875" algn="l" defTabSz="912813" rtl="0" fontAlgn="base">
              <a:lnSpc>
                <a:spcPct val="90000"/>
              </a:lnSpc>
              <a:spcBef>
                <a:spcPct val="20000"/>
              </a:spcBef>
              <a:spcAft>
                <a:spcPct val="0"/>
              </a:spcAft>
              <a:buBlip>
                <a:blip r:embed="rId3"/>
              </a:buBlip>
              <a:defRPr sz="2800" kern="1200">
                <a:solidFill>
                  <a:schemeClr val="tx1"/>
                </a:solidFill>
                <a:latin typeface="+mn-lt"/>
                <a:ea typeface="ＭＳ Ｐゴシック" charset="0"/>
                <a:cs typeface="+mn-cs"/>
              </a:defRPr>
            </a:lvl2pPr>
            <a:lvl3pPr marL="1258888" indent="-344488" algn="l" defTabSz="912813" rtl="0" fontAlgn="base">
              <a:lnSpc>
                <a:spcPct val="90000"/>
              </a:lnSpc>
              <a:spcBef>
                <a:spcPct val="20000"/>
              </a:spcBef>
              <a:spcAft>
                <a:spcPct val="0"/>
              </a:spcAft>
              <a:buBlip>
                <a:blip r:embed="rId3"/>
              </a:buBlip>
              <a:defRPr sz="2400" kern="1200">
                <a:solidFill>
                  <a:schemeClr val="tx1"/>
                </a:solidFill>
                <a:latin typeface="+mn-lt"/>
                <a:ea typeface="ＭＳ Ｐゴシック" charset="0"/>
                <a:cs typeface="+mn-cs"/>
              </a:defRPr>
            </a:lvl3pPr>
            <a:lvl4pPr marL="1604963" indent="-346075" algn="l" defTabSz="912813" rtl="0" fontAlgn="base">
              <a:lnSpc>
                <a:spcPct val="90000"/>
              </a:lnSpc>
              <a:spcBef>
                <a:spcPct val="20000"/>
              </a:spcBef>
              <a:spcAft>
                <a:spcPct val="0"/>
              </a:spcAft>
              <a:buBlip>
                <a:blip r:embed="rId3"/>
              </a:buBlip>
              <a:defRPr sz="2400" kern="1200">
                <a:solidFill>
                  <a:schemeClr val="tx1"/>
                </a:solidFill>
                <a:latin typeface="+mn-lt"/>
                <a:ea typeface="ＭＳ Ｐゴシック" charset="0"/>
                <a:cs typeface="+mn-cs"/>
              </a:defRPr>
            </a:lvl4pPr>
            <a:lvl5pPr marL="1941513" indent="-336550" algn="l" defTabSz="912813" rtl="0" fontAlgn="base">
              <a:lnSpc>
                <a:spcPct val="90000"/>
              </a:lnSpc>
              <a:spcBef>
                <a:spcPct val="20000"/>
              </a:spcBef>
              <a:spcAft>
                <a:spcPct val="0"/>
              </a:spcAft>
              <a:buBlip>
                <a:blip r:embed="rId3"/>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50" lvl="1" indent="0" algn="ctr">
              <a:lnSpc>
                <a:spcPct val="100000"/>
              </a:lnSpc>
              <a:spcBef>
                <a:spcPts val="1200"/>
              </a:spcBef>
              <a:buFontTx/>
              <a:buNone/>
              <a:defRPr/>
            </a:pPr>
            <a:r>
              <a:rPr lang="en-US" sz="2400" dirty="0" smtClean="0">
                <a:latin typeface="Calibri" charset="0"/>
                <a:cs typeface="Calibri" charset="0"/>
              </a:rPr>
              <a:t>Team A</a:t>
            </a:r>
          </a:p>
          <a:p>
            <a:pPr marL="6350" lvl="1" indent="0" algn="ctr">
              <a:lnSpc>
                <a:spcPct val="100000"/>
              </a:lnSpc>
              <a:spcBef>
                <a:spcPts val="1200"/>
              </a:spcBef>
              <a:buFontTx/>
              <a:buNone/>
              <a:defRPr/>
            </a:pPr>
            <a:r>
              <a:rPr lang="en-US" sz="2400" dirty="0" smtClean="0">
                <a:latin typeface="Calibri" charset="0"/>
                <a:cs typeface="Calibri" charset="0"/>
              </a:rPr>
              <a:t>Raw Score – </a:t>
            </a:r>
            <a:r>
              <a:rPr lang="en-US" i="1" dirty="0" smtClean="0">
                <a:solidFill>
                  <a:srgbClr val="FFFF00"/>
                </a:solidFill>
                <a:latin typeface="Calibri" charset="0"/>
                <a:cs typeface="Calibri" charset="0"/>
              </a:rPr>
              <a:t>88</a:t>
            </a:r>
            <a:endParaRPr lang="en-US" sz="2400" i="1" dirty="0" smtClean="0">
              <a:solidFill>
                <a:srgbClr val="FFFF00"/>
              </a:solidFill>
              <a:latin typeface="Calibri" charset="0"/>
              <a:cs typeface="Calibri" charset="0"/>
            </a:endParaRPr>
          </a:p>
          <a:p>
            <a:pPr marL="6350" lvl="1" indent="0" algn="ctr">
              <a:lnSpc>
                <a:spcPct val="100000"/>
              </a:lnSpc>
              <a:spcBef>
                <a:spcPts val="1200"/>
              </a:spcBef>
              <a:buFontTx/>
              <a:buNone/>
              <a:defRPr/>
            </a:pPr>
            <a:r>
              <a:rPr lang="en-US" sz="2400" dirty="0" smtClean="0">
                <a:latin typeface="Calibri" charset="0"/>
                <a:cs typeface="Calibri" charset="0"/>
              </a:rPr>
              <a:t>Team B</a:t>
            </a:r>
          </a:p>
          <a:p>
            <a:pPr marL="6350" lvl="1" indent="0" algn="ctr">
              <a:lnSpc>
                <a:spcPct val="100000"/>
              </a:lnSpc>
              <a:spcBef>
                <a:spcPts val="1200"/>
              </a:spcBef>
              <a:buFontTx/>
              <a:buNone/>
              <a:defRPr/>
            </a:pPr>
            <a:r>
              <a:rPr lang="en-US" sz="2400" dirty="0" smtClean="0">
                <a:latin typeface="Calibri" charset="0"/>
                <a:cs typeface="Calibri" charset="0"/>
              </a:rPr>
              <a:t>Raw Score – </a:t>
            </a:r>
            <a:r>
              <a:rPr lang="en-US" i="1" dirty="0" smtClean="0">
                <a:solidFill>
                  <a:srgbClr val="FFFF00"/>
                </a:solidFill>
                <a:latin typeface="Calibri" charset="0"/>
                <a:cs typeface="Calibri" charset="0"/>
              </a:rPr>
              <a:t>44</a:t>
            </a:r>
            <a:endParaRPr lang="en-US" sz="2400" i="1" dirty="0" smtClean="0">
              <a:solidFill>
                <a:srgbClr val="FFFF00"/>
              </a:solidFill>
              <a:latin typeface="Calibri" charset="0"/>
              <a:cs typeface="Calibri" charset="0"/>
            </a:endParaRPr>
          </a:p>
          <a:p>
            <a:pPr marL="6350" lvl="1" indent="0" algn="ctr">
              <a:lnSpc>
                <a:spcPct val="100000"/>
              </a:lnSpc>
              <a:spcBef>
                <a:spcPts val="1200"/>
              </a:spcBef>
              <a:buFontTx/>
              <a:buNone/>
              <a:defRPr/>
            </a:pPr>
            <a:r>
              <a:rPr lang="en-US" sz="2400" dirty="0" smtClean="0">
                <a:latin typeface="Calibri" charset="0"/>
                <a:cs typeface="Calibri" charset="0"/>
              </a:rPr>
              <a:t>Team C</a:t>
            </a:r>
          </a:p>
          <a:p>
            <a:pPr marL="6350" lvl="1" indent="0" algn="ctr">
              <a:lnSpc>
                <a:spcPct val="100000"/>
              </a:lnSpc>
              <a:spcBef>
                <a:spcPts val="1200"/>
              </a:spcBef>
              <a:buFontTx/>
              <a:buNone/>
              <a:defRPr/>
            </a:pPr>
            <a:r>
              <a:rPr lang="en-US" sz="2400" dirty="0" smtClean="0">
                <a:latin typeface="Calibri" charset="0"/>
                <a:cs typeface="Calibri" charset="0"/>
              </a:rPr>
              <a:t>Raw Score </a:t>
            </a:r>
            <a:r>
              <a:rPr lang="en-US" i="1" dirty="0" smtClean="0">
                <a:solidFill>
                  <a:srgbClr val="FFFF00"/>
                </a:solidFill>
                <a:latin typeface="Calibri" charset="0"/>
                <a:cs typeface="Calibri" charset="0"/>
              </a:rPr>
              <a:t>22</a:t>
            </a:r>
            <a:endParaRPr lang="en-US" sz="2400" i="1" dirty="0" smtClean="0">
              <a:solidFill>
                <a:srgbClr val="FFFF00"/>
              </a:solidFill>
              <a:latin typeface="Calibri" charset="0"/>
              <a:cs typeface="Calibri" charset="0"/>
            </a:endParaRPr>
          </a:p>
        </p:txBody>
      </p:sp>
      <p:sp>
        <p:nvSpPr>
          <p:cNvPr id="18" name="Rectangle 3"/>
          <p:cNvSpPr txBox="1">
            <a:spLocks/>
          </p:cNvSpPr>
          <p:nvPr/>
        </p:nvSpPr>
        <p:spPr bwMode="auto">
          <a:xfrm>
            <a:off x="676671" y="5782376"/>
            <a:ext cx="7772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numCol="3">
            <a:spAutoFit/>
          </a:bodyPr>
          <a:lstStyle>
            <a:lvl1pPr marL="396875" indent="-396875" algn="l" defTabSz="912813" rtl="0" fontAlgn="base">
              <a:lnSpc>
                <a:spcPct val="90000"/>
              </a:lnSpc>
              <a:spcBef>
                <a:spcPct val="20000"/>
              </a:spcBef>
              <a:spcAft>
                <a:spcPct val="0"/>
              </a:spcAft>
              <a:buBlip>
                <a:blip r:embed="rId2"/>
              </a:buBlip>
              <a:defRPr sz="3200" kern="1200">
                <a:solidFill>
                  <a:schemeClr val="tx1"/>
                </a:solidFill>
                <a:latin typeface="+mn-lt"/>
                <a:ea typeface="ＭＳ Ｐゴシック" charset="0"/>
                <a:cs typeface="ＭＳ Ｐゴシック" charset="0"/>
              </a:defRPr>
            </a:lvl1pPr>
            <a:lvl2pPr marL="914400" indent="-396875" algn="l" defTabSz="912813" rtl="0" fontAlgn="base">
              <a:lnSpc>
                <a:spcPct val="90000"/>
              </a:lnSpc>
              <a:spcBef>
                <a:spcPct val="20000"/>
              </a:spcBef>
              <a:spcAft>
                <a:spcPct val="0"/>
              </a:spcAft>
              <a:buBlip>
                <a:blip r:embed="rId3"/>
              </a:buBlip>
              <a:defRPr sz="2800" kern="1200">
                <a:solidFill>
                  <a:schemeClr val="tx1"/>
                </a:solidFill>
                <a:latin typeface="+mn-lt"/>
                <a:ea typeface="ＭＳ Ｐゴシック" charset="0"/>
                <a:cs typeface="+mn-cs"/>
              </a:defRPr>
            </a:lvl2pPr>
            <a:lvl3pPr marL="1258888" indent="-344488" algn="l" defTabSz="912813" rtl="0" fontAlgn="base">
              <a:lnSpc>
                <a:spcPct val="90000"/>
              </a:lnSpc>
              <a:spcBef>
                <a:spcPct val="20000"/>
              </a:spcBef>
              <a:spcAft>
                <a:spcPct val="0"/>
              </a:spcAft>
              <a:buBlip>
                <a:blip r:embed="rId3"/>
              </a:buBlip>
              <a:defRPr sz="2400" kern="1200">
                <a:solidFill>
                  <a:schemeClr val="tx1"/>
                </a:solidFill>
                <a:latin typeface="+mn-lt"/>
                <a:ea typeface="ＭＳ Ｐゴシック" charset="0"/>
                <a:cs typeface="+mn-cs"/>
              </a:defRPr>
            </a:lvl3pPr>
            <a:lvl4pPr marL="1604963" indent="-346075" algn="l" defTabSz="912813" rtl="0" fontAlgn="base">
              <a:lnSpc>
                <a:spcPct val="90000"/>
              </a:lnSpc>
              <a:spcBef>
                <a:spcPct val="20000"/>
              </a:spcBef>
              <a:spcAft>
                <a:spcPct val="0"/>
              </a:spcAft>
              <a:buBlip>
                <a:blip r:embed="rId3"/>
              </a:buBlip>
              <a:defRPr sz="2400" kern="1200">
                <a:solidFill>
                  <a:schemeClr val="tx1"/>
                </a:solidFill>
                <a:latin typeface="+mn-lt"/>
                <a:ea typeface="ＭＳ Ｐゴシック" charset="0"/>
                <a:cs typeface="+mn-cs"/>
              </a:defRPr>
            </a:lvl4pPr>
            <a:lvl5pPr marL="1941513" indent="-336550" algn="l" defTabSz="912813" rtl="0" fontAlgn="base">
              <a:lnSpc>
                <a:spcPct val="90000"/>
              </a:lnSpc>
              <a:spcBef>
                <a:spcPct val="20000"/>
              </a:spcBef>
              <a:spcAft>
                <a:spcPct val="0"/>
              </a:spcAft>
              <a:buBlip>
                <a:blip r:embed="rId3"/>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50" lvl="1" indent="0" algn="ctr">
              <a:lnSpc>
                <a:spcPct val="100000"/>
              </a:lnSpc>
              <a:spcBef>
                <a:spcPts val="1200"/>
              </a:spcBef>
              <a:buFontTx/>
              <a:buNone/>
              <a:defRPr/>
            </a:pPr>
            <a:r>
              <a:rPr lang="en-US" sz="2400" dirty="0" smtClean="0">
                <a:latin typeface="Calibri" charset="0"/>
                <a:cs typeface="Calibri" charset="0"/>
              </a:rPr>
              <a:t>Calc. Score – </a:t>
            </a:r>
            <a:r>
              <a:rPr lang="en-US" i="1" dirty="0" smtClean="0">
                <a:solidFill>
                  <a:srgbClr val="FF0000"/>
                </a:solidFill>
                <a:latin typeface="Calibri" charset="0"/>
                <a:cs typeface="Calibri" charset="0"/>
              </a:rPr>
              <a:t>200</a:t>
            </a:r>
            <a:endParaRPr lang="en-US" sz="2400" i="1" dirty="0" smtClean="0">
              <a:solidFill>
                <a:srgbClr val="FF0000"/>
              </a:solidFill>
              <a:latin typeface="Calibri" charset="0"/>
              <a:cs typeface="Calibri" charset="0"/>
            </a:endParaRPr>
          </a:p>
          <a:p>
            <a:pPr marL="6350" lvl="1" indent="0" algn="ctr">
              <a:lnSpc>
                <a:spcPct val="100000"/>
              </a:lnSpc>
              <a:spcBef>
                <a:spcPts val="1200"/>
              </a:spcBef>
              <a:buFontTx/>
              <a:buNone/>
              <a:defRPr/>
            </a:pPr>
            <a:endParaRPr lang="en-US" sz="2400" dirty="0" smtClean="0">
              <a:latin typeface="Calibri" charset="0"/>
              <a:cs typeface="Calibri" charset="0"/>
            </a:endParaRPr>
          </a:p>
          <a:p>
            <a:pPr marL="6350" lvl="1" indent="0" algn="ctr">
              <a:lnSpc>
                <a:spcPct val="100000"/>
              </a:lnSpc>
              <a:spcBef>
                <a:spcPts val="1200"/>
              </a:spcBef>
              <a:buFontTx/>
              <a:buNone/>
              <a:defRPr/>
            </a:pPr>
            <a:r>
              <a:rPr lang="en-US" sz="2400" dirty="0" smtClean="0">
                <a:latin typeface="Calibri" charset="0"/>
                <a:cs typeface="Calibri" charset="0"/>
              </a:rPr>
              <a:t>Calc. Score – </a:t>
            </a:r>
            <a:r>
              <a:rPr lang="en-US" i="1" dirty="0" smtClean="0">
                <a:solidFill>
                  <a:srgbClr val="FF0000"/>
                </a:solidFill>
                <a:latin typeface="Calibri" charset="0"/>
                <a:cs typeface="Calibri" charset="0"/>
              </a:rPr>
              <a:t>100</a:t>
            </a:r>
            <a:endParaRPr lang="en-US" sz="2400" i="1" dirty="0" smtClean="0">
              <a:solidFill>
                <a:srgbClr val="FF0000"/>
              </a:solidFill>
              <a:latin typeface="Calibri" charset="0"/>
              <a:cs typeface="Calibri" charset="0"/>
            </a:endParaRPr>
          </a:p>
          <a:p>
            <a:pPr marL="6350" lvl="1" indent="0" algn="ctr">
              <a:lnSpc>
                <a:spcPct val="100000"/>
              </a:lnSpc>
              <a:spcBef>
                <a:spcPts val="1200"/>
              </a:spcBef>
              <a:buFontTx/>
              <a:buNone/>
              <a:defRPr/>
            </a:pPr>
            <a:endParaRPr lang="en-US" sz="2400" dirty="0" smtClean="0">
              <a:latin typeface="Calibri" charset="0"/>
              <a:cs typeface="Calibri" charset="0"/>
            </a:endParaRPr>
          </a:p>
          <a:p>
            <a:pPr marL="6350" lvl="1" indent="0" algn="ctr">
              <a:lnSpc>
                <a:spcPct val="100000"/>
              </a:lnSpc>
              <a:spcBef>
                <a:spcPts val="1200"/>
              </a:spcBef>
              <a:buFontTx/>
              <a:buNone/>
              <a:defRPr/>
            </a:pPr>
            <a:r>
              <a:rPr lang="en-US" sz="2400" dirty="0" smtClean="0">
                <a:latin typeface="Calibri" charset="0"/>
                <a:cs typeface="Calibri" charset="0"/>
              </a:rPr>
              <a:t>Calc. Score - </a:t>
            </a:r>
            <a:r>
              <a:rPr lang="en-US" i="1" dirty="0" smtClean="0">
                <a:solidFill>
                  <a:srgbClr val="FF0000"/>
                </a:solidFill>
                <a:latin typeface="Calibri" charset="0"/>
                <a:cs typeface="Calibri" charset="0"/>
              </a:rPr>
              <a:t>50</a:t>
            </a:r>
            <a:endParaRPr lang="en-US" sz="2400" i="1" dirty="0">
              <a:solidFill>
                <a:srgbClr val="FF0000"/>
              </a:solidFill>
              <a:latin typeface="Calibri" charset="0"/>
              <a:cs typeface="Calibri" charset="0"/>
            </a:endParaRPr>
          </a:p>
        </p:txBody>
      </p:sp>
      <p:sp>
        <p:nvSpPr>
          <p:cNvPr id="31750" name="TextBox 6"/>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00FFFF"/>
                </a:solidFill>
              </a:rPr>
              <a:t>PG </a:t>
            </a:r>
            <a:r>
              <a:rPr lang="en-US" sz="2000" dirty="0" smtClean="0">
                <a:solidFill>
                  <a:srgbClr val="00FFFF"/>
                </a:solidFill>
              </a:rPr>
              <a:t>22</a:t>
            </a:r>
            <a:endParaRPr lang="en-US" sz="2000" dirty="0">
              <a:solidFill>
                <a:srgbClr val="00FFFF"/>
              </a:solidFill>
            </a:endParaRPr>
          </a:p>
        </p:txBody>
      </p:sp>
      <p:sp>
        <p:nvSpPr>
          <p:cNvPr id="31751" name="TextBox 7"/>
          <p:cNvSpPr txBox="1">
            <a:spLocks noChangeArrowheads="1"/>
          </p:cNvSpPr>
          <p:nvPr/>
        </p:nvSpPr>
        <p:spPr bwMode="auto">
          <a:xfrm>
            <a:off x="8140700" y="6450013"/>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  </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idx="4294967295"/>
          </p:nvPr>
        </p:nvSpPr>
        <p:spPr>
          <a:xfrm>
            <a:off x="0" y="228600"/>
            <a:ext cx="9144000" cy="990600"/>
          </a:xfrm>
        </p:spPr>
        <p:txBody>
          <a:bodyPr>
            <a:normAutofit/>
          </a:bodyPr>
          <a:lstStyle/>
          <a:p>
            <a:pPr algn="ctr" defTabSz="914363" eaLnBrk="1" fontAlgn="auto" hangingPunct="1">
              <a:spcAft>
                <a:spcPts val="0"/>
              </a:spcAft>
              <a:defRPr/>
            </a:pPr>
            <a:r>
              <a:rPr b="1">
                <a:latin typeface="Calibri"/>
                <a:ea typeface="+mj-ea"/>
                <a:cs typeface="Calibri"/>
              </a:rPr>
              <a:t>Odyssey of the Mind Recognition</a:t>
            </a:r>
          </a:p>
        </p:txBody>
      </p:sp>
      <p:sp>
        <p:nvSpPr>
          <p:cNvPr id="98306" name="Rectangle 3"/>
          <p:cNvSpPr>
            <a:spLocks noGrp="1"/>
          </p:cNvSpPr>
          <p:nvPr>
            <p:ph sz="quarter" idx="4294967295"/>
          </p:nvPr>
        </p:nvSpPr>
        <p:spPr>
          <a:xfrm>
            <a:off x="457200" y="1193800"/>
            <a:ext cx="8229600" cy="2716213"/>
          </a:xfrm>
        </p:spPr>
        <p:txBody>
          <a:bodyPr/>
          <a:lstStyle/>
          <a:p>
            <a:pPr algn="ctr" eaLnBrk="1" hangingPunct="1">
              <a:lnSpc>
                <a:spcPct val="100000"/>
              </a:lnSpc>
              <a:spcBef>
                <a:spcPts val="900"/>
              </a:spcBef>
              <a:buFontTx/>
              <a:buNone/>
              <a:defRPr/>
            </a:pPr>
            <a:r>
              <a:rPr lang="en-US" sz="2200" b="1" dirty="0">
                <a:solidFill>
                  <a:srgbClr val="FFFF00"/>
                </a:solidFill>
                <a:latin typeface="Calibri" charset="0"/>
                <a:cs typeface="Calibri" charset="0"/>
              </a:rPr>
              <a:t>Ranatra Fusca</a:t>
            </a:r>
          </a:p>
          <a:p>
            <a:pPr marL="0" indent="0" algn="ctr" eaLnBrk="1" hangingPunct="1">
              <a:lnSpc>
                <a:spcPct val="100000"/>
              </a:lnSpc>
              <a:spcBef>
                <a:spcPts val="900"/>
              </a:spcBef>
              <a:buFontTx/>
              <a:buNone/>
              <a:defRPr/>
            </a:pPr>
            <a:r>
              <a:rPr lang="en-US" sz="2200" dirty="0" smtClean="0">
                <a:latin typeface="Calibri" charset="0"/>
                <a:cs typeface="Calibri" charset="0"/>
              </a:rPr>
              <a:t>Presented </a:t>
            </a:r>
            <a:r>
              <a:rPr lang="en-US" sz="2200" dirty="0">
                <a:latin typeface="Calibri" charset="0"/>
                <a:cs typeface="Calibri" charset="0"/>
              </a:rPr>
              <a:t>to teams or individuals who exhibit exceptional creativity, either through some aspect of their problem solution, or an extraordinary idea beyond the problem solution. </a:t>
            </a:r>
          </a:p>
          <a:p>
            <a:pPr algn="ctr" eaLnBrk="1" hangingPunct="1">
              <a:lnSpc>
                <a:spcPct val="100000"/>
              </a:lnSpc>
              <a:spcBef>
                <a:spcPts val="900"/>
              </a:spcBef>
              <a:buFontTx/>
              <a:buNone/>
              <a:defRPr/>
            </a:pPr>
            <a:r>
              <a:rPr lang="en-US" sz="2200" b="1" dirty="0">
                <a:solidFill>
                  <a:srgbClr val="FFFF00"/>
                </a:solidFill>
                <a:latin typeface="Calibri" charset="0"/>
                <a:cs typeface="Calibri" charset="0"/>
              </a:rPr>
              <a:t>OMER Award</a:t>
            </a:r>
          </a:p>
          <a:p>
            <a:pPr marL="0" indent="0" algn="ctr" eaLnBrk="1" hangingPunct="1">
              <a:lnSpc>
                <a:spcPct val="100000"/>
              </a:lnSpc>
              <a:spcBef>
                <a:spcPts val="900"/>
              </a:spcBef>
              <a:buFontTx/>
              <a:buNone/>
              <a:defRPr/>
            </a:pPr>
            <a:r>
              <a:rPr lang="en-US" sz="2200" dirty="0" smtClean="0">
                <a:latin typeface="Calibri" charset="0"/>
                <a:cs typeface="Calibri" charset="0"/>
              </a:rPr>
              <a:t>Recognizes </a:t>
            </a:r>
            <a:r>
              <a:rPr lang="en-US" sz="2200" dirty="0">
                <a:latin typeface="Calibri" charset="0"/>
                <a:cs typeface="Calibri" charset="0"/>
              </a:rPr>
              <a:t>teams or individuals who demonstrate outstanding sportsmanship, exemplary behavior, and exceptional talent.</a:t>
            </a:r>
          </a:p>
        </p:txBody>
      </p:sp>
      <p:sp>
        <p:nvSpPr>
          <p:cNvPr id="111619" name="Rectangle 5"/>
          <p:cNvSpPr>
            <a:spLocks noChangeArrowheads="1"/>
          </p:cNvSpPr>
          <p:nvPr/>
        </p:nvSpPr>
        <p:spPr bwMode="auto">
          <a:xfrm>
            <a:off x="941388" y="4294188"/>
            <a:ext cx="389731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900"/>
              </a:spcBef>
            </a:pPr>
            <a:r>
              <a:rPr lang="en-US" sz="2200" b="1">
                <a:solidFill>
                  <a:srgbClr val="FFFF00"/>
                </a:solidFill>
                <a:latin typeface="Calibri" charset="0"/>
                <a:cs typeface="Calibri" charset="0"/>
              </a:rPr>
              <a:t>Placement &amp; Scoring Notes</a:t>
            </a:r>
          </a:p>
          <a:p>
            <a:pPr algn="ctr">
              <a:spcBef>
                <a:spcPts val="900"/>
              </a:spcBef>
            </a:pPr>
            <a:r>
              <a:rPr lang="en-US" sz="2200">
                <a:latin typeface="Calibri" charset="0"/>
                <a:cs typeface="Calibri" charset="0"/>
              </a:rPr>
              <a:t>Tournament Placements are determined by total score</a:t>
            </a:r>
          </a:p>
          <a:p>
            <a:pPr algn="ctr">
              <a:spcBef>
                <a:spcPts val="900"/>
              </a:spcBef>
            </a:pPr>
            <a:r>
              <a:rPr lang="en-US" sz="2200">
                <a:latin typeface="Calibri" charset="0"/>
                <a:cs typeface="Calibri" charset="0"/>
              </a:rPr>
              <a:t>Teams tie if there is less than     a 1 point difference</a:t>
            </a:r>
          </a:p>
        </p:txBody>
      </p:sp>
      <p:pic>
        <p:nvPicPr>
          <p:cNvPr id="111620" name="Picture 2" descr="P5270316.jpg"/>
          <p:cNvPicPr>
            <a:picLocks noChangeAspect="1"/>
          </p:cNvPicPr>
          <p:nvPr/>
        </p:nvPicPr>
        <p:blipFill>
          <a:blip r:embed="rId2" cstate="email">
            <a:extLst>
              <a:ext uri="{28A0092B-C50C-407E-A947-70E740481C1C}">
                <a14:useLocalDpi xmlns:a14="http://schemas.microsoft.com/office/drawing/2010/main" val="0"/>
              </a:ext>
            </a:extLst>
          </a:blip>
          <a:srcRect l="11137" t="14326" r="11377" b="18410"/>
          <a:stretch>
            <a:fillRect/>
          </a:stretch>
        </p:blipFill>
        <p:spPr bwMode="auto">
          <a:xfrm>
            <a:off x="5175250" y="4222750"/>
            <a:ext cx="3378200"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1"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34</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Preparation for Tournament</a:t>
            </a:r>
            <a:endParaRPr lang="en-US" b="1" dirty="0"/>
          </a:p>
        </p:txBody>
      </p:sp>
      <p:sp>
        <p:nvSpPr>
          <p:cNvPr id="3" name="Text Placeholder 2"/>
          <p:cNvSpPr>
            <a:spLocks noGrp="1"/>
          </p:cNvSpPr>
          <p:nvPr>
            <p:ph type="body" sz="quarter" idx="10"/>
          </p:nvPr>
        </p:nvSpPr>
        <p:spPr>
          <a:xfrm>
            <a:off x="685800" y="1403932"/>
            <a:ext cx="7772400" cy="4825937"/>
          </a:xfrm>
        </p:spPr>
        <p:txBody>
          <a:bodyPr/>
          <a:lstStyle/>
          <a:p>
            <a:pPr>
              <a:lnSpc>
                <a:spcPct val="100000"/>
              </a:lnSpc>
              <a:buFont typeface="Arial" panose="020B0604020202020204" pitchFamily="34" charset="0"/>
              <a:buChar char="•"/>
            </a:pPr>
            <a:r>
              <a:rPr lang="en-US" sz="2800" dirty="0" smtClean="0"/>
              <a:t>Practice presenting your solution</a:t>
            </a:r>
            <a:endParaRPr lang="en-US" sz="2800" dirty="0">
              <a:latin typeface="Calibri" charset="0"/>
              <a:cs typeface="Calibri" charset="0"/>
            </a:endParaRPr>
          </a:p>
          <a:p>
            <a:pPr>
              <a:lnSpc>
                <a:spcPct val="100000"/>
              </a:lnSpc>
              <a:buFont typeface="Arial" panose="020B0604020202020204" pitchFamily="34" charset="0"/>
              <a:buChar char="•"/>
            </a:pPr>
            <a:r>
              <a:rPr lang="en-US" sz="2800" dirty="0" smtClean="0"/>
              <a:t>Don</a:t>
            </a:r>
            <a:r>
              <a:rPr lang="ja-JP" altLang="en-US" sz="2800" dirty="0" smtClean="0"/>
              <a:t>’</a:t>
            </a:r>
            <a:r>
              <a:rPr lang="en-US" altLang="ja-JP" sz="2800" dirty="0" smtClean="0"/>
              <a:t>t </a:t>
            </a:r>
            <a:r>
              <a:rPr lang="en-US" altLang="ja-JP" sz="2800" dirty="0"/>
              <a:t>neglect to figure in set-up </a:t>
            </a:r>
            <a:r>
              <a:rPr lang="en-US" altLang="ja-JP" sz="2800" dirty="0" smtClean="0"/>
              <a:t>time</a:t>
            </a:r>
          </a:p>
          <a:p>
            <a:pPr>
              <a:lnSpc>
                <a:spcPct val="100000"/>
              </a:lnSpc>
              <a:buFont typeface="Arial" panose="020B0604020202020204" pitchFamily="34" charset="0"/>
              <a:buChar char="•"/>
            </a:pPr>
            <a:r>
              <a:rPr lang="en-US" sz="2800" dirty="0" smtClean="0"/>
              <a:t>What </a:t>
            </a:r>
            <a:r>
              <a:rPr lang="en-US" sz="2800" dirty="0"/>
              <a:t>happens if something goes wrong during setup</a:t>
            </a:r>
            <a:r>
              <a:rPr lang="en-US" sz="2800" dirty="0" smtClean="0"/>
              <a:t>?</a:t>
            </a:r>
          </a:p>
          <a:p>
            <a:pPr>
              <a:lnSpc>
                <a:spcPct val="100000"/>
              </a:lnSpc>
              <a:buFont typeface="Arial" panose="020B0604020202020204" pitchFamily="34" charset="0"/>
              <a:buChar char="•"/>
            </a:pPr>
            <a:r>
              <a:rPr lang="en-US" sz="2800" dirty="0" smtClean="0"/>
              <a:t>Who </a:t>
            </a:r>
            <a:r>
              <a:rPr lang="en-US" sz="2800" dirty="0"/>
              <a:t>handles what tasks during setup</a:t>
            </a:r>
            <a:r>
              <a:rPr lang="en-US" sz="2800" dirty="0" smtClean="0"/>
              <a:t>?</a:t>
            </a:r>
          </a:p>
          <a:p>
            <a:pPr>
              <a:lnSpc>
                <a:spcPct val="100000"/>
              </a:lnSpc>
              <a:buFont typeface="Arial" panose="020B0604020202020204" pitchFamily="34" charset="0"/>
              <a:buChar char="•"/>
            </a:pPr>
            <a:r>
              <a:rPr lang="en-US" sz="2800" dirty="0" smtClean="0"/>
              <a:t>Is </a:t>
            </a:r>
            <a:r>
              <a:rPr lang="en-US" sz="2800" dirty="0"/>
              <a:t>there something someone can do during setup to start the performance</a:t>
            </a:r>
            <a:r>
              <a:rPr lang="en-US" sz="2800" dirty="0" smtClean="0"/>
              <a:t>?</a:t>
            </a:r>
          </a:p>
          <a:p>
            <a:pPr>
              <a:lnSpc>
                <a:spcPct val="100000"/>
              </a:lnSpc>
              <a:buFont typeface="Arial" panose="020B0604020202020204" pitchFamily="34" charset="0"/>
              <a:buChar char="•"/>
            </a:pPr>
            <a:r>
              <a:rPr lang="en-US" sz="2800" dirty="0" smtClean="0"/>
              <a:t>Time </a:t>
            </a:r>
            <a:r>
              <a:rPr lang="en-US" sz="2800" dirty="0"/>
              <a:t>does not stop if the team encounters a problem.  (Except for medical emergencies)</a:t>
            </a:r>
          </a:p>
          <a:p>
            <a:pPr>
              <a:lnSpc>
                <a:spcPct val="100000"/>
              </a:lnSpc>
              <a:buFont typeface="Arial" panose="020B0604020202020204" pitchFamily="34" charset="0"/>
              <a:buChar char="•"/>
            </a:pPr>
            <a:r>
              <a:rPr lang="en-US" sz="2800" dirty="0" smtClean="0"/>
              <a:t>Dress rehearsal</a:t>
            </a:r>
          </a:p>
        </p:txBody>
      </p:sp>
    </p:spTree>
    <p:extLst>
      <p:ext uri="{BB962C8B-B14F-4D97-AF65-F5344CB8AC3E}">
        <p14:creationId xmlns:p14="http://schemas.microsoft.com/office/powerpoint/2010/main" val="159926272"/>
      </p:ext>
    </p:extLst>
  </p:cSld>
  <p:clrMapOvr>
    <a:masterClrMapping/>
  </p:clrMapOvr>
  <p:transition xmlns:p14="http://schemas.microsoft.com/office/powerpoint/2010/mai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algn="ctr"/>
            <a:r>
              <a:rPr lang="en-US" b="1" dirty="0"/>
              <a:t>Packing and What Not to Forget</a:t>
            </a:r>
          </a:p>
        </p:txBody>
      </p:sp>
      <p:sp>
        <p:nvSpPr>
          <p:cNvPr id="3" name="Text Placeholder 2"/>
          <p:cNvSpPr>
            <a:spLocks noGrp="1"/>
          </p:cNvSpPr>
          <p:nvPr>
            <p:ph type="body" sz="quarter" idx="10"/>
          </p:nvPr>
        </p:nvSpPr>
        <p:spPr>
          <a:xfrm>
            <a:off x="685800" y="1411552"/>
            <a:ext cx="7772400" cy="3159839"/>
          </a:xfrm>
        </p:spPr>
        <p:txBody>
          <a:bodyPr/>
          <a:lstStyle/>
          <a:p>
            <a:pPr>
              <a:buFont typeface="Arial" panose="020B0604020202020204" pitchFamily="34" charset="0"/>
              <a:buChar char="•"/>
            </a:pPr>
            <a:r>
              <a:rPr lang="en-US" dirty="0" smtClean="0"/>
              <a:t>Essential </a:t>
            </a:r>
            <a:r>
              <a:rPr lang="en-US" dirty="0"/>
              <a:t>items for long term</a:t>
            </a:r>
          </a:p>
          <a:p>
            <a:pPr>
              <a:buFont typeface="Arial" panose="020B0604020202020204" pitchFamily="34" charset="0"/>
              <a:buChar char="•"/>
            </a:pPr>
            <a:r>
              <a:rPr lang="en-US" dirty="0"/>
              <a:t>A repair </a:t>
            </a:r>
            <a:r>
              <a:rPr lang="en-US" dirty="0" smtClean="0"/>
              <a:t>kit</a:t>
            </a:r>
          </a:p>
          <a:p>
            <a:pPr lvl="1">
              <a:buFont typeface="Arial" panose="020B0604020202020204" pitchFamily="34" charset="0"/>
              <a:buChar char="•"/>
            </a:pPr>
            <a:r>
              <a:rPr lang="en-US" dirty="0" smtClean="0"/>
              <a:t>Duct tape</a:t>
            </a:r>
            <a:endParaRPr lang="en-US" dirty="0"/>
          </a:p>
          <a:p>
            <a:pPr>
              <a:buFont typeface="Arial" panose="020B0604020202020204" pitchFamily="34" charset="0"/>
              <a:buChar char="•"/>
            </a:pPr>
            <a:r>
              <a:rPr lang="en-US" dirty="0"/>
              <a:t>Spontaneous practice supplies</a:t>
            </a:r>
          </a:p>
          <a:p>
            <a:pPr>
              <a:buFont typeface="Arial" panose="020B0604020202020204" pitchFamily="34" charset="0"/>
              <a:buChar char="•"/>
            </a:pPr>
            <a:r>
              <a:rPr lang="en-US" dirty="0"/>
              <a:t>Extra set of forms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460815690"/>
      </p:ext>
    </p:extLst>
  </p:cSld>
  <p:clrMapOvr>
    <a:masterClrMapping/>
  </p:clrMapOvr>
  <p:transition xmlns:p14="http://schemas.microsoft.com/office/powerpoint/2010/mai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smtClean="0"/>
              <a:t>Paper Work</a:t>
            </a:r>
            <a:endParaRPr lang="en-US" b="1" dirty="0"/>
          </a:p>
        </p:txBody>
      </p:sp>
      <p:sp>
        <p:nvSpPr>
          <p:cNvPr id="7" name="Text Placeholder 6"/>
          <p:cNvSpPr>
            <a:spLocks noGrp="1"/>
          </p:cNvSpPr>
          <p:nvPr>
            <p:ph type="body" sz="quarter" idx="10"/>
          </p:nvPr>
        </p:nvSpPr>
        <p:spPr>
          <a:xfrm>
            <a:off x="685800" y="1199892"/>
            <a:ext cx="7772400" cy="5327612"/>
          </a:xfrm>
        </p:spPr>
        <p:txBody>
          <a:bodyPr/>
          <a:lstStyle/>
          <a:p>
            <a:pPr>
              <a:buFont typeface="Arial" panose="020B0604020202020204" pitchFamily="34" charset="0"/>
              <a:buChar char="•"/>
            </a:pPr>
            <a:r>
              <a:rPr lang="en-US" dirty="0" smtClean="0"/>
              <a:t>Be sure to get the following together ahead of time</a:t>
            </a:r>
          </a:p>
          <a:p>
            <a:pPr lvl="1">
              <a:buFont typeface="Arial" panose="020B0604020202020204" pitchFamily="34" charset="0"/>
              <a:buChar char="•"/>
            </a:pPr>
            <a:r>
              <a:rPr lang="en-US" dirty="0" smtClean="0"/>
              <a:t>Signed Media Release for every team member and coach</a:t>
            </a:r>
          </a:p>
          <a:p>
            <a:pPr lvl="1">
              <a:buFont typeface="Arial" panose="020B0604020202020204" pitchFamily="34" charset="0"/>
              <a:buChar char="•"/>
            </a:pPr>
            <a:r>
              <a:rPr lang="en-US" dirty="0" smtClean="0"/>
              <a:t>Signed Coach’s Code of Conduct for every coach</a:t>
            </a:r>
          </a:p>
          <a:p>
            <a:pPr lvl="1">
              <a:buFont typeface="Arial" panose="020B0604020202020204" pitchFamily="34" charset="0"/>
              <a:buChar char="•"/>
            </a:pPr>
            <a:r>
              <a:rPr lang="en-US" dirty="0" smtClean="0"/>
              <a:t>Team forms:</a:t>
            </a:r>
          </a:p>
          <a:p>
            <a:pPr lvl="2">
              <a:buFont typeface="Arial" panose="020B0604020202020204" pitchFamily="34" charset="0"/>
              <a:buChar char="•"/>
            </a:pPr>
            <a:r>
              <a:rPr lang="en-US" dirty="0" smtClean="0"/>
              <a:t>Completed Style Form (4 copies)</a:t>
            </a:r>
          </a:p>
          <a:p>
            <a:pPr lvl="2">
              <a:buFont typeface="Arial" panose="020B0604020202020204" pitchFamily="34" charset="0"/>
              <a:buChar char="•"/>
            </a:pPr>
            <a:r>
              <a:rPr lang="en-US" dirty="0" smtClean="0"/>
              <a:t>Completed Cost Form (1 copy)</a:t>
            </a:r>
          </a:p>
          <a:p>
            <a:pPr lvl="2">
              <a:buFont typeface="Arial" panose="020B0604020202020204" pitchFamily="34" charset="0"/>
              <a:buChar char="•"/>
            </a:pPr>
            <a:r>
              <a:rPr lang="en-US" dirty="0" smtClean="0"/>
              <a:t>Signed Outside Assistance Form (1 copy)</a:t>
            </a:r>
          </a:p>
          <a:p>
            <a:pPr lvl="2">
              <a:buFont typeface="Arial" panose="020B0604020202020204" pitchFamily="34" charset="0"/>
              <a:buChar char="•"/>
            </a:pPr>
            <a:r>
              <a:rPr lang="en-US" dirty="0" smtClean="0"/>
              <a:t>Completed Team Required List (4 copies)</a:t>
            </a:r>
          </a:p>
          <a:p>
            <a:pPr>
              <a:buFont typeface="Arial" panose="020B0604020202020204" pitchFamily="34" charset="0"/>
              <a:buChar char="•"/>
            </a:pPr>
            <a:r>
              <a:rPr lang="en-US" dirty="0" smtClean="0"/>
              <a:t>Bring an extra set, </a:t>
            </a:r>
            <a:r>
              <a:rPr lang="en-US" i="1" dirty="0" smtClean="0">
                <a:solidFill>
                  <a:srgbClr val="FF0000"/>
                </a:solidFill>
              </a:rPr>
              <a:t>JUST IN CASE!</a:t>
            </a:r>
          </a:p>
        </p:txBody>
      </p:sp>
    </p:spTree>
    <p:extLst>
      <p:ext uri="{BB962C8B-B14F-4D97-AF65-F5344CB8AC3E}">
        <p14:creationId xmlns:p14="http://schemas.microsoft.com/office/powerpoint/2010/main" val="2629057765"/>
      </p:ext>
    </p:extLst>
  </p:cSld>
  <p:clrMapOvr>
    <a:masterClrMapping/>
  </p:clrMapOvr>
  <p:transition xmlns:p14="http://schemas.microsoft.com/office/powerpoint/2010/main">
    <p:fade/>
  </p:transition>
</p:sld>
</file>

<file path=ppt/theme/theme1.xml><?xml version="1.0" encoding="utf-8"?>
<a:theme xmlns:a="http://schemas.openxmlformats.org/drawingml/2006/main" name="Blue Swoosh">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24267</TotalTime>
  <Words>2359</Words>
  <Application>Microsoft Macintosh PowerPoint</Application>
  <PresentationFormat>Letter Paper (8.5x11 in)</PresentationFormat>
  <Paragraphs>259</Paragraphs>
  <Slides>28</Slides>
  <Notes>3</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Blue Swoosh</vt:lpstr>
      <vt:lpstr>White with Courier font for code slides</vt:lpstr>
      <vt:lpstr>1_White with Courier font for code slides</vt:lpstr>
      <vt:lpstr>PowerPoint Presentation</vt:lpstr>
      <vt:lpstr>Before We Begin</vt:lpstr>
      <vt:lpstr>Tournaments</vt:lpstr>
      <vt:lpstr>Tournaments Continued…</vt:lpstr>
      <vt:lpstr>How the Scoring Works</vt:lpstr>
      <vt:lpstr>Odyssey of the Mind Recognition</vt:lpstr>
      <vt:lpstr>Preparation for Tournament</vt:lpstr>
      <vt:lpstr>Packing and What Not to Forget</vt:lpstr>
      <vt:lpstr>Paper Work</vt:lpstr>
      <vt:lpstr>Style Form</vt:lpstr>
      <vt:lpstr>Completing the Style Form</vt:lpstr>
      <vt:lpstr> Choosing Style Items</vt:lpstr>
      <vt:lpstr>Outside Assistance (OA) Form</vt:lpstr>
      <vt:lpstr>Cost Form</vt:lpstr>
      <vt:lpstr>Team’s Required List</vt:lpstr>
      <vt:lpstr>Tournament Day Progression - - - Check In - - - </vt:lpstr>
      <vt:lpstr>Tournament Day Progression - - - Prop Drop - - - </vt:lpstr>
      <vt:lpstr>Tournament Day Progression - - - Long-Term Check-In - - - </vt:lpstr>
      <vt:lpstr>Tournament Day Progression - - - Long-Term Staging Area - - - </vt:lpstr>
      <vt:lpstr>Tournament Day Progression - - - Long-Term Performance - - - </vt:lpstr>
      <vt:lpstr>Tournament Day Progression - - - Long-Term Performance - - - </vt:lpstr>
      <vt:lpstr>Tournament Day Progression - - - Spontaneous Check-In - - - </vt:lpstr>
      <vt:lpstr>Tournament Day Progression - - - Spontaneous Competition - - - </vt:lpstr>
      <vt:lpstr>Tournament Day Progression - - - Awards Ceremony - - - </vt:lpstr>
      <vt:lpstr>What do coaches do on tournament day?</vt:lpstr>
      <vt:lpstr>More Resources</vt:lpstr>
      <vt:lpstr>Contact Us</vt:lpstr>
      <vt:lpstr>Odyssey of the Mind</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 in MI Coaches' Training</dc:title>
  <dc:subject/>
  <dc:creator>Karen McCombs</dc:creator>
  <cp:keywords/>
  <dc:description/>
  <cp:lastModifiedBy>Karen McCombs</cp:lastModifiedBy>
  <cp:revision>473</cp:revision>
  <cp:lastPrinted>2013-09-27T13:34:56Z</cp:lastPrinted>
  <dcterms:created xsi:type="dcterms:W3CDTF">2009-09-01T15:19:32Z</dcterms:created>
  <dcterms:modified xsi:type="dcterms:W3CDTF">2019-10-22T21:15:46Z</dcterms:modified>
  <cp:category/>
</cp:coreProperties>
</file>