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8" r:id="rId2"/>
    <p:sldMasterId id="2147483751" r:id="rId3"/>
  </p:sldMasterIdLst>
  <p:notesMasterIdLst>
    <p:notesMasterId r:id="rId95"/>
  </p:notesMasterIdLst>
  <p:handoutMasterIdLst>
    <p:handoutMasterId r:id="rId96"/>
  </p:handoutMasterIdLst>
  <p:sldIdLst>
    <p:sldId id="298" r:id="rId4"/>
    <p:sldId id="410" r:id="rId5"/>
    <p:sldId id="379" r:id="rId6"/>
    <p:sldId id="380" r:id="rId7"/>
    <p:sldId id="259" r:id="rId8"/>
    <p:sldId id="266" r:id="rId9"/>
    <p:sldId id="336" r:id="rId10"/>
    <p:sldId id="376" r:id="rId11"/>
    <p:sldId id="335" r:id="rId12"/>
    <p:sldId id="262" r:id="rId13"/>
    <p:sldId id="273" r:id="rId14"/>
    <p:sldId id="265" r:id="rId15"/>
    <p:sldId id="357" r:id="rId16"/>
    <p:sldId id="276" r:id="rId17"/>
    <p:sldId id="383" r:id="rId18"/>
    <p:sldId id="358" r:id="rId19"/>
    <p:sldId id="359" r:id="rId20"/>
    <p:sldId id="384" r:id="rId21"/>
    <p:sldId id="356" r:id="rId22"/>
    <p:sldId id="397" r:id="rId23"/>
    <p:sldId id="354" r:id="rId24"/>
    <p:sldId id="278" r:id="rId25"/>
    <p:sldId id="363" r:id="rId26"/>
    <p:sldId id="267" r:id="rId27"/>
    <p:sldId id="268" r:id="rId28"/>
    <p:sldId id="411" r:id="rId29"/>
    <p:sldId id="412" r:id="rId30"/>
    <p:sldId id="413" r:id="rId31"/>
    <p:sldId id="414" r:id="rId32"/>
    <p:sldId id="415" r:id="rId33"/>
    <p:sldId id="416" r:id="rId34"/>
    <p:sldId id="417" r:id="rId35"/>
    <p:sldId id="418" r:id="rId36"/>
    <p:sldId id="274" r:id="rId37"/>
    <p:sldId id="293" r:id="rId38"/>
    <p:sldId id="451" r:id="rId39"/>
    <p:sldId id="452" r:id="rId40"/>
    <p:sldId id="453" r:id="rId41"/>
    <p:sldId id="454" r:id="rId42"/>
    <p:sldId id="456" r:id="rId43"/>
    <p:sldId id="372" r:id="rId44"/>
    <p:sldId id="271" r:id="rId45"/>
    <p:sldId id="373" r:id="rId46"/>
    <p:sldId id="371" r:id="rId47"/>
    <p:sldId id="443" r:id="rId48"/>
    <p:sldId id="442" r:id="rId49"/>
    <p:sldId id="430" r:id="rId50"/>
    <p:sldId id="431" r:id="rId51"/>
    <p:sldId id="432" r:id="rId52"/>
    <p:sldId id="433" r:id="rId53"/>
    <p:sldId id="434" r:id="rId54"/>
    <p:sldId id="435" r:id="rId55"/>
    <p:sldId id="365" r:id="rId56"/>
    <p:sldId id="270" r:id="rId57"/>
    <p:sldId id="398" r:id="rId58"/>
    <p:sldId id="403" r:id="rId59"/>
    <p:sldId id="438" r:id="rId60"/>
    <p:sldId id="400" r:id="rId61"/>
    <p:sldId id="439" r:id="rId62"/>
    <p:sldId id="444" r:id="rId63"/>
    <p:sldId id="427" r:id="rId64"/>
    <p:sldId id="436" r:id="rId65"/>
    <p:sldId id="428" r:id="rId66"/>
    <p:sldId id="425" r:id="rId67"/>
    <p:sldId id="426" r:id="rId68"/>
    <p:sldId id="423" r:id="rId69"/>
    <p:sldId id="446" r:id="rId70"/>
    <p:sldId id="447" r:id="rId71"/>
    <p:sldId id="445" r:id="rId72"/>
    <p:sldId id="449" r:id="rId73"/>
    <p:sldId id="281" r:id="rId74"/>
    <p:sldId id="448" r:id="rId75"/>
    <p:sldId id="387" r:id="rId76"/>
    <p:sldId id="389" r:id="rId77"/>
    <p:sldId id="390" r:id="rId78"/>
    <p:sldId id="391" r:id="rId79"/>
    <p:sldId id="392" r:id="rId80"/>
    <p:sldId id="393" r:id="rId81"/>
    <p:sldId id="395" r:id="rId82"/>
    <p:sldId id="399" r:id="rId83"/>
    <p:sldId id="396" r:id="rId84"/>
    <p:sldId id="282" r:id="rId85"/>
    <p:sldId id="450" r:id="rId86"/>
    <p:sldId id="310" r:id="rId87"/>
    <p:sldId id="312" r:id="rId88"/>
    <p:sldId id="419" r:id="rId89"/>
    <p:sldId id="420" r:id="rId90"/>
    <p:sldId id="421" r:id="rId91"/>
    <p:sldId id="308" r:id="rId92"/>
    <p:sldId id="287" r:id="rId93"/>
    <p:sldId id="288" r:id="rId94"/>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FF00"/>
    <a:srgbClr val="FFFF66"/>
    <a:srgbClr val="8000FF"/>
    <a:srgbClr val="00FFFF"/>
    <a:srgbClr val="800080"/>
    <a:srgbClr val="FF41D6"/>
    <a:srgbClr val="FFF2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33" autoAdjust="0"/>
    <p:restoredTop sz="98084" autoAdjust="0"/>
  </p:normalViewPr>
  <p:slideViewPr>
    <p:cSldViewPr snapToGrid="0">
      <p:cViewPr varScale="1">
        <p:scale>
          <a:sx n="80" d="100"/>
          <a:sy n="80" d="100"/>
        </p:scale>
        <p:origin x="84" y="24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3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92BB4DA-F0DE-EA40-AF72-D1270056AA52}" type="datetime1">
              <a:rPr lang="en-US"/>
              <a:pPr>
                <a:defRPr/>
              </a:pPr>
              <a:t>10/31/2018</a:t>
            </a:fld>
            <a:endParaRPr lang="en-US"/>
          </a:p>
        </p:txBody>
      </p:sp>
      <p:sp>
        <p:nvSpPr>
          <p:cNvPr id="6656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C39761F-1878-564B-98DC-7F858338BC46}" type="slidenum">
              <a:rPr lang="en-US"/>
              <a:pPr>
                <a:defRPr/>
              </a:pPr>
              <a:t>‹#›</a:t>
            </a:fld>
            <a:endParaRPr lang="en-US"/>
          </a:p>
        </p:txBody>
      </p:sp>
    </p:spTree>
    <p:extLst>
      <p:ext uri="{BB962C8B-B14F-4D97-AF65-F5344CB8AC3E}">
        <p14:creationId xmlns:p14="http://schemas.microsoft.com/office/powerpoint/2010/main" val="228951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7270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4795563-4FD4-0D4D-8503-B3B3BC6DCF70}" type="datetime1">
              <a:rPr lang="en-US"/>
              <a:pPr>
                <a:defRPr/>
              </a:pPr>
              <a:t>10/31/2018</a:t>
            </a:fld>
            <a:endParaRPr lang="en-US"/>
          </a:p>
        </p:txBody>
      </p:sp>
      <p:sp>
        <p:nvSpPr>
          <p:cNvPr id="727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7270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7271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612AD91-8E67-F248-8976-6169D328BDD6}" type="slidenum">
              <a:rPr lang="en-US"/>
              <a:pPr>
                <a:defRPr/>
              </a:pPr>
              <a:t>‹#›</a:t>
            </a:fld>
            <a:endParaRPr lang="en-US"/>
          </a:p>
        </p:txBody>
      </p:sp>
    </p:spTree>
    <p:extLst>
      <p:ext uri="{BB962C8B-B14F-4D97-AF65-F5344CB8AC3E}">
        <p14:creationId xmlns:p14="http://schemas.microsoft.com/office/powerpoint/2010/main" val="229418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C2EB45F-3794-DD4F-90E2-340148A9A5EE}" type="slidenum">
              <a:rPr lang="en-US"/>
              <a:pPr>
                <a:defRPr/>
              </a:pPr>
              <a:t>1</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p:txBody>
          <a:bodyPr/>
          <a:lstStyle/>
          <a:p>
            <a:pPr eaLnBrk="1" hangingPunct="1">
              <a:defRPr/>
            </a:pPr>
            <a:r>
              <a:rPr lang="en-US" dirty="0" smtClean="0">
                <a:cs typeface="+mn-cs"/>
              </a:rPr>
              <a:t>Introductions</a:t>
            </a:r>
          </a:p>
          <a:p>
            <a:pPr eaLnBrk="1" hangingPunct="1">
              <a:defRPr/>
            </a:pPr>
            <a:r>
              <a:rPr lang="en-US" dirty="0" smtClean="0">
                <a:cs typeface="+mn-cs"/>
              </a:rPr>
              <a:t>Bathrooms, water fountain, coffee</a:t>
            </a:r>
          </a:p>
          <a:p>
            <a:pPr eaLnBrk="1" hangingPunct="1">
              <a:defRPr/>
            </a:pPr>
            <a:r>
              <a:rPr lang="en-US" dirty="0" smtClean="0">
                <a:cs typeface="+mn-cs"/>
              </a:rPr>
              <a:t>Hand</a:t>
            </a:r>
            <a:r>
              <a:rPr lang="en-US" baseline="0" dirty="0" smtClean="0">
                <a:cs typeface="+mn-cs"/>
              </a:rPr>
              <a:t> show old </a:t>
            </a:r>
            <a:r>
              <a:rPr lang="en-US" baseline="0" dirty="0" err="1" smtClean="0">
                <a:cs typeface="+mn-cs"/>
              </a:rPr>
              <a:t>vs</a:t>
            </a:r>
            <a:r>
              <a:rPr lang="en-US" baseline="0" dirty="0" smtClean="0">
                <a:cs typeface="+mn-cs"/>
              </a:rPr>
              <a:t> new coaches</a:t>
            </a:r>
          </a:p>
          <a:p>
            <a:pPr eaLnBrk="1" hangingPunct="1">
              <a:defRPr/>
            </a:pPr>
            <a:r>
              <a:rPr lang="en-US" baseline="0" smtClean="0">
                <a:cs typeface="+mn-cs"/>
              </a:rPr>
              <a:t>Anybody totally new to OM</a:t>
            </a: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 &amp; setup</a:t>
            </a:r>
            <a:r>
              <a:rPr lang="en-US" baseline="0" dirty="0" smtClean="0"/>
              <a:t> gives minimum specs</a:t>
            </a:r>
          </a:p>
          <a:p>
            <a:r>
              <a:rPr lang="en-US" baseline="0" dirty="0" smtClean="0"/>
              <a:t>Scoring specifics – where will you get the most bang for your buck</a:t>
            </a:r>
          </a:p>
          <a:p>
            <a:r>
              <a:rPr lang="en-US" baseline="0" dirty="0" smtClean="0"/>
              <a:t>Penalties lists range of possible</a:t>
            </a:r>
          </a:p>
          <a:p>
            <a:r>
              <a:rPr lang="en-US" baseline="0" dirty="0" smtClean="0"/>
              <a:t>Style – 5 required style elements, 1 is overall</a:t>
            </a:r>
          </a:p>
          <a:p>
            <a:r>
              <a:rPr lang="en-US" baseline="0" dirty="0" smtClean="0"/>
              <a:t>TD provides – minimum provisions, don’t ask for site specifics. Room unavailable?</a:t>
            </a:r>
          </a:p>
          <a:p>
            <a:endParaRPr lang="en-US" baseline="0" dirty="0" smtClean="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33</a:t>
            </a:fld>
            <a:endParaRPr lang="en-US"/>
          </a:p>
        </p:txBody>
      </p:sp>
    </p:spTree>
    <p:extLst>
      <p:ext uri="{BB962C8B-B14F-4D97-AF65-F5344CB8AC3E}">
        <p14:creationId xmlns:p14="http://schemas.microsoft.com/office/powerpoint/2010/main" val="76538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reminder………</a:t>
            </a:r>
          </a:p>
          <a:p>
            <a:r>
              <a:rPr lang="en-US" dirty="0" smtClean="0"/>
              <a:t>We’ll go over this in</a:t>
            </a:r>
            <a:r>
              <a:rPr lang="en-US" baseline="0" dirty="0" smtClean="0"/>
              <a:t> depth later</a:t>
            </a:r>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46</a:t>
            </a:fld>
            <a:endParaRPr lang="en-US"/>
          </a:p>
        </p:txBody>
      </p:sp>
    </p:spTree>
    <p:extLst>
      <p:ext uri="{BB962C8B-B14F-4D97-AF65-F5344CB8AC3E}">
        <p14:creationId xmlns:p14="http://schemas.microsoft.com/office/powerpoint/2010/main" val="233758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7ABC85D-C8DA-9F44-AE3D-8D3E97F26D5B}" type="slidenum">
              <a:rPr lang="en-US"/>
              <a:pPr>
                <a:defRPr/>
              </a:pPr>
              <a:t>47</a:t>
            </a:fld>
            <a:endParaRPr lang="en-US"/>
          </a:p>
        </p:txBody>
      </p:sp>
      <p:sp>
        <p:nvSpPr>
          <p:cNvPr id="9011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43" tIns="46572" rIns="93143" bIns="46572" anchor="b"/>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BFAF6B-6E21-2D41-863D-C6B4E6DAE6D5}" type="slidenum">
              <a:rPr lang="en-US" sz="1200">
                <a:latin typeface="Times New Roman" charset="0"/>
              </a:rPr>
              <a:pPr algn="r" eaLnBrk="1" hangingPunct="1"/>
              <a:t>47</a:t>
            </a:fld>
            <a:endParaRPr lang="en-US" sz="1200">
              <a:latin typeface="Times New Roman" charset="0"/>
            </a:endParaRPr>
          </a:p>
        </p:txBody>
      </p:sp>
      <p:sp>
        <p:nvSpPr>
          <p:cNvPr id="122883" name="Rectangle 2"/>
          <p:cNvSpPr>
            <a:spLocks noGrp="1" noRot="1" noChangeAspect="1" noChangeArrowheads="1" noTextEdit="1"/>
          </p:cNvSpPr>
          <p:nvPr>
            <p:ph type="sldImg"/>
          </p:nvPr>
        </p:nvSpPr>
        <p:spPr>
          <a:xfrm>
            <a:off x="1260475" y="720725"/>
            <a:ext cx="4795838" cy="3598863"/>
          </a:xfrm>
          <a:ln cap="flat"/>
          <a:extLst>
            <a:ext uri="{FAA26D3D-D897-4be2-8F04-BA451C77F1D7}">
              <ma14:placeholderFlag xmlns:ma14="http://schemas.microsoft.com/office/mac/drawingml/2011/main" xmlns="" val="1"/>
            </a:ext>
          </a:extLst>
        </p:spPr>
      </p:sp>
      <p:sp>
        <p:nvSpPr>
          <p:cNvPr id="122884" name="Rectangle 3"/>
          <p:cNvSpPr>
            <a:spLocks noGrp="1" noChangeArrowheads="1"/>
          </p:cNvSpPr>
          <p:nvPr>
            <p:ph type="body" idx="1"/>
          </p:nvPr>
        </p:nvSpPr>
        <p:spPr>
          <a:xfrm>
            <a:off x="730250" y="4560888"/>
            <a:ext cx="5854700" cy="4321175"/>
          </a:xfrm>
        </p:spPr>
        <p:txBody>
          <a:bodyPr lIns="93143" tIns="46572" rIns="93143" bIns="46572"/>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A7339065-4FD7-F746-AEEB-EBE33DFEFD5D}" type="slidenum">
              <a:rPr lang="en-US"/>
              <a:pPr>
                <a:defRPr/>
              </a:pPr>
              <a:t>48</a:t>
            </a:fld>
            <a:endParaRPr lang="en-US"/>
          </a:p>
        </p:txBody>
      </p:sp>
      <p:sp>
        <p:nvSpPr>
          <p:cNvPr id="921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43" tIns="46572" rIns="93143" bIns="46572" anchor="b"/>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47D10AC-31A2-E546-BBDB-2854C62262BA}" type="slidenum">
              <a:rPr lang="en-US" sz="1200">
                <a:latin typeface="Times New Roman" charset="0"/>
              </a:rPr>
              <a:pPr algn="r" eaLnBrk="1" hangingPunct="1"/>
              <a:t>48</a:t>
            </a:fld>
            <a:endParaRPr lang="en-US" sz="1200">
              <a:latin typeface="Times New Roman" charset="0"/>
            </a:endParaRPr>
          </a:p>
        </p:txBody>
      </p:sp>
      <p:sp>
        <p:nvSpPr>
          <p:cNvPr id="126979" name="Rectangle 2"/>
          <p:cNvSpPr>
            <a:spLocks noGrp="1" noRot="1" noChangeAspect="1" noChangeArrowheads="1" noTextEdit="1"/>
          </p:cNvSpPr>
          <p:nvPr>
            <p:ph type="sldImg"/>
          </p:nvPr>
        </p:nvSpPr>
        <p:spPr>
          <a:xfrm>
            <a:off x="1260475" y="720725"/>
            <a:ext cx="4795838" cy="3598863"/>
          </a:xfrm>
          <a:ln cap="flat"/>
          <a:extLst>
            <a:ext uri="{FAA26D3D-D897-4be2-8F04-BA451C77F1D7}">
              <ma14:placeholderFlag xmlns:ma14="http://schemas.microsoft.com/office/mac/drawingml/2011/main" xmlns="" val="1"/>
            </a:ext>
          </a:extLst>
        </p:spPr>
      </p:sp>
      <p:sp>
        <p:nvSpPr>
          <p:cNvPr id="126980" name="Rectangle 3"/>
          <p:cNvSpPr>
            <a:spLocks noGrp="1" noChangeArrowheads="1"/>
          </p:cNvSpPr>
          <p:nvPr>
            <p:ph type="body" idx="1"/>
          </p:nvPr>
        </p:nvSpPr>
        <p:spPr>
          <a:xfrm>
            <a:off x="730250" y="4560888"/>
            <a:ext cx="5854700" cy="4321175"/>
          </a:xfrm>
        </p:spPr>
        <p:txBody>
          <a:bodyPr lIns="93143" tIns="46572" rIns="93143" bIns="46572"/>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83BAC4C-D0BA-7C45-B3A5-64C643439F96}" type="slidenum">
              <a:rPr lang="en-US"/>
              <a:pPr>
                <a:defRPr/>
              </a:pPr>
              <a:t>49</a:t>
            </a:fld>
            <a:endParaRPr lang="en-US"/>
          </a:p>
        </p:txBody>
      </p:sp>
      <p:sp>
        <p:nvSpPr>
          <p:cNvPr id="9421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43" tIns="46572" rIns="93143" bIns="46572" anchor="b"/>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33C4CC6-6352-8148-96CD-9779C3CF62EF}" type="slidenum">
              <a:rPr lang="en-US" sz="1200">
                <a:latin typeface="Times New Roman" charset="0"/>
              </a:rPr>
              <a:pPr algn="r" eaLnBrk="1" hangingPunct="1"/>
              <a:t>49</a:t>
            </a:fld>
            <a:endParaRPr lang="en-US" sz="1200">
              <a:latin typeface="Times New Roman" charset="0"/>
            </a:endParaRPr>
          </a:p>
        </p:txBody>
      </p:sp>
      <p:sp>
        <p:nvSpPr>
          <p:cNvPr id="131075" name="Rectangle 2"/>
          <p:cNvSpPr>
            <a:spLocks noGrp="1" noRot="1" noChangeAspect="1" noChangeArrowheads="1" noTextEdit="1"/>
          </p:cNvSpPr>
          <p:nvPr>
            <p:ph type="sldImg"/>
          </p:nvPr>
        </p:nvSpPr>
        <p:spPr>
          <a:xfrm>
            <a:off x="1260475" y="720725"/>
            <a:ext cx="4795838" cy="3598863"/>
          </a:xfrm>
          <a:ln cap="flat"/>
          <a:extLst>
            <a:ext uri="{FAA26D3D-D897-4be2-8F04-BA451C77F1D7}">
              <ma14:placeholderFlag xmlns:ma14="http://schemas.microsoft.com/office/mac/drawingml/2011/main" xmlns="" val="1"/>
            </a:ext>
          </a:extLst>
        </p:spPr>
      </p:sp>
      <p:sp>
        <p:nvSpPr>
          <p:cNvPr id="131076" name="Rectangle 3"/>
          <p:cNvSpPr>
            <a:spLocks noGrp="1" noChangeArrowheads="1"/>
          </p:cNvSpPr>
          <p:nvPr>
            <p:ph type="body" idx="1"/>
          </p:nvPr>
        </p:nvSpPr>
        <p:spPr>
          <a:xfrm>
            <a:off x="730250" y="4560888"/>
            <a:ext cx="5854700" cy="4321175"/>
          </a:xfrm>
        </p:spPr>
        <p:txBody>
          <a:bodyPr lIns="93143" tIns="46572" rIns="93143" bIns="46572"/>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8547B849-E90B-D241-B32E-0C05499F8854}" type="slidenum">
              <a:rPr lang="en-US"/>
              <a:pPr>
                <a:defRPr/>
              </a:pPr>
              <a:t>50</a:t>
            </a:fld>
            <a:endParaRPr lang="en-US"/>
          </a:p>
        </p:txBody>
      </p:sp>
      <p:sp>
        <p:nvSpPr>
          <p:cNvPr id="962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43" tIns="46572" rIns="93143" bIns="46572" anchor="b"/>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E59A0A8-6954-E74D-ACEB-753D032C08D4}" type="slidenum">
              <a:rPr lang="en-US" sz="1200">
                <a:latin typeface="Times New Roman" charset="0"/>
              </a:rPr>
              <a:pPr algn="r" eaLnBrk="1" hangingPunct="1"/>
              <a:t>50</a:t>
            </a:fld>
            <a:endParaRPr lang="en-US" sz="1200">
              <a:latin typeface="Times New Roman" charset="0"/>
            </a:endParaRPr>
          </a:p>
        </p:txBody>
      </p:sp>
      <p:sp>
        <p:nvSpPr>
          <p:cNvPr id="135171" name="Rectangle 2"/>
          <p:cNvSpPr>
            <a:spLocks noGrp="1" noRot="1" noChangeAspect="1" noChangeArrowheads="1" noTextEdit="1"/>
          </p:cNvSpPr>
          <p:nvPr>
            <p:ph type="sldImg"/>
          </p:nvPr>
        </p:nvSpPr>
        <p:spPr>
          <a:xfrm>
            <a:off x="1260475" y="720725"/>
            <a:ext cx="4795838" cy="3598863"/>
          </a:xfrm>
          <a:ln cap="flat"/>
          <a:extLst>
            <a:ext uri="{FAA26D3D-D897-4be2-8F04-BA451C77F1D7}">
              <ma14:placeholderFlag xmlns:ma14="http://schemas.microsoft.com/office/mac/drawingml/2011/main" xmlns="" val="1"/>
            </a:ext>
          </a:extLst>
        </p:spPr>
      </p:sp>
      <p:sp>
        <p:nvSpPr>
          <p:cNvPr id="135172" name="Rectangle 3"/>
          <p:cNvSpPr>
            <a:spLocks noGrp="1" noChangeArrowheads="1"/>
          </p:cNvSpPr>
          <p:nvPr>
            <p:ph type="body" idx="1"/>
          </p:nvPr>
        </p:nvSpPr>
        <p:spPr>
          <a:xfrm>
            <a:off x="730250" y="4560888"/>
            <a:ext cx="5854700" cy="4321175"/>
          </a:xfrm>
        </p:spPr>
        <p:txBody>
          <a:bodyPr lIns="93143" tIns="46572" rIns="93143" bIns="46572"/>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905B0D1A-8763-9246-B940-E0D04F42BE67}" type="slidenum">
              <a:rPr lang="en-US" smtClean="0"/>
              <a:pPr>
                <a:defRPr/>
              </a:pPr>
              <a:t>54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905B0D1A-8763-9246-B940-E0D04F42BE67}" type="slidenum">
              <a:rPr lang="en-US" smtClean="0"/>
              <a:pPr>
                <a:defRPr/>
              </a:pPr>
              <a:t>55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905B0D1A-8763-9246-B940-E0D04F42BE67}" type="slidenum">
              <a:rPr lang="en-US" smtClean="0"/>
              <a:pPr>
                <a:defRPr/>
              </a:pPr>
              <a:t>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905B0D1A-8763-9246-B940-E0D04F42BE67}" type="slidenum">
              <a:rPr lang="en-US" smtClean="0"/>
              <a:pPr>
                <a:defRPr/>
              </a:pPr>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Show</a:t>
            </a:r>
            <a:r>
              <a:rPr lang="en-US" baseline="0" dirty="0" smtClean="0"/>
              <a:t> both publications</a:t>
            </a:r>
          </a:p>
          <a:p>
            <a:pPr>
              <a:defRPr/>
            </a:pPr>
            <a:r>
              <a:rPr lang="en-US" baseline="0" dirty="0" smtClean="0"/>
              <a:t>Program Guide online @ member area</a:t>
            </a:r>
          </a:p>
          <a:p>
            <a:pPr>
              <a:defRPr/>
            </a:pPr>
            <a:r>
              <a:rPr lang="en-US" baseline="0" dirty="0" smtClean="0"/>
              <a:t>Explain PG &amp; CM notations</a:t>
            </a:r>
            <a:endParaRPr lang="en-US" dirty="0"/>
          </a:p>
        </p:txBody>
      </p:sp>
      <p:sp>
        <p:nvSpPr>
          <p:cNvPr id="4" name="Slide Number Placeholder 3"/>
          <p:cNvSpPr>
            <a:spLocks noGrp="1"/>
          </p:cNvSpPr>
          <p:nvPr>
            <p:ph type="sldNum" sz="quarter" idx="5"/>
          </p:nvPr>
        </p:nvSpPr>
        <p:spPr/>
        <p:txBody>
          <a:bodyPr/>
          <a:lstStyle/>
          <a:p>
            <a:pPr>
              <a:defRPr/>
            </a:pPr>
            <a:fld id="{E36E49E8-85A6-5542-858B-23941FDC280A}" type="slidenum">
              <a:rPr lang="en-US" smtClean="0"/>
              <a:pPr>
                <a:defRPr/>
              </a:pPr>
              <a:t>2</a:t>
            </a:fld>
            <a:endParaRPr lang="en-US"/>
          </a:p>
        </p:txBody>
      </p:sp>
    </p:spTree>
    <p:extLst>
      <p:ext uri="{BB962C8B-B14F-4D97-AF65-F5344CB8AC3E}">
        <p14:creationId xmlns:p14="http://schemas.microsoft.com/office/powerpoint/2010/main" val="1450292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905B0D1A-8763-9246-B940-E0D04F42BE67}" type="slidenum">
              <a:rPr lang="en-US" smtClean="0"/>
              <a:pPr>
                <a:defRPr/>
              </a:pPr>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first two areas online</a:t>
            </a:r>
          </a:p>
          <a:p>
            <a:r>
              <a:rPr lang="en-US" dirty="0" smtClean="0"/>
              <a:t>Go</a:t>
            </a:r>
            <a:r>
              <a:rPr lang="en-US" baseline="0" dirty="0" smtClean="0"/>
              <a:t> to member area on next slide</a:t>
            </a:r>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84</a:t>
            </a:fld>
            <a:endParaRPr lang="en-US"/>
          </a:p>
        </p:txBody>
      </p:sp>
    </p:spTree>
    <p:extLst>
      <p:ext uri="{BB962C8B-B14F-4D97-AF65-F5344CB8AC3E}">
        <p14:creationId xmlns:p14="http://schemas.microsoft.com/office/powerpoint/2010/main" val="352851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Memb</a:t>
            </a:r>
            <a:r>
              <a:rPr lang="en-US" dirty="0" smtClean="0"/>
              <a:t> # 90231</a:t>
            </a:r>
          </a:p>
          <a:p>
            <a:r>
              <a:rPr lang="en-US" dirty="0" smtClean="0"/>
              <a:t>Zip 11111</a:t>
            </a:r>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85</a:t>
            </a:fld>
            <a:endParaRPr lang="en-US"/>
          </a:p>
        </p:txBody>
      </p:sp>
    </p:spTree>
    <p:extLst>
      <p:ext uri="{BB962C8B-B14F-4D97-AF65-F5344CB8AC3E}">
        <p14:creationId xmlns:p14="http://schemas.microsoft.com/office/powerpoint/2010/main" val="296864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3AD7A920-3FEA-2D4A-8DE3-523256C995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5AD32E09-D3BF-4045-9984-C41A28F2209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a:defRPr/>
            </a:pPr>
            <a:fld id="{40363910-7C2F-A641-90ED-212A67491FF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7</a:t>
            </a:fld>
            <a:endParaRPr lang="en-US"/>
          </a:p>
        </p:txBody>
      </p:sp>
    </p:spTree>
    <p:extLst>
      <p:ext uri="{BB962C8B-B14F-4D97-AF65-F5344CB8AC3E}">
        <p14:creationId xmlns:p14="http://schemas.microsoft.com/office/powerpoint/2010/main" val="175657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281E875-B12D-ED40-8AAB-FB496C2BCA85}" type="slidenum">
              <a:rPr lang="en-US"/>
              <a:pPr>
                <a:defRPr/>
              </a:pPr>
              <a:t>8</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E3568C8-2ED0-CD4E-B848-5838DA5818AD}" type="slidenum">
              <a:rPr lang="en-US"/>
              <a:pPr>
                <a:defRPr/>
              </a:pPr>
              <a:t>25</a:t>
            </a:fld>
            <a:endParaRPr lang="en-US"/>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section outlines Spirit of Problem</a:t>
            </a:r>
          </a:p>
          <a:p>
            <a:r>
              <a:rPr lang="en-US" dirty="0" smtClean="0"/>
              <a:t>Limitations gives specific expectations</a:t>
            </a:r>
          </a:p>
          <a:p>
            <a:endParaRPr lang="en-US" dirty="0"/>
          </a:p>
        </p:txBody>
      </p:sp>
      <p:sp>
        <p:nvSpPr>
          <p:cNvPr id="4" name="Slide Number Placeholder 3"/>
          <p:cNvSpPr>
            <a:spLocks noGrp="1"/>
          </p:cNvSpPr>
          <p:nvPr>
            <p:ph type="sldNum" sz="quarter" idx="10"/>
          </p:nvPr>
        </p:nvSpPr>
        <p:spPr/>
        <p:txBody>
          <a:bodyPr/>
          <a:lstStyle/>
          <a:p>
            <a:pPr>
              <a:defRPr/>
            </a:pPr>
            <a:fld id="{3612AD91-8E67-F248-8976-6169D328BDD6}" type="slidenum">
              <a:rPr lang="en-US" smtClean="0"/>
              <a:pPr>
                <a:defRPr/>
              </a:pPr>
              <a:t>32</a:t>
            </a:fld>
            <a:endParaRPr lang="en-US"/>
          </a:p>
        </p:txBody>
      </p:sp>
    </p:spTree>
    <p:extLst>
      <p:ext uri="{BB962C8B-B14F-4D97-AF65-F5344CB8AC3E}">
        <p14:creationId xmlns:p14="http://schemas.microsoft.com/office/powerpoint/2010/main" val="205586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Swir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912813"/>
            <a:ext cx="9144000" cy="320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924309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60876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7515435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3582979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9109001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8156575" cy="589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6200" y="6069013"/>
            <a:ext cx="2057400" cy="685800"/>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2085975" y="236538"/>
            <a:ext cx="5867400" cy="365125"/>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8001000" y="228600"/>
            <a:ext cx="838200" cy="381000"/>
          </a:xfrm>
          <a:prstGeom prst="rect">
            <a:avLst/>
          </a:prstGeom>
        </p:spPr>
        <p:txBody>
          <a:bodyPr/>
          <a:lstStyle>
            <a:lvl1pPr>
              <a:defRPr>
                <a:cs typeface="Arial" charset="0"/>
              </a:defRPr>
            </a:lvl1pPr>
          </a:lstStyle>
          <a:p>
            <a:pPr>
              <a:defRPr/>
            </a:pPr>
            <a:fld id="{34FF63B7-3832-F747-8268-D983F55D57F3}" type="slidenum">
              <a:rPr lang="en-US"/>
              <a:pPr>
                <a:defRPr/>
              </a:pPr>
              <a:t>‹#›</a:t>
            </a:fld>
            <a:r>
              <a:rPr lang="en-US"/>
              <a:t>‹#›</a:t>
            </a:r>
          </a:p>
        </p:txBody>
      </p:sp>
    </p:spTree>
    <p:extLst>
      <p:ext uri="{BB962C8B-B14F-4D97-AF65-F5344CB8AC3E}">
        <p14:creationId xmlns:p14="http://schemas.microsoft.com/office/powerpoint/2010/main" val="150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43548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90669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3" descr="Swirl.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Swirl.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143000"/>
            <a:ext cx="9144000" cy="320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7115767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3433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1506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48280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32063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11615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140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321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233" r:id="rId1"/>
    <p:sldLayoutId id="2147484234" r:id="rId2"/>
    <p:sldLayoutId id="2147484225" r:id="rId3"/>
    <p:sldLayoutId id="2147484226" r:id="rId4"/>
    <p:sldLayoutId id="2147484227" r:id="rId5"/>
    <p:sldLayoutId id="2147484228" r:id="rId6"/>
    <p:sldLayoutId id="2147484229" r:id="rId7"/>
    <p:sldLayoutId id="2147484230" r:id="rId8"/>
    <p:sldLayoutId id="2147484235" r:id="rId9"/>
    <p:sldLayoutId id="2147484236" r:id="rId10"/>
    <p:sldLayoutId id="2147484237" r:id="rId11"/>
    <p:sldLayoutId id="2147484238" r:id="rId12"/>
    <p:sldLayoutId id="2147484239" r:id="rId13"/>
    <p:sldLayoutId id="2147484240" r:id="rId14"/>
  </p:sldLayoutIdLst>
  <p:transition>
    <p:fade/>
  </p:transition>
  <p:hf sldNum="0" hdr="0" ftr="0" dt="0"/>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7170" name="Picture 3" descr="white rectangle.png"/>
          <p:cNvPicPr>
            <a:picLocks noChangeAspect="1"/>
          </p:cNvPicPr>
          <p:nvPr/>
        </p:nvPicPr>
        <p:blipFill>
          <a:blip r:embed="rId4" cstate="email">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717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1" r:id="rId1"/>
  </p:sldLayoutIdLst>
  <p:transitio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cstate="email">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232" r:id="rId1"/>
  </p:sldLayoutIdLst>
  <p:transition>
    <p:fade/>
  </p:transition>
  <p:hf sldNum="0" hdr="0" ftr="0" dt="0"/>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http://www.odysseyofthemind.com/"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mailto:Director@MichiganOdyssey.com" TargetMode="External"/><Relationship Id="rId7" Type="http://schemas.openxmlformats.org/officeDocument/2006/relationships/image" Target="../media/image53.png"/><Relationship Id="rId2" Type="http://schemas.openxmlformats.org/officeDocument/2006/relationships/hyperlink" Target="http://www.miodyssey.com" TargetMode="External"/><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hyperlink" Target="mailto:info@odysseyofthemind.org" TargetMode="External"/><Relationship Id="rId4" Type="http://schemas.openxmlformats.org/officeDocument/2006/relationships/hyperlink" Target="http://www.odysseyofthemind.org"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p:cNvSpPr>
          <p:nvPr>
            <p:ph/>
          </p:nvPr>
        </p:nvSpPr>
        <p:spPr>
          <a:xfrm>
            <a:off x="0" y="6199188"/>
            <a:ext cx="9144000" cy="434975"/>
          </a:xfrm>
        </p:spPr>
        <p:txBody>
          <a:bodyPr anchor="ctr"/>
          <a:lstStyle/>
          <a:p>
            <a:pPr marL="0" indent="0" algn="ctr" eaLnBrk="1" hangingPunct="1">
              <a:buFont typeface="Wingdings" charset="0"/>
              <a:buNone/>
            </a:pPr>
            <a:r>
              <a:rPr lang="en-US" sz="1400">
                <a:latin typeface="Arial" charset="0"/>
              </a:rPr>
              <a:t>Based on </a:t>
            </a:r>
            <a:r>
              <a:rPr lang="en-US" sz="1400" i="1">
                <a:latin typeface="Arial" charset="0"/>
              </a:rPr>
              <a:t>The </a:t>
            </a:r>
            <a:r>
              <a:rPr lang="ja-JP" altLang="en-US" sz="1400" i="1">
                <a:latin typeface="Arial" charset="0"/>
              </a:rPr>
              <a:t>“</a:t>
            </a:r>
            <a:r>
              <a:rPr lang="en-US" altLang="ja-JP" sz="1400" i="1">
                <a:latin typeface="Arial" charset="0"/>
              </a:rPr>
              <a:t>Unofficial</a:t>
            </a:r>
            <a:r>
              <a:rPr lang="ja-JP" altLang="en-US" sz="1400" i="1">
                <a:latin typeface="Arial" charset="0"/>
              </a:rPr>
              <a:t>”</a:t>
            </a:r>
            <a:r>
              <a:rPr lang="en-US" altLang="ja-JP" sz="1400" i="1">
                <a:latin typeface="Arial" charset="0"/>
              </a:rPr>
              <a:t> On-Line Coaches</a:t>
            </a:r>
            <a:r>
              <a:rPr lang="ja-JP" altLang="en-US" sz="1400" i="1">
                <a:latin typeface="Arial" charset="0"/>
              </a:rPr>
              <a:t>’</a:t>
            </a:r>
            <a:r>
              <a:rPr lang="en-US" altLang="ja-JP" sz="1400" i="1">
                <a:latin typeface="Arial" charset="0"/>
              </a:rPr>
              <a:t> Training - </a:t>
            </a:r>
            <a:r>
              <a:rPr lang="en-US" altLang="ja-JP" sz="1400">
                <a:latin typeface="Arial" charset="0"/>
              </a:rPr>
              <a:t>by T.Perkins (VT), J. Otte (NY), &amp; S. Riggs (TX)</a:t>
            </a:r>
          </a:p>
          <a:p>
            <a:pPr marL="0" indent="0" algn="ctr" eaLnBrk="1" hangingPunct="1">
              <a:buFontTx/>
              <a:buNone/>
            </a:pPr>
            <a:r>
              <a:rPr lang="en-US" sz="1400">
                <a:latin typeface="Arial" charset="0"/>
              </a:rPr>
              <a:t>&amp;</a:t>
            </a:r>
            <a:r>
              <a:rPr lang="en-US" sz="1400" i="1">
                <a:latin typeface="Calibri" charset="0"/>
              </a:rPr>
              <a:t> Wisconsin Odyssey of the Mind Coaches Training</a:t>
            </a:r>
            <a:r>
              <a:rPr lang="en-US" sz="1400" i="1">
                <a:latin typeface="Arial" charset="0"/>
              </a:rPr>
              <a:t> - </a:t>
            </a:r>
            <a:r>
              <a:rPr lang="en-US" sz="1400">
                <a:latin typeface="Calibri" charset="0"/>
              </a:rPr>
              <a:t>wi.odysseyofthemind.org/Documents/CoachesTraining.ppt</a:t>
            </a:r>
            <a:endParaRPr lang="en-US" sz="1400">
              <a:latin typeface="Arial" charset="0"/>
            </a:endParaRPr>
          </a:p>
        </p:txBody>
      </p:sp>
      <p:sp>
        <p:nvSpPr>
          <p:cNvPr id="2" name="Rectangle 2"/>
          <p:cNvSpPr>
            <a:spLocks noGrp="1"/>
          </p:cNvSpPr>
          <p:nvPr>
            <p:ph type="ctrTitle" idx="4294967295"/>
          </p:nvPr>
        </p:nvSpPr>
        <p:spPr>
          <a:xfrm>
            <a:off x="457200" y="2949575"/>
            <a:ext cx="8229600" cy="2384425"/>
          </a:xfrm>
        </p:spPr>
        <p:txBody>
          <a:bodyPr anchor="b">
            <a:noAutofit/>
          </a:bodyPr>
          <a:lstStyle/>
          <a:p>
            <a:pPr algn="ctr" defTabSz="914363" eaLnBrk="1" fontAlgn="auto" hangingPunct="1">
              <a:lnSpc>
                <a:spcPct val="100000"/>
              </a:lnSpc>
              <a:spcAft>
                <a:spcPts val="0"/>
              </a:spcAft>
              <a:defRPr/>
            </a:pPr>
            <a:r>
              <a:rPr sz="6000" b="1" i="1">
                <a:solidFill>
                  <a:srgbClr val="FFFF00"/>
                </a:solidFill>
                <a:latin typeface="Calibri"/>
                <a:ea typeface="+mn-ea"/>
                <a:cs typeface="Calibri"/>
              </a:rPr>
              <a:t>MICHIGAN</a:t>
            </a:r>
            <a:br>
              <a:rPr sz="6000" b="1" i="1">
                <a:solidFill>
                  <a:srgbClr val="FFFF00"/>
                </a:solidFill>
                <a:latin typeface="Calibri"/>
                <a:ea typeface="+mn-ea"/>
                <a:cs typeface="Calibri"/>
              </a:rPr>
            </a:br>
            <a:r>
              <a:rPr sz="6000" b="1" i="1">
                <a:solidFill>
                  <a:srgbClr val="FFFF00"/>
                </a:solidFill>
                <a:latin typeface="Calibri"/>
                <a:ea typeface="+mn-ea"/>
                <a:cs typeface="Calibri"/>
              </a:rPr>
              <a:t>ODYSSEY OF THE MIND </a:t>
            </a:r>
            <a:br>
              <a:rPr sz="6000" b="1" i="1">
                <a:solidFill>
                  <a:srgbClr val="FFFF00"/>
                </a:solidFill>
                <a:latin typeface="Calibri"/>
                <a:ea typeface="+mn-ea"/>
                <a:cs typeface="Calibri"/>
              </a:rPr>
            </a:br>
            <a:r>
              <a:rPr sz="6000" b="1" i="1">
                <a:solidFill>
                  <a:srgbClr val="FFFF00"/>
                </a:solidFill>
                <a:latin typeface="Calibri"/>
                <a:ea typeface="+mn-ea"/>
                <a:cs typeface="Calibri"/>
              </a:rPr>
              <a:t>COACHES</a:t>
            </a:r>
            <a:r>
              <a:rPr lang="ja-JP" altLang="en-US" sz="6000" b="1" i="1">
                <a:solidFill>
                  <a:srgbClr val="FFFF00"/>
                </a:solidFill>
                <a:latin typeface="Calibri"/>
                <a:ea typeface="+mn-ea"/>
                <a:cs typeface="Calibri"/>
              </a:rPr>
              <a:t>’</a:t>
            </a:r>
            <a:r>
              <a:rPr sz="6000" b="1" i="1">
                <a:solidFill>
                  <a:srgbClr val="FFFF00"/>
                </a:solidFill>
                <a:latin typeface="Calibri"/>
                <a:ea typeface="+mn-ea"/>
                <a:cs typeface="Calibri"/>
              </a:rPr>
              <a:t> TRAINING</a:t>
            </a:r>
          </a:p>
        </p:txBody>
      </p:sp>
      <p:pic>
        <p:nvPicPr>
          <p:cNvPr id="1126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1410"/>
            <a:ext cx="9144000" cy="1243012"/>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p:cNvSpPr>
          <p:nvPr>
            <p:ph type="title" idx="4294967295"/>
          </p:nvPr>
        </p:nvSpPr>
        <p:spPr>
          <a:xfrm>
            <a:off x="0" y="229504"/>
            <a:ext cx="9144000" cy="677108"/>
          </a:xfrm>
        </p:spPr>
        <p:txBody>
          <a:bodyPr/>
          <a:lstStyle/>
          <a:p>
            <a:pPr algn="ctr" defTabSz="914363" eaLnBrk="1" fontAlgn="auto" hangingPunct="1">
              <a:spcAft>
                <a:spcPts val="0"/>
              </a:spcAft>
              <a:defRPr/>
            </a:pPr>
            <a:r>
              <a:rPr b="1">
                <a:latin typeface="Calibri"/>
                <a:ea typeface="+mn-ea"/>
                <a:cs typeface="Calibri"/>
              </a:rPr>
              <a:t>Program </a:t>
            </a:r>
            <a:r>
              <a:rPr b="1" smtClean="0">
                <a:latin typeface="Calibri"/>
                <a:ea typeface="+mn-ea"/>
                <a:cs typeface="Calibri"/>
              </a:rPr>
              <a:t>Structure - Teams </a:t>
            </a:r>
            <a:endParaRPr b="1">
              <a:latin typeface="Calibri"/>
              <a:ea typeface="+mn-ea"/>
              <a:cs typeface="Calibri"/>
            </a:endParaRPr>
          </a:p>
        </p:txBody>
      </p:sp>
      <p:sp>
        <p:nvSpPr>
          <p:cNvPr id="48130" name="Rectangle 3"/>
          <p:cNvSpPr>
            <a:spLocks noGrp="1"/>
          </p:cNvSpPr>
          <p:nvPr>
            <p:ph sz="quarter" idx="4294967295"/>
          </p:nvPr>
        </p:nvSpPr>
        <p:spPr>
          <a:xfrm>
            <a:off x="685800" y="1454150"/>
            <a:ext cx="7772400" cy="3570208"/>
          </a:xfrm>
        </p:spPr>
        <p:txBody>
          <a:bodyPr/>
          <a:lstStyle/>
          <a:p>
            <a:pPr eaLnBrk="1" hangingPunct="1">
              <a:lnSpc>
                <a:spcPct val="100000"/>
              </a:lnSpc>
              <a:spcBef>
                <a:spcPts val="1200"/>
              </a:spcBef>
              <a:buFontTx/>
              <a:buChar char="•"/>
            </a:pPr>
            <a:r>
              <a:rPr lang="en-US" sz="2400" dirty="0">
                <a:latin typeface="Calibri" charset="0"/>
                <a:cs typeface="Calibri" charset="0"/>
              </a:rPr>
              <a:t>Teams of 5-7 students participate in:</a:t>
            </a:r>
          </a:p>
          <a:p>
            <a:pPr lvl="1" eaLnBrk="1" hangingPunct="1">
              <a:lnSpc>
                <a:spcPct val="100000"/>
              </a:lnSpc>
              <a:spcBef>
                <a:spcPts val="1200"/>
              </a:spcBef>
              <a:buFontTx/>
              <a:buChar char="•"/>
            </a:pPr>
            <a:r>
              <a:rPr lang="en-US" sz="2400" dirty="0">
                <a:latin typeface="Calibri" charset="0"/>
                <a:cs typeface="Calibri" charset="0"/>
              </a:rPr>
              <a:t>Teams choice of the Long-Term problems for that year</a:t>
            </a:r>
          </a:p>
          <a:p>
            <a:pPr lvl="1" eaLnBrk="1" hangingPunct="1">
              <a:lnSpc>
                <a:spcPct val="100000"/>
              </a:lnSpc>
              <a:spcBef>
                <a:spcPts val="1200"/>
              </a:spcBef>
              <a:buFontTx/>
              <a:buChar char="•"/>
            </a:pPr>
            <a:r>
              <a:rPr lang="en-US" sz="2400" dirty="0">
                <a:latin typeface="Calibri" charset="0"/>
                <a:cs typeface="Calibri" charset="0"/>
              </a:rPr>
              <a:t>A Spontaneous problem assigned at competition</a:t>
            </a:r>
          </a:p>
          <a:p>
            <a:pPr eaLnBrk="1" hangingPunct="1">
              <a:lnSpc>
                <a:spcPct val="100000"/>
              </a:lnSpc>
              <a:spcBef>
                <a:spcPts val="1200"/>
              </a:spcBef>
              <a:buFontTx/>
              <a:buChar char="•"/>
            </a:pPr>
            <a:r>
              <a:rPr lang="en-US" sz="2400" dirty="0" smtClean="0">
                <a:latin typeface="Calibri" charset="0"/>
                <a:cs typeface="Calibri" charset="0"/>
              </a:rPr>
              <a:t>A </a:t>
            </a:r>
            <a:r>
              <a:rPr lang="en-US" sz="2400" dirty="0">
                <a:latin typeface="Calibri" charset="0"/>
                <a:cs typeface="Calibri" charset="0"/>
              </a:rPr>
              <a:t>maximum of 7 “</a:t>
            </a:r>
            <a:r>
              <a:rPr lang="en-US" altLang="ja-JP" sz="2400" dirty="0">
                <a:latin typeface="Calibri" charset="0"/>
                <a:cs typeface="Calibri" charset="0"/>
              </a:rPr>
              <a:t>minds” can work on the team</a:t>
            </a:r>
            <a:r>
              <a:rPr lang="en-US" sz="2400" dirty="0">
                <a:latin typeface="Calibri" charset="0"/>
                <a:cs typeface="Calibri" charset="0"/>
              </a:rPr>
              <a:t>’</a:t>
            </a:r>
            <a:r>
              <a:rPr lang="en-US" altLang="ja-JP" sz="2400" dirty="0">
                <a:latin typeface="Calibri" charset="0"/>
                <a:cs typeface="Calibri" charset="0"/>
              </a:rPr>
              <a:t>s Long-Term problem.  (In other words, No Outside Assistance!)</a:t>
            </a:r>
          </a:p>
          <a:p>
            <a:pPr eaLnBrk="1" hangingPunct="1">
              <a:lnSpc>
                <a:spcPct val="100000"/>
              </a:lnSpc>
              <a:spcBef>
                <a:spcPts val="1200"/>
              </a:spcBef>
              <a:buFontTx/>
              <a:buChar char="•"/>
            </a:pPr>
            <a:r>
              <a:rPr lang="en-US" sz="2400" dirty="0">
                <a:latin typeface="Calibri" charset="0"/>
                <a:cs typeface="Calibri" charset="0"/>
              </a:rPr>
              <a:t>Only 5 team members may participate in Spontaneous problem (Team members will choose which 5)  Additional team members may observe Spontaneous competition.</a:t>
            </a:r>
          </a:p>
        </p:txBody>
      </p:sp>
      <p:sp>
        <p:nvSpPr>
          <p:cNvPr id="48131"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18</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Typical Timeline</a:t>
            </a:r>
          </a:p>
        </p:txBody>
      </p:sp>
      <p:sp>
        <p:nvSpPr>
          <p:cNvPr id="61442" name="Rectangle 3"/>
          <p:cNvSpPr>
            <a:spLocks noGrp="1"/>
          </p:cNvSpPr>
          <p:nvPr>
            <p:ph sz="quarter" idx="4294967295"/>
          </p:nvPr>
        </p:nvSpPr>
        <p:spPr>
          <a:xfrm>
            <a:off x="457200" y="1295749"/>
            <a:ext cx="8229600" cy="5047535"/>
          </a:xfrm>
        </p:spPr>
        <p:txBody>
          <a:bodyPr/>
          <a:lstStyle/>
          <a:p>
            <a:pPr marL="0" indent="0" eaLnBrk="1" hangingPunct="1">
              <a:lnSpc>
                <a:spcPct val="100000"/>
              </a:lnSpc>
              <a:spcBef>
                <a:spcPts val="200"/>
              </a:spcBef>
              <a:buFontTx/>
              <a:buNone/>
              <a:defRPr/>
            </a:pPr>
            <a:r>
              <a:rPr lang="en-US" sz="2200" dirty="0" smtClean="0">
                <a:latin typeface="Calibri" charset="0"/>
                <a:cs typeface="Calibri" charset="0"/>
              </a:rPr>
              <a:t>Sep – Nov	Membership </a:t>
            </a:r>
            <a:r>
              <a:rPr lang="en-US" sz="2200" dirty="0">
                <a:latin typeface="Calibri" charset="0"/>
                <a:cs typeface="Calibri" charset="0"/>
              </a:rPr>
              <a:t>Coordinator: </a:t>
            </a:r>
          </a:p>
          <a:p>
            <a:pPr marL="1720850" lvl="4" indent="0" eaLnBrk="1" hangingPunct="1">
              <a:lnSpc>
                <a:spcPct val="100000"/>
              </a:lnSpc>
              <a:spcBef>
                <a:spcPts val="200"/>
              </a:spcBef>
              <a:buFontTx/>
              <a:buNone/>
              <a:defRPr/>
            </a:pPr>
            <a:r>
              <a:rPr lang="en-US" sz="2200" dirty="0" smtClean="0">
                <a:latin typeface="Calibri" charset="0"/>
                <a:cs typeface="Calibri" charset="0"/>
              </a:rPr>
              <a:t>		Purchase memberships</a:t>
            </a:r>
            <a:endParaRPr lang="en-US" sz="2200" dirty="0">
              <a:latin typeface="Calibri" charset="0"/>
              <a:cs typeface="Calibri" charset="0"/>
            </a:endParaRPr>
          </a:p>
          <a:p>
            <a:pPr marL="1720850" lvl="4" indent="0" eaLnBrk="1" hangingPunct="1">
              <a:lnSpc>
                <a:spcPct val="100000"/>
              </a:lnSpc>
              <a:spcBef>
                <a:spcPts val="200"/>
              </a:spcBef>
              <a:buFontTx/>
              <a:buNone/>
              <a:defRPr/>
            </a:pPr>
            <a:r>
              <a:rPr lang="en-US" sz="2200" dirty="0" smtClean="0">
                <a:latin typeface="Calibri" charset="0"/>
                <a:cs typeface="Calibri" charset="0"/>
              </a:rPr>
              <a:t>		Form </a:t>
            </a:r>
            <a:r>
              <a:rPr lang="en-US" sz="2200" dirty="0">
                <a:latin typeface="Calibri" charset="0"/>
                <a:cs typeface="Calibri" charset="0"/>
              </a:rPr>
              <a:t>teams, recruit coaches</a:t>
            </a:r>
          </a:p>
          <a:p>
            <a:pPr marL="1720850" lvl="4" indent="0" eaLnBrk="1" hangingPunct="1">
              <a:lnSpc>
                <a:spcPct val="100000"/>
              </a:lnSpc>
              <a:spcBef>
                <a:spcPts val="200"/>
              </a:spcBef>
              <a:buFontTx/>
              <a:buNone/>
              <a:defRPr/>
            </a:pPr>
            <a:r>
              <a:rPr lang="en-US" sz="2200" dirty="0" smtClean="0">
                <a:latin typeface="Calibri" charset="0"/>
                <a:cs typeface="Calibri" charset="0"/>
              </a:rPr>
              <a:t>		Pay </a:t>
            </a:r>
            <a:r>
              <a:rPr lang="en-US" sz="2200" dirty="0">
                <a:latin typeface="Calibri" charset="0"/>
                <a:cs typeface="Calibri" charset="0"/>
              </a:rPr>
              <a:t>State team </a:t>
            </a:r>
            <a:r>
              <a:rPr lang="en-US" sz="2200" dirty="0" smtClean="0">
                <a:latin typeface="Calibri" charset="0"/>
                <a:cs typeface="Calibri" charset="0"/>
              </a:rPr>
              <a:t>fee</a:t>
            </a:r>
            <a:endParaRPr lang="en-US" sz="2200" dirty="0">
              <a:latin typeface="Calibri" charset="0"/>
              <a:cs typeface="Calibri" charset="0"/>
            </a:endParaRPr>
          </a:p>
          <a:p>
            <a:pPr eaLnBrk="1" hangingPunct="1">
              <a:lnSpc>
                <a:spcPct val="100000"/>
              </a:lnSpc>
              <a:spcBef>
                <a:spcPts val="200"/>
              </a:spcBef>
              <a:buFontTx/>
              <a:buNone/>
              <a:defRPr/>
            </a:pPr>
            <a:r>
              <a:rPr lang="en-US" sz="2200" dirty="0" smtClean="0">
                <a:latin typeface="Calibri" charset="0"/>
                <a:cs typeface="Calibri" charset="0"/>
              </a:rPr>
              <a:t>Nov - Dec</a:t>
            </a:r>
            <a:r>
              <a:rPr lang="en-US" sz="2200" dirty="0">
                <a:latin typeface="Calibri" charset="0"/>
                <a:cs typeface="Calibri" charset="0"/>
              </a:rPr>
              <a:t>	Coach: </a:t>
            </a:r>
            <a:r>
              <a:rPr lang="en-US" sz="2200" dirty="0" smtClean="0">
                <a:latin typeface="Calibri" charset="0"/>
                <a:cs typeface="Calibri" charset="0"/>
              </a:rPr>
              <a:t>	Attend </a:t>
            </a:r>
            <a:r>
              <a:rPr lang="en-US" sz="2200" dirty="0">
                <a:latin typeface="Calibri" charset="0"/>
                <a:cs typeface="Calibri" charset="0"/>
              </a:rPr>
              <a:t>coaches training</a:t>
            </a:r>
          </a:p>
          <a:p>
            <a:pPr eaLnBrk="1" hangingPunct="1">
              <a:lnSpc>
                <a:spcPct val="100000"/>
              </a:lnSpc>
              <a:spcBef>
                <a:spcPts val="200"/>
              </a:spcBef>
              <a:buFontTx/>
              <a:buNone/>
              <a:defRPr/>
            </a:pPr>
            <a:r>
              <a:rPr lang="en-US" sz="2200" dirty="0" smtClean="0">
                <a:latin typeface="Calibri" charset="0"/>
                <a:cs typeface="Calibri" charset="0"/>
              </a:rPr>
              <a:t>Nov - Mar</a:t>
            </a:r>
            <a:r>
              <a:rPr lang="en-US" sz="2200" dirty="0">
                <a:latin typeface="Calibri" charset="0"/>
                <a:cs typeface="Calibri" charset="0"/>
              </a:rPr>
              <a:t>	Team: </a:t>
            </a:r>
            <a:r>
              <a:rPr lang="en-US" sz="2200" dirty="0" smtClean="0">
                <a:latin typeface="Calibri" charset="0"/>
                <a:cs typeface="Calibri" charset="0"/>
              </a:rPr>
              <a:t>	Work </a:t>
            </a:r>
            <a:r>
              <a:rPr lang="en-US" sz="2200" dirty="0">
                <a:latin typeface="Calibri" charset="0"/>
                <a:cs typeface="Calibri" charset="0"/>
              </a:rPr>
              <a:t>on </a:t>
            </a:r>
            <a:r>
              <a:rPr lang="en-US" sz="2200" dirty="0" smtClean="0">
                <a:latin typeface="Calibri" charset="0"/>
                <a:cs typeface="Calibri" charset="0"/>
              </a:rPr>
              <a:t>LT solution, practice Spontaneous</a:t>
            </a:r>
            <a:endParaRPr lang="en-US" sz="2200" dirty="0">
              <a:latin typeface="Calibri" charset="0"/>
              <a:cs typeface="Calibri" charset="0"/>
            </a:endParaRPr>
          </a:p>
          <a:p>
            <a:pPr eaLnBrk="1" hangingPunct="1">
              <a:lnSpc>
                <a:spcPct val="100000"/>
              </a:lnSpc>
              <a:spcBef>
                <a:spcPts val="200"/>
              </a:spcBef>
              <a:buFontTx/>
              <a:buNone/>
              <a:defRPr/>
            </a:pPr>
            <a:r>
              <a:rPr lang="en-US" sz="2200" dirty="0" smtClean="0">
                <a:latin typeface="Calibri" charset="0"/>
                <a:cs typeface="Calibri" charset="0"/>
              </a:rPr>
              <a:t>Dec - Jan</a:t>
            </a:r>
            <a:r>
              <a:rPr lang="en-US" sz="2200" dirty="0">
                <a:latin typeface="Calibri" charset="0"/>
                <a:cs typeface="Calibri" charset="0"/>
              </a:rPr>
              <a:t>	Coach: </a:t>
            </a:r>
            <a:r>
              <a:rPr lang="en-US" sz="2200" dirty="0" smtClean="0">
                <a:latin typeface="Calibri" charset="0"/>
                <a:cs typeface="Calibri" charset="0"/>
              </a:rPr>
              <a:t>	Sign</a:t>
            </a:r>
            <a:r>
              <a:rPr lang="en-US" sz="2200" dirty="0">
                <a:latin typeface="Calibri" charset="0"/>
                <a:cs typeface="Calibri" charset="0"/>
              </a:rPr>
              <a:t>-up for tournament	</a:t>
            </a:r>
            <a:r>
              <a:rPr lang="en-US" sz="2200" dirty="0" smtClean="0">
                <a:latin typeface="Calibri" charset="0"/>
                <a:cs typeface="Calibri" charset="0"/>
              </a:rPr>
              <a:t>(early if possible)</a:t>
            </a:r>
          </a:p>
          <a:p>
            <a:pPr eaLnBrk="1" hangingPunct="1">
              <a:lnSpc>
                <a:spcPct val="100000"/>
              </a:lnSpc>
              <a:spcBef>
                <a:spcPts val="200"/>
              </a:spcBef>
              <a:buFontTx/>
              <a:buNone/>
              <a:defRPr/>
            </a:pPr>
            <a:r>
              <a:rPr lang="en-US" sz="2200" dirty="0" smtClean="0">
                <a:latin typeface="Calibri" charset="0"/>
                <a:cs typeface="Calibri" charset="0"/>
              </a:rPr>
              <a:t>Jan 10		Coach</a:t>
            </a:r>
            <a:r>
              <a:rPr lang="en-US" sz="2200" dirty="0">
                <a:latin typeface="Calibri" charset="0"/>
                <a:cs typeface="Calibri" charset="0"/>
              </a:rPr>
              <a:t>: </a:t>
            </a:r>
            <a:r>
              <a:rPr lang="en-US" sz="2200" dirty="0" smtClean="0">
                <a:latin typeface="Calibri" charset="0"/>
                <a:cs typeface="Calibri" charset="0"/>
              </a:rPr>
              <a:t>	Deadline </a:t>
            </a:r>
            <a:r>
              <a:rPr lang="en-US" sz="2200" dirty="0">
                <a:latin typeface="Calibri" charset="0"/>
                <a:cs typeface="Calibri" charset="0"/>
              </a:rPr>
              <a:t>to </a:t>
            </a:r>
            <a:r>
              <a:rPr lang="en-US" sz="2200" dirty="0" smtClean="0">
                <a:latin typeface="Calibri" charset="0"/>
                <a:cs typeface="Calibri" charset="0"/>
              </a:rPr>
              <a:t>register for 	State and Region 			Deadline to register Judges &amp; Volunteers</a:t>
            </a:r>
          </a:p>
          <a:p>
            <a:pPr eaLnBrk="1" hangingPunct="1">
              <a:lnSpc>
                <a:spcPct val="100000"/>
              </a:lnSpc>
              <a:spcBef>
                <a:spcPts val="200"/>
              </a:spcBef>
              <a:buFontTx/>
              <a:buNone/>
              <a:defRPr/>
            </a:pPr>
            <a:r>
              <a:rPr lang="en-US" sz="2200" dirty="0" smtClean="0">
                <a:latin typeface="Calibri" charset="0"/>
                <a:cs typeface="Calibri" charset="0"/>
              </a:rPr>
              <a:t>Feb	</a:t>
            </a:r>
            <a:r>
              <a:rPr lang="en-US" sz="2200" dirty="0">
                <a:latin typeface="Calibri" charset="0"/>
                <a:cs typeface="Calibri" charset="0"/>
              </a:rPr>
              <a:t>	</a:t>
            </a:r>
            <a:r>
              <a:rPr lang="en-US" sz="2200" dirty="0" smtClean="0">
                <a:latin typeface="Calibri" charset="0"/>
                <a:cs typeface="Calibri" charset="0"/>
              </a:rPr>
              <a:t>Judges:	Attend Judges’ training</a:t>
            </a:r>
          </a:p>
          <a:p>
            <a:pPr eaLnBrk="1" hangingPunct="1">
              <a:lnSpc>
                <a:spcPct val="100000"/>
              </a:lnSpc>
              <a:spcBef>
                <a:spcPts val="200"/>
              </a:spcBef>
              <a:buFontTx/>
              <a:buNone/>
              <a:defRPr/>
            </a:pPr>
            <a:r>
              <a:rPr lang="en-US" sz="2200" dirty="0" smtClean="0">
                <a:latin typeface="Calibri" charset="0"/>
                <a:cs typeface="Calibri" charset="0"/>
              </a:rPr>
              <a:t>Feb 16		Regions 1 &amp; 4 Tournaments</a:t>
            </a:r>
            <a:endParaRPr lang="en-US" sz="2200" dirty="0">
              <a:latin typeface="Calibri" charset="0"/>
              <a:cs typeface="Calibri" charset="0"/>
            </a:endParaRPr>
          </a:p>
          <a:p>
            <a:pPr eaLnBrk="1" hangingPunct="1">
              <a:lnSpc>
                <a:spcPct val="100000"/>
              </a:lnSpc>
              <a:spcBef>
                <a:spcPts val="200"/>
              </a:spcBef>
              <a:buFontTx/>
              <a:buNone/>
              <a:defRPr/>
            </a:pPr>
            <a:r>
              <a:rPr lang="en-US" sz="2200" dirty="0" smtClean="0">
                <a:latin typeface="Calibri" charset="0"/>
                <a:cs typeface="Calibri" charset="0"/>
              </a:rPr>
              <a:t>Feb 23		Regions 2, 3 &amp; 5 Tournaments</a:t>
            </a:r>
          </a:p>
          <a:p>
            <a:pPr eaLnBrk="1" hangingPunct="1">
              <a:lnSpc>
                <a:spcPct val="100000"/>
              </a:lnSpc>
              <a:spcBef>
                <a:spcPts val="200"/>
              </a:spcBef>
              <a:buFontTx/>
              <a:buNone/>
              <a:defRPr/>
            </a:pPr>
            <a:r>
              <a:rPr lang="en-US" sz="2200" dirty="0" smtClean="0">
                <a:latin typeface="Calibri" charset="0"/>
                <a:cs typeface="Calibri" charset="0"/>
              </a:rPr>
              <a:t>Mar 16	</a:t>
            </a:r>
            <a:r>
              <a:rPr lang="en-US" sz="2200" dirty="0">
                <a:latin typeface="Calibri" charset="0"/>
                <a:cs typeface="Calibri" charset="0"/>
              </a:rPr>
              <a:t>	</a:t>
            </a:r>
            <a:r>
              <a:rPr lang="en-US" sz="2200" dirty="0" smtClean="0">
                <a:latin typeface="Calibri" charset="0"/>
                <a:cs typeface="Calibri" charset="0"/>
              </a:rPr>
              <a:t>Michigan State Tournament: Middleville, MI</a:t>
            </a:r>
            <a:endParaRPr lang="en-US" sz="2200" dirty="0">
              <a:latin typeface="Calibri" charset="0"/>
              <a:cs typeface="Calibri" charset="0"/>
            </a:endParaRPr>
          </a:p>
          <a:p>
            <a:pPr eaLnBrk="1" hangingPunct="1">
              <a:lnSpc>
                <a:spcPct val="100000"/>
              </a:lnSpc>
              <a:spcBef>
                <a:spcPts val="200"/>
              </a:spcBef>
              <a:buFontTx/>
              <a:buNone/>
              <a:defRPr/>
            </a:pPr>
            <a:r>
              <a:rPr lang="en-US" sz="2200" dirty="0">
                <a:latin typeface="Calibri" charset="0"/>
                <a:cs typeface="Calibri" charset="0"/>
              </a:rPr>
              <a:t>May </a:t>
            </a:r>
            <a:r>
              <a:rPr lang="en-US" sz="2200" dirty="0" smtClean="0">
                <a:latin typeface="Calibri" charset="0"/>
                <a:cs typeface="Calibri" charset="0"/>
              </a:rPr>
              <a:t>23-26	World </a:t>
            </a:r>
            <a:r>
              <a:rPr lang="en-US" sz="2200" dirty="0">
                <a:latin typeface="Calibri" charset="0"/>
                <a:cs typeface="Calibri" charset="0"/>
              </a:rPr>
              <a:t>Finals: </a:t>
            </a:r>
            <a:r>
              <a:rPr lang="en-US" sz="2200" dirty="0" smtClean="0">
                <a:latin typeface="Calibri" charset="0"/>
                <a:cs typeface="Calibri" charset="0"/>
              </a:rPr>
              <a:t>Michigan State University</a:t>
            </a:r>
            <a:endParaRPr lang="en-US" sz="2200" dirty="0">
              <a:latin typeface="Calibri" charset="0"/>
              <a:cs typeface="Calibri" charset="0"/>
            </a:endParaRPr>
          </a:p>
        </p:txBody>
      </p:sp>
      <p:pic>
        <p:nvPicPr>
          <p:cNvPr id="52227"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9600" y="1308100"/>
            <a:ext cx="152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idx="4294967295"/>
          </p:nvPr>
        </p:nvSpPr>
        <p:spPr>
          <a:xfrm>
            <a:off x="0" y="233004"/>
            <a:ext cx="9144000" cy="677108"/>
          </a:xfrm>
        </p:spPr>
        <p:txBody>
          <a:bodyPr/>
          <a:lstStyle/>
          <a:p>
            <a:pPr algn="ctr" defTabSz="914363" eaLnBrk="1" fontAlgn="auto" hangingPunct="1">
              <a:spcAft>
                <a:spcPts val="0"/>
              </a:spcAft>
              <a:defRPr/>
            </a:pPr>
            <a:r>
              <a:rPr b="1">
                <a:latin typeface="Calibri"/>
                <a:ea typeface="+mn-ea"/>
                <a:cs typeface="Calibri"/>
              </a:rPr>
              <a:t>What is the role of the coach?</a:t>
            </a:r>
          </a:p>
        </p:txBody>
      </p:sp>
      <p:sp>
        <p:nvSpPr>
          <p:cNvPr id="50178" name="Rectangle 3"/>
          <p:cNvSpPr>
            <a:spLocks noGrp="1"/>
          </p:cNvSpPr>
          <p:nvPr>
            <p:ph sz="quarter" idx="4294967295"/>
          </p:nvPr>
        </p:nvSpPr>
        <p:spPr>
          <a:xfrm>
            <a:off x="914400" y="1261007"/>
            <a:ext cx="7315200" cy="4962897"/>
          </a:xfrm>
        </p:spPr>
        <p:txBody>
          <a:bodyPr/>
          <a:lstStyle/>
          <a:p>
            <a:pPr eaLnBrk="1" hangingPunct="1">
              <a:lnSpc>
                <a:spcPct val="100000"/>
              </a:lnSpc>
              <a:spcBef>
                <a:spcPts val="900"/>
              </a:spcBef>
              <a:buFontTx/>
              <a:buChar char="•"/>
            </a:pPr>
            <a:r>
              <a:rPr lang="en-US" sz="2000" dirty="0">
                <a:latin typeface="Calibri" charset="0"/>
                <a:cs typeface="Calibri" charset="0"/>
              </a:rPr>
              <a:t>Schedule meetings &amp; Organize snacks – Busy minds need fuel</a:t>
            </a:r>
          </a:p>
          <a:p>
            <a:pPr eaLnBrk="1" hangingPunct="1">
              <a:lnSpc>
                <a:spcPct val="100000"/>
              </a:lnSpc>
              <a:spcBef>
                <a:spcPts val="900"/>
              </a:spcBef>
              <a:buFontTx/>
              <a:buChar char="•"/>
            </a:pPr>
            <a:r>
              <a:rPr lang="en-US" sz="2000" dirty="0" smtClean="0">
                <a:latin typeface="Calibri" charset="0"/>
                <a:cs typeface="Calibri" charset="0"/>
              </a:rPr>
              <a:t>Facilitator – help team to:</a:t>
            </a:r>
            <a:endParaRPr lang="en-US" sz="2000" dirty="0">
              <a:latin typeface="Calibri" charset="0"/>
              <a:cs typeface="Calibri" charset="0"/>
            </a:endParaRPr>
          </a:p>
          <a:p>
            <a:pPr lvl="1" eaLnBrk="1" hangingPunct="1">
              <a:lnSpc>
                <a:spcPct val="100000"/>
              </a:lnSpc>
              <a:spcBef>
                <a:spcPts val="900"/>
              </a:spcBef>
              <a:buFontTx/>
              <a:buChar char="•"/>
            </a:pPr>
            <a:r>
              <a:rPr lang="en-US" sz="2000" dirty="0" smtClean="0">
                <a:latin typeface="Calibri" charset="0"/>
                <a:cs typeface="Calibri" charset="0"/>
              </a:rPr>
              <a:t>Set goals, develop a timeline, track tasks &amp; deadlines</a:t>
            </a:r>
            <a:endParaRPr lang="en-US" sz="2000" dirty="0">
              <a:latin typeface="Calibri" charset="0"/>
              <a:cs typeface="Calibri" charset="0"/>
            </a:endParaRPr>
          </a:p>
          <a:p>
            <a:pPr lvl="1" eaLnBrk="1" hangingPunct="1">
              <a:lnSpc>
                <a:spcPct val="100000"/>
              </a:lnSpc>
              <a:spcBef>
                <a:spcPts val="900"/>
              </a:spcBef>
              <a:buFontTx/>
              <a:buChar char="•"/>
            </a:pPr>
            <a:r>
              <a:rPr lang="en-US" sz="2000" dirty="0" smtClean="0">
                <a:latin typeface="Calibri" charset="0"/>
                <a:cs typeface="Calibri" charset="0"/>
              </a:rPr>
              <a:t>Understand problem including scoring </a:t>
            </a:r>
            <a:r>
              <a:rPr lang="en-US" sz="2000" dirty="0">
                <a:latin typeface="Calibri" charset="0"/>
                <a:cs typeface="Calibri" charset="0"/>
              </a:rPr>
              <a:t>and clarifications</a:t>
            </a:r>
          </a:p>
          <a:p>
            <a:pPr lvl="1" eaLnBrk="1" hangingPunct="1">
              <a:lnSpc>
                <a:spcPct val="100000"/>
              </a:lnSpc>
              <a:spcBef>
                <a:spcPts val="900"/>
              </a:spcBef>
              <a:buFontTx/>
              <a:buChar char="•"/>
            </a:pPr>
            <a:r>
              <a:rPr lang="en-US" sz="2000" dirty="0" smtClean="0">
                <a:latin typeface="Calibri" charset="0"/>
                <a:cs typeface="Calibri" charset="0"/>
              </a:rPr>
              <a:t>Take </a:t>
            </a:r>
            <a:r>
              <a:rPr lang="en-US" sz="2000" dirty="0">
                <a:latin typeface="Calibri" charset="0"/>
                <a:cs typeface="Calibri" charset="0"/>
              </a:rPr>
              <a:t>notes - </a:t>
            </a:r>
            <a:r>
              <a:rPr lang="en-US" sz="2000" dirty="0" smtClean="0">
                <a:latin typeface="Calibri" charset="0"/>
                <a:cs typeface="Calibri" charset="0"/>
              </a:rPr>
              <a:t>without </a:t>
            </a:r>
            <a:r>
              <a:rPr lang="en-US" sz="2000" dirty="0">
                <a:latin typeface="Calibri" charset="0"/>
                <a:cs typeface="Calibri" charset="0"/>
              </a:rPr>
              <a:t>making suggestions or </a:t>
            </a:r>
            <a:r>
              <a:rPr lang="en-US" sz="2000" dirty="0" smtClean="0">
                <a:latin typeface="Calibri" charset="0"/>
                <a:cs typeface="Calibri" charset="0"/>
              </a:rPr>
              <a:t>directing</a:t>
            </a:r>
            <a:endParaRPr lang="en-US" sz="2000" dirty="0">
              <a:latin typeface="Calibri" charset="0"/>
              <a:cs typeface="Calibri" charset="0"/>
            </a:endParaRPr>
          </a:p>
          <a:p>
            <a:pPr lvl="1" eaLnBrk="1" hangingPunct="1">
              <a:lnSpc>
                <a:spcPct val="100000"/>
              </a:lnSpc>
              <a:spcBef>
                <a:spcPts val="900"/>
              </a:spcBef>
              <a:buFontTx/>
              <a:buChar char="•"/>
            </a:pPr>
            <a:r>
              <a:rPr lang="en-US" sz="2000" dirty="0">
                <a:latin typeface="Calibri" charset="0"/>
                <a:cs typeface="Calibri" charset="0"/>
              </a:rPr>
              <a:t>Lead brainstorming sessions - without injecting ideas</a:t>
            </a:r>
          </a:p>
          <a:p>
            <a:pPr lvl="1" eaLnBrk="1" hangingPunct="1">
              <a:lnSpc>
                <a:spcPct val="100000"/>
              </a:lnSpc>
              <a:spcBef>
                <a:spcPts val="900"/>
              </a:spcBef>
              <a:buFontTx/>
              <a:buChar char="•"/>
            </a:pPr>
            <a:r>
              <a:rPr lang="en-US" sz="2000" dirty="0">
                <a:latin typeface="Calibri" charset="0"/>
                <a:cs typeface="Calibri" charset="0"/>
              </a:rPr>
              <a:t>Bring in </a:t>
            </a:r>
            <a:r>
              <a:rPr lang="ja-JP" altLang="en-US" sz="2000" dirty="0">
                <a:latin typeface="Calibri" charset="0"/>
                <a:cs typeface="Calibri" charset="0"/>
              </a:rPr>
              <a:t>“</a:t>
            </a:r>
            <a:r>
              <a:rPr lang="en-US" altLang="ja-JP" sz="2000" dirty="0">
                <a:latin typeface="Calibri" charset="0"/>
                <a:cs typeface="Calibri" charset="0"/>
              </a:rPr>
              <a:t>experts</a:t>
            </a:r>
            <a:r>
              <a:rPr lang="ja-JP" altLang="en-US" sz="2000" dirty="0">
                <a:latin typeface="Calibri" charset="0"/>
                <a:cs typeface="Calibri" charset="0"/>
              </a:rPr>
              <a:t>”</a:t>
            </a:r>
            <a:r>
              <a:rPr lang="en-US" altLang="ja-JP" sz="2000" dirty="0">
                <a:latin typeface="Calibri" charset="0"/>
                <a:cs typeface="Calibri" charset="0"/>
              </a:rPr>
              <a:t> to discuss and teach </a:t>
            </a:r>
            <a:r>
              <a:rPr lang="en-US" altLang="ja-JP" sz="2000" dirty="0" smtClean="0">
                <a:latin typeface="Calibri" charset="0"/>
                <a:cs typeface="Calibri" charset="0"/>
              </a:rPr>
              <a:t>skills</a:t>
            </a:r>
          </a:p>
          <a:p>
            <a:pPr eaLnBrk="1" hangingPunct="1">
              <a:lnSpc>
                <a:spcPct val="100000"/>
              </a:lnSpc>
              <a:spcBef>
                <a:spcPts val="900"/>
              </a:spcBef>
              <a:buFontTx/>
              <a:buChar char="•"/>
            </a:pPr>
            <a:r>
              <a:rPr lang="en-US" sz="2000" dirty="0">
                <a:latin typeface="Calibri" charset="0"/>
                <a:cs typeface="Calibri" charset="0"/>
              </a:rPr>
              <a:t>Teach basic skills - Sewing, carpentry, painting, make-up, </a:t>
            </a:r>
            <a:r>
              <a:rPr lang="en-US" sz="2000" dirty="0" err="1">
                <a:latin typeface="Calibri" charset="0"/>
                <a:cs typeface="Calibri" charset="0"/>
              </a:rPr>
              <a:t>etc</a:t>
            </a:r>
            <a:r>
              <a:rPr lang="en-US" sz="2000" dirty="0">
                <a:latin typeface="Calibri" charset="0"/>
                <a:cs typeface="Calibri" charset="0"/>
              </a:rPr>
              <a:t> …</a:t>
            </a:r>
          </a:p>
          <a:p>
            <a:pPr eaLnBrk="1" hangingPunct="1">
              <a:lnSpc>
                <a:spcPct val="100000"/>
              </a:lnSpc>
              <a:spcBef>
                <a:spcPts val="900"/>
              </a:spcBef>
              <a:buFontTx/>
              <a:buChar char="•"/>
            </a:pPr>
            <a:r>
              <a:rPr lang="en-US" sz="2000" dirty="0">
                <a:latin typeface="Calibri" charset="0"/>
                <a:cs typeface="Calibri" charset="0"/>
              </a:rPr>
              <a:t>Ask open-ended QUESTIONS (to help team focus)</a:t>
            </a:r>
          </a:p>
          <a:p>
            <a:pPr eaLnBrk="1" hangingPunct="1">
              <a:lnSpc>
                <a:spcPct val="100000"/>
              </a:lnSpc>
              <a:spcBef>
                <a:spcPts val="900"/>
              </a:spcBef>
              <a:buFontTx/>
              <a:buChar char="•"/>
            </a:pPr>
            <a:r>
              <a:rPr lang="en-US" sz="2000" dirty="0">
                <a:latin typeface="Calibri" charset="0"/>
                <a:cs typeface="Calibri" charset="0"/>
              </a:rPr>
              <a:t>Guide team in Spontaneous practice </a:t>
            </a:r>
            <a:r>
              <a:rPr lang="en-US" sz="2000" dirty="0" smtClean="0">
                <a:latin typeface="Calibri" charset="0"/>
                <a:cs typeface="Calibri" charset="0"/>
              </a:rPr>
              <a:t>at every meeting</a:t>
            </a:r>
            <a:endParaRPr lang="en-US" sz="2000" dirty="0">
              <a:latin typeface="Calibri" charset="0"/>
              <a:cs typeface="Calibri" charset="0"/>
            </a:endParaRPr>
          </a:p>
          <a:p>
            <a:pPr eaLnBrk="1" hangingPunct="1">
              <a:lnSpc>
                <a:spcPct val="100000"/>
              </a:lnSpc>
              <a:spcBef>
                <a:spcPts val="900"/>
              </a:spcBef>
              <a:buFontTx/>
              <a:buChar char="•"/>
            </a:pPr>
            <a:r>
              <a:rPr lang="en-US" sz="2000" dirty="0">
                <a:latin typeface="Calibri" charset="0"/>
                <a:cs typeface="Calibri" charset="0"/>
              </a:rPr>
              <a:t>Guide team through forms</a:t>
            </a:r>
          </a:p>
          <a:p>
            <a:pPr eaLnBrk="1" hangingPunct="1">
              <a:lnSpc>
                <a:spcPct val="100000"/>
              </a:lnSpc>
              <a:spcBef>
                <a:spcPts val="900"/>
              </a:spcBef>
              <a:buFontTx/>
              <a:buChar char="•"/>
            </a:pPr>
            <a:r>
              <a:rPr lang="en-US" sz="2000" dirty="0" smtClean="0">
                <a:latin typeface="Calibri" charset="0"/>
                <a:cs typeface="Calibri" charset="0"/>
              </a:rPr>
              <a:t>All Around Go</a:t>
            </a:r>
            <a:r>
              <a:rPr lang="en-US" sz="2000" dirty="0">
                <a:latin typeface="Calibri" charset="0"/>
                <a:cs typeface="Calibri" charset="0"/>
              </a:rPr>
              <a:t>-fer </a:t>
            </a:r>
            <a:r>
              <a:rPr lang="en-US" sz="2000" dirty="0" smtClean="0">
                <a:latin typeface="Calibri" charset="0"/>
                <a:cs typeface="Calibri" charset="0"/>
              </a:rPr>
              <a:t>&amp; field trip coordinator</a:t>
            </a:r>
            <a:endParaRPr lang="en-US" sz="2000" dirty="0">
              <a:latin typeface="Calibri" charset="0"/>
              <a:cs typeface="Calibri" charset="0"/>
            </a:endParaRPr>
          </a:p>
        </p:txBody>
      </p:sp>
      <p:sp>
        <p:nvSpPr>
          <p:cNvPr id="5017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7</a:t>
            </a:r>
          </a:p>
        </p:txBody>
      </p:sp>
      <p:sp>
        <p:nvSpPr>
          <p:cNvPr id="5018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9</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Tips and Advice</a:t>
            </a:r>
            <a:endParaRPr b="1" dirty="0">
              <a:latin typeface="Calibri"/>
              <a:ea typeface="+mn-ea"/>
              <a:cs typeface="Calibri"/>
            </a:endParaRPr>
          </a:p>
        </p:txBody>
      </p:sp>
      <p:sp>
        <p:nvSpPr>
          <p:cNvPr id="53250" name="Rectangle 3"/>
          <p:cNvSpPr>
            <a:spLocks noGrp="1"/>
          </p:cNvSpPr>
          <p:nvPr>
            <p:ph sz="quarter" idx="4294967295"/>
          </p:nvPr>
        </p:nvSpPr>
        <p:spPr>
          <a:xfrm>
            <a:off x="685800" y="1262063"/>
            <a:ext cx="7772400" cy="4478149"/>
          </a:xfrm>
        </p:spPr>
        <p:txBody>
          <a:bodyPr/>
          <a:lstStyle/>
          <a:p>
            <a:pPr>
              <a:lnSpc>
                <a:spcPct val="100000"/>
              </a:lnSpc>
              <a:spcBef>
                <a:spcPts val="1200"/>
              </a:spcBef>
              <a:spcAft>
                <a:spcPts val="600"/>
              </a:spcAft>
              <a:buFontTx/>
              <a:buChar char="•"/>
            </a:pPr>
            <a:r>
              <a:rPr lang="en-US" sz="2400" b="1" i="1" u="sng" dirty="0">
                <a:solidFill>
                  <a:srgbClr val="80FF00"/>
                </a:solidFill>
                <a:latin typeface="Calibri" charset="0"/>
              </a:rPr>
              <a:t>Arrange for a Co-Coach or back up person for the team. </a:t>
            </a:r>
          </a:p>
          <a:p>
            <a:pPr>
              <a:lnSpc>
                <a:spcPct val="100000"/>
              </a:lnSpc>
              <a:spcBef>
                <a:spcPts val="1200"/>
              </a:spcBef>
              <a:spcAft>
                <a:spcPts val="600"/>
              </a:spcAft>
              <a:buFontTx/>
              <a:buChar char="•"/>
            </a:pPr>
            <a:r>
              <a:rPr lang="en-US" sz="2400" dirty="0">
                <a:latin typeface="Calibri" charset="0"/>
              </a:rPr>
              <a:t>Have the team develop a timeline and stick to it.</a:t>
            </a:r>
          </a:p>
          <a:p>
            <a:pPr>
              <a:lnSpc>
                <a:spcPct val="100000"/>
              </a:lnSpc>
              <a:spcBef>
                <a:spcPts val="1200"/>
              </a:spcBef>
              <a:spcAft>
                <a:spcPts val="600"/>
              </a:spcAft>
              <a:buFontTx/>
              <a:buChar char="•"/>
            </a:pPr>
            <a:r>
              <a:rPr lang="en-US" sz="2400" dirty="0">
                <a:latin typeface="Calibri" charset="0"/>
              </a:rPr>
              <a:t>Learn to recognize burnout and when to lighten up. </a:t>
            </a:r>
          </a:p>
          <a:p>
            <a:pPr>
              <a:lnSpc>
                <a:spcPct val="100000"/>
              </a:lnSpc>
              <a:spcBef>
                <a:spcPts val="1200"/>
              </a:spcBef>
              <a:spcAft>
                <a:spcPts val="600"/>
              </a:spcAft>
              <a:buFontTx/>
              <a:buChar char="•"/>
            </a:pPr>
            <a:r>
              <a:rPr lang="en-US" sz="2400" dirty="0">
                <a:latin typeface="Calibri" charset="0"/>
              </a:rPr>
              <a:t>Make (and bring to competition) backups of everything -- forms, tape, batteries, etc. </a:t>
            </a:r>
          </a:p>
          <a:p>
            <a:pPr>
              <a:lnSpc>
                <a:spcPct val="100000"/>
              </a:lnSpc>
              <a:spcBef>
                <a:spcPts val="1200"/>
              </a:spcBef>
              <a:spcAft>
                <a:spcPts val="600"/>
              </a:spcAft>
              <a:buFontTx/>
              <a:buChar char="•"/>
            </a:pPr>
            <a:r>
              <a:rPr lang="en-US" sz="2400" dirty="0">
                <a:latin typeface="Calibri" charset="0"/>
              </a:rPr>
              <a:t>Know the </a:t>
            </a:r>
            <a:r>
              <a:rPr lang="en-US" sz="2400" dirty="0" err="1">
                <a:latin typeface="Calibri" charset="0"/>
              </a:rPr>
              <a:t>OotM</a:t>
            </a:r>
            <a:r>
              <a:rPr lang="en-US" sz="2400" dirty="0">
                <a:latin typeface="Calibri" charset="0"/>
              </a:rPr>
              <a:t> Long-Term problem and the </a:t>
            </a:r>
            <a:r>
              <a:rPr lang="en-US" sz="2400" dirty="0" err="1">
                <a:latin typeface="Calibri" charset="0"/>
              </a:rPr>
              <a:t>OotM</a:t>
            </a:r>
            <a:r>
              <a:rPr lang="en-US" sz="2400" dirty="0">
                <a:latin typeface="Calibri" charset="0"/>
              </a:rPr>
              <a:t> Program Guide inside </a:t>
            </a:r>
            <a:r>
              <a:rPr lang="en-US" sz="2400" dirty="0" smtClean="0">
                <a:latin typeface="Calibri" charset="0"/>
              </a:rPr>
              <a:t>out, upside down </a:t>
            </a:r>
            <a:r>
              <a:rPr lang="en-US" sz="2400" dirty="0">
                <a:latin typeface="Calibri" charset="0"/>
              </a:rPr>
              <a:t>and backwards. </a:t>
            </a:r>
          </a:p>
          <a:p>
            <a:pPr>
              <a:lnSpc>
                <a:spcPct val="100000"/>
              </a:lnSpc>
              <a:spcBef>
                <a:spcPts val="1200"/>
              </a:spcBef>
              <a:spcAft>
                <a:spcPts val="600"/>
              </a:spcAft>
              <a:buFontTx/>
              <a:buChar char="•"/>
            </a:pPr>
            <a:r>
              <a:rPr lang="en-US" sz="2400" dirty="0" smtClean="0">
                <a:latin typeface="Calibri" charset="0"/>
              </a:rPr>
              <a:t>Plan on mistakes, disappointments, and disagreements and decide early how you, as a team, will handle them. </a:t>
            </a:r>
          </a:p>
        </p:txBody>
      </p:sp>
      <p:sp>
        <p:nvSpPr>
          <p:cNvPr id="53251"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9</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Tips and Advice</a:t>
            </a:r>
            <a:r>
              <a:rPr sz="2000" i="1" smtClean="0">
                <a:latin typeface="Calibri"/>
                <a:ea typeface="+mn-ea"/>
                <a:cs typeface="Calibri"/>
              </a:rPr>
              <a:t>  Continued …</a:t>
            </a:r>
            <a:endParaRPr i="1">
              <a:latin typeface="Calibri"/>
              <a:ea typeface="+mn-ea"/>
              <a:cs typeface="Calibri"/>
            </a:endParaRPr>
          </a:p>
        </p:txBody>
      </p:sp>
      <p:sp>
        <p:nvSpPr>
          <p:cNvPr id="54274" name="Rectangle 3"/>
          <p:cNvSpPr>
            <a:spLocks noGrp="1"/>
          </p:cNvSpPr>
          <p:nvPr>
            <p:ph sz="quarter" idx="4294967295"/>
          </p:nvPr>
        </p:nvSpPr>
        <p:spPr>
          <a:xfrm>
            <a:off x="685800" y="1262063"/>
            <a:ext cx="7772400" cy="3970317"/>
          </a:xfrm>
        </p:spPr>
        <p:txBody>
          <a:bodyPr/>
          <a:lstStyle/>
          <a:p>
            <a:pPr>
              <a:lnSpc>
                <a:spcPct val="100000"/>
              </a:lnSpc>
              <a:spcBef>
                <a:spcPts val="1200"/>
              </a:spcBef>
              <a:spcAft>
                <a:spcPts val="600"/>
              </a:spcAft>
              <a:buFontTx/>
              <a:buChar char="•"/>
            </a:pPr>
            <a:r>
              <a:rPr lang="en-US" sz="2400" dirty="0">
                <a:latin typeface="Calibri" charset="0"/>
              </a:rPr>
              <a:t>Learn how to ask questions. Become an expert at this skill. </a:t>
            </a:r>
          </a:p>
          <a:p>
            <a:pPr>
              <a:lnSpc>
                <a:spcPct val="100000"/>
              </a:lnSpc>
              <a:spcBef>
                <a:spcPts val="1200"/>
              </a:spcBef>
              <a:spcAft>
                <a:spcPts val="600"/>
              </a:spcAft>
              <a:buFontTx/>
              <a:buChar char="•"/>
            </a:pPr>
            <a:r>
              <a:rPr lang="en-US" sz="2400" dirty="0">
                <a:latin typeface="Calibri" charset="0"/>
              </a:rPr>
              <a:t>Be a real resource person. Take the team on “field trips” </a:t>
            </a:r>
          </a:p>
          <a:p>
            <a:pPr>
              <a:lnSpc>
                <a:spcPct val="100000"/>
              </a:lnSpc>
              <a:spcBef>
                <a:spcPts val="1200"/>
              </a:spcBef>
              <a:spcAft>
                <a:spcPts val="600"/>
              </a:spcAft>
              <a:buFontTx/>
              <a:buChar char="•"/>
            </a:pPr>
            <a:r>
              <a:rPr lang="en-US" sz="2400" dirty="0" smtClean="0">
                <a:latin typeface="Calibri" charset="0"/>
              </a:rPr>
              <a:t>Teach </a:t>
            </a:r>
            <a:r>
              <a:rPr lang="en-US" sz="2400" dirty="0">
                <a:latin typeface="Calibri" charset="0"/>
              </a:rPr>
              <a:t>skills and attitudes to help anticipate problems. </a:t>
            </a:r>
          </a:p>
          <a:p>
            <a:pPr>
              <a:lnSpc>
                <a:spcPct val="100000"/>
              </a:lnSpc>
              <a:spcBef>
                <a:spcPts val="1200"/>
              </a:spcBef>
              <a:spcAft>
                <a:spcPts val="600"/>
              </a:spcAft>
              <a:buFontTx/>
              <a:buChar char="•"/>
            </a:pPr>
            <a:r>
              <a:rPr lang="en-US" sz="2400" dirty="0">
                <a:latin typeface="Calibri" charset="0"/>
              </a:rPr>
              <a:t>Practice spontaneous as much as Long-Term and Style. </a:t>
            </a:r>
          </a:p>
          <a:p>
            <a:pPr>
              <a:lnSpc>
                <a:spcPct val="100000"/>
              </a:lnSpc>
              <a:spcBef>
                <a:spcPts val="1200"/>
              </a:spcBef>
              <a:spcAft>
                <a:spcPts val="600"/>
              </a:spcAft>
              <a:buFontTx/>
              <a:buChar char="•"/>
            </a:pPr>
            <a:r>
              <a:rPr lang="en-US" sz="2400" dirty="0">
                <a:latin typeface="Calibri" charset="0"/>
              </a:rPr>
              <a:t>Practice reacting to mistakes - accidents often happen. </a:t>
            </a:r>
          </a:p>
          <a:p>
            <a:pPr>
              <a:lnSpc>
                <a:spcPct val="100000"/>
              </a:lnSpc>
              <a:spcBef>
                <a:spcPts val="1200"/>
              </a:spcBef>
              <a:spcAft>
                <a:spcPts val="600"/>
              </a:spcAft>
              <a:buFontTx/>
              <a:buChar char="•"/>
            </a:pPr>
            <a:r>
              <a:rPr lang="en-US" sz="2400" dirty="0">
                <a:latin typeface="Calibri" charset="0"/>
              </a:rPr>
              <a:t>Always answer a question with a question. </a:t>
            </a:r>
            <a:endParaRPr lang="en-US" sz="2400" dirty="0" smtClean="0">
              <a:latin typeface="Calibri" charset="0"/>
            </a:endParaRPr>
          </a:p>
          <a:p>
            <a:pPr>
              <a:lnSpc>
                <a:spcPct val="100000"/>
              </a:lnSpc>
              <a:spcBef>
                <a:spcPts val="1200"/>
              </a:spcBef>
              <a:spcAft>
                <a:spcPts val="600"/>
              </a:spcAft>
              <a:buFontTx/>
              <a:buChar char="•"/>
            </a:pPr>
            <a:r>
              <a:rPr lang="en-US" sz="2400" dirty="0">
                <a:latin typeface="Calibri" charset="0"/>
              </a:rPr>
              <a:t>Help the team develop confidence in risk taking. </a:t>
            </a:r>
          </a:p>
        </p:txBody>
      </p:sp>
      <p:sp>
        <p:nvSpPr>
          <p:cNvPr id="5427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9</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Tips and Advice</a:t>
            </a:r>
            <a:r>
              <a:rPr sz="2000" i="1" smtClean="0">
                <a:latin typeface="Calibri"/>
                <a:ea typeface="+mn-ea"/>
                <a:cs typeface="Calibri"/>
              </a:rPr>
              <a:t>  Continued …</a:t>
            </a:r>
            <a:endParaRPr i="1">
              <a:latin typeface="Calibri"/>
              <a:ea typeface="+mn-ea"/>
              <a:cs typeface="Calibri"/>
            </a:endParaRPr>
          </a:p>
        </p:txBody>
      </p:sp>
      <p:sp>
        <p:nvSpPr>
          <p:cNvPr id="54274" name="Rectangle 3"/>
          <p:cNvSpPr>
            <a:spLocks noGrp="1"/>
          </p:cNvSpPr>
          <p:nvPr>
            <p:ph sz="quarter" idx="4294967295"/>
          </p:nvPr>
        </p:nvSpPr>
        <p:spPr>
          <a:xfrm>
            <a:off x="685800" y="1262063"/>
            <a:ext cx="7772400" cy="4339649"/>
          </a:xfrm>
        </p:spPr>
        <p:txBody>
          <a:bodyPr/>
          <a:lstStyle/>
          <a:p>
            <a:pPr>
              <a:lnSpc>
                <a:spcPct val="100000"/>
              </a:lnSpc>
              <a:spcBef>
                <a:spcPts val="1200"/>
              </a:spcBef>
              <a:spcAft>
                <a:spcPts val="600"/>
              </a:spcAft>
              <a:buFontTx/>
              <a:buChar char="•"/>
            </a:pPr>
            <a:r>
              <a:rPr lang="en-US" sz="2400" dirty="0" smtClean="0">
                <a:latin typeface="Calibri" charset="0"/>
              </a:rPr>
              <a:t>Look </a:t>
            </a:r>
            <a:r>
              <a:rPr lang="en-US" sz="2400" dirty="0">
                <a:latin typeface="Calibri" charset="0"/>
              </a:rPr>
              <a:t>at the answer or solution. Have team members ask: </a:t>
            </a:r>
            <a:endParaRPr lang="en-US" sz="2400" dirty="0" smtClean="0">
              <a:latin typeface="Calibri" charset="0"/>
            </a:endParaRPr>
          </a:p>
          <a:p>
            <a:pPr lvl="1">
              <a:lnSpc>
                <a:spcPct val="100000"/>
              </a:lnSpc>
              <a:spcBef>
                <a:spcPts val="1200"/>
              </a:spcBef>
              <a:spcAft>
                <a:spcPts val="600"/>
              </a:spcAft>
              <a:buFontTx/>
              <a:buChar char="•"/>
            </a:pPr>
            <a:r>
              <a:rPr lang="en-US" sz="2400" dirty="0" smtClean="0">
                <a:latin typeface="Calibri" charset="0"/>
              </a:rPr>
              <a:t>Is </a:t>
            </a:r>
            <a:r>
              <a:rPr lang="en-US" sz="2400" dirty="0">
                <a:latin typeface="Calibri" charset="0"/>
              </a:rPr>
              <a:t>it of high quality?  </a:t>
            </a:r>
            <a:endParaRPr lang="en-US" sz="2400" dirty="0" smtClean="0">
              <a:latin typeface="Calibri" charset="0"/>
            </a:endParaRPr>
          </a:p>
          <a:p>
            <a:pPr lvl="2">
              <a:lnSpc>
                <a:spcPct val="100000"/>
              </a:lnSpc>
              <a:spcBef>
                <a:spcPts val="1200"/>
              </a:spcBef>
              <a:spcAft>
                <a:spcPts val="600"/>
              </a:spcAft>
              <a:buFontTx/>
              <a:buChar char="•"/>
            </a:pPr>
            <a:r>
              <a:rPr lang="en-US" dirty="0" smtClean="0">
                <a:latin typeface="Calibri" charset="0"/>
              </a:rPr>
              <a:t>How </a:t>
            </a:r>
            <a:r>
              <a:rPr lang="en-US" dirty="0">
                <a:latin typeface="Calibri" charset="0"/>
              </a:rPr>
              <a:t>original is it?  </a:t>
            </a:r>
            <a:endParaRPr lang="en-US" dirty="0" smtClean="0">
              <a:latin typeface="Calibri" charset="0"/>
            </a:endParaRPr>
          </a:p>
          <a:p>
            <a:pPr lvl="3">
              <a:lnSpc>
                <a:spcPct val="100000"/>
              </a:lnSpc>
              <a:spcBef>
                <a:spcPts val="1200"/>
              </a:spcBef>
              <a:spcAft>
                <a:spcPts val="600"/>
              </a:spcAft>
              <a:buFontTx/>
              <a:buChar char="•"/>
            </a:pPr>
            <a:r>
              <a:rPr lang="en-US" dirty="0" smtClean="0">
                <a:latin typeface="Calibri" charset="0"/>
              </a:rPr>
              <a:t>Is </a:t>
            </a:r>
            <a:r>
              <a:rPr lang="en-US" dirty="0">
                <a:latin typeface="Calibri" charset="0"/>
              </a:rPr>
              <a:t>it the first thing you think of?  </a:t>
            </a:r>
            <a:endParaRPr lang="en-US" dirty="0" smtClean="0">
              <a:latin typeface="Calibri" charset="0"/>
            </a:endParaRPr>
          </a:p>
          <a:p>
            <a:pPr lvl="4">
              <a:lnSpc>
                <a:spcPct val="100000"/>
              </a:lnSpc>
              <a:spcBef>
                <a:spcPts val="1200"/>
              </a:spcBef>
              <a:spcAft>
                <a:spcPts val="600"/>
              </a:spcAft>
              <a:buFontTx/>
              <a:buChar char="•"/>
            </a:pPr>
            <a:r>
              <a:rPr lang="en-US" dirty="0" smtClean="0">
                <a:latin typeface="Calibri" charset="0"/>
              </a:rPr>
              <a:t>Is </a:t>
            </a:r>
            <a:r>
              <a:rPr lang="en-US" dirty="0">
                <a:latin typeface="Calibri" charset="0"/>
              </a:rPr>
              <a:t>it the first thing others will think of?  </a:t>
            </a:r>
            <a:endParaRPr lang="en-US" dirty="0" smtClean="0">
              <a:latin typeface="Calibri" charset="0"/>
            </a:endParaRPr>
          </a:p>
          <a:p>
            <a:pPr lvl="5">
              <a:spcBef>
                <a:spcPts val="1200"/>
              </a:spcBef>
              <a:spcAft>
                <a:spcPts val="600"/>
              </a:spcAft>
              <a:buFontTx/>
              <a:buChar char="•"/>
            </a:pPr>
            <a:r>
              <a:rPr lang="en-US" sz="2400" dirty="0" smtClean="0">
                <a:latin typeface="Calibri" charset="0"/>
              </a:rPr>
              <a:t>If </a:t>
            </a:r>
            <a:r>
              <a:rPr lang="en-US" sz="2400" dirty="0">
                <a:latin typeface="Calibri" charset="0"/>
              </a:rPr>
              <a:t>so, is it creative?</a:t>
            </a:r>
          </a:p>
          <a:p>
            <a:pPr>
              <a:lnSpc>
                <a:spcPct val="100000"/>
              </a:lnSpc>
              <a:spcBef>
                <a:spcPts val="1200"/>
              </a:spcBef>
              <a:spcAft>
                <a:spcPts val="600"/>
              </a:spcAft>
              <a:buFontTx/>
              <a:buChar char="•"/>
            </a:pPr>
            <a:r>
              <a:rPr lang="en-US" sz="2400" dirty="0">
                <a:latin typeface="Calibri" charset="0"/>
              </a:rPr>
              <a:t>Remember that it is </a:t>
            </a:r>
            <a:r>
              <a:rPr lang="en-US" sz="2400" dirty="0" smtClean="0">
                <a:latin typeface="Calibri" charset="0"/>
              </a:rPr>
              <a:t>the team’s attention to details </a:t>
            </a:r>
            <a:r>
              <a:rPr lang="en-US" sz="2400" dirty="0">
                <a:latin typeface="Calibri" charset="0"/>
              </a:rPr>
              <a:t>that </a:t>
            </a:r>
            <a:r>
              <a:rPr lang="en-US" sz="2400" dirty="0" smtClean="0">
                <a:latin typeface="Calibri" charset="0"/>
              </a:rPr>
              <a:t> will differentiate good solutions </a:t>
            </a:r>
            <a:r>
              <a:rPr lang="en-US" sz="2400" dirty="0">
                <a:latin typeface="Calibri" charset="0"/>
              </a:rPr>
              <a:t>from </a:t>
            </a:r>
            <a:r>
              <a:rPr lang="en-US" sz="2400" dirty="0" smtClean="0">
                <a:latin typeface="Calibri" charset="0"/>
              </a:rPr>
              <a:t>great solutions. </a:t>
            </a:r>
            <a:endParaRPr lang="en-US" sz="2400" dirty="0">
              <a:latin typeface="Calibri" charset="0"/>
            </a:endParaRPr>
          </a:p>
        </p:txBody>
      </p:sp>
      <p:sp>
        <p:nvSpPr>
          <p:cNvPr id="5427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9</a:t>
            </a:r>
          </a:p>
        </p:txBody>
      </p:sp>
    </p:spTree>
    <p:extLst>
      <p:ext uri="{BB962C8B-B14F-4D97-AF65-F5344CB8AC3E}">
        <p14:creationId xmlns:p14="http://schemas.microsoft.com/office/powerpoint/2010/main" val="23790565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Coaching Do’s</a:t>
            </a:r>
            <a:r>
              <a:rPr lang="en-US" b="1" dirty="0" smtClean="0">
                <a:latin typeface="Calibri"/>
                <a:ea typeface="+mn-ea"/>
                <a:cs typeface="Calibri"/>
              </a:rPr>
              <a:t> &amp; Don’ts</a:t>
            </a:r>
            <a:endParaRPr i="1" dirty="0">
              <a:latin typeface="Calibri"/>
              <a:ea typeface="+mn-ea"/>
              <a:cs typeface="Calibri"/>
            </a:endParaRPr>
          </a:p>
        </p:txBody>
      </p:sp>
      <p:sp>
        <p:nvSpPr>
          <p:cNvPr id="55298" name="Rectangle 3"/>
          <p:cNvSpPr>
            <a:spLocks noGrp="1"/>
          </p:cNvSpPr>
          <p:nvPr>
            <p:ph sz="quarter" idx="4294967295"/>
          </p:nvPr>
        </p:nvSpPr>
        <p:spPr>
          <a:xfrm>
            <a:off x="914400" y="1262063"/>
            <a:ext cx="7315200" cy="5098831"/>
          </a:xfrm>
        </p:spPr>
        <p:txBody>
          <a:bodyPr/>
          <a:lstStyle/>
          <a:p>
            <a:pPr lvl="0">
              <a:spcBef>
                <a:spcPts val="600"/>
              </a:spcBef>
              <a:spcAft>
                <a:spcPts val="600"/>
              </a:spcAft>
            </a:pPr>
            <a:r>
              <a:rPr lang="en-US" sz="2800" dirty="0"/>
              <a:t>Do teach your team the creative problem-solving process and use it throughout the problem </a:t>
            </a:r>
            <a:r>
              <a:rPr lang="en-US" sz="2800" dirty="0" smtClean="0"/>
              <a:t>solution</a:t>
            </a:r>
            <a:endParaRPr lang="en-US" sz="2800" dirty="0"/>
          </a:p>
          <a:p>
            <a:pPr lvl="0">
              <a:spcBef>
                <a:spcPts val="600"/>
              </a:spcBef>
              <a:spcAft>
                <a:spcPts val="600"/>
              </a:spcAft>
            </a:pPr>
            <a:r>
              <a:rPr lang="en-US" sz="2800" dirty="0"/>
              <a:t>Don't get disturbed when teams make mistakes along the way. This is part of the OM learning process. </a:t>
            </a:r>
          </a:p>
          <a:p>
            <a:pPr lvl="0">
              <a:spcBef>
                <a:spcPts val="600"/>
              </a:spcBef>
              <a:spcAft>
                <a:spcPts val="600"/>
              </a:spcAft>
            </a:pPr>
            <a:r>
              <a:rPr lang="en-US" sz="2800" dirty="0"/>
              <a:t>Do help them to learn how to evaluate their ideas and progress continually throughout each aspect of the problem </a:t>
            </a:r>
            <a:r>
              <a:rPr lang="en-US" sz="2800" dirty="0" smtClean="0"/>
              <a:t>solution</a:t>
            </a:r>
            <a:endParaRPr lang="en-US" sz="2800" dirty="0"/>
          </a:p>
          <a:p>
            <a:pPr lvl="0">
              <a:spcBef>
                <a:spcPts val="600"/>
              </a:spcBef>
              <a:spcAft>
                <a:spcPts val="600"/>
              </a:spcAft>
            </a:pPr>
            <a:r>
              <a:rPr lang="en-US" sz="2800" dirty="0"/>
              <a:t>Don't tell them how to solve the problem, but rather ask questions which help them think it </a:t>
            </a:r>
            <a:r>
              <a:rPr lang="en-US" sz="2800" dirty="0" smtClean="0"/>
              <a:t>through</a:t>
            </a:r>
            <a:endParaRPr lang="en-US" sz="2800" dirty="0"/>
          </a:p>
        </p:txBody>
      </p:sp>
      <p:sp>
        <p:nvSpPr>
          <p:cNvPr id="5529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11</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Coaching </a:t>
            </a:r>
            <a:r>
              <a:rPr lang="en-US" b="1" dirty="0">
                <a:cs typeface="Calibri"/>
              </a:rPr>
              <a:t>Do’s &amp; </a:t>
            </a:r>
            <a:r>
              <a:rPr lang="en-US" b="1" dirty="0" smtClean="0">
                <a:cs typeface="Calibri"/>
              </a:rPr>
              <a:t>Don’ts  </a:t>
            </a:r>
            <a:r>
              <a:rPr sz="2200" b="1" i="1" dirty="0" smtClean="0">
                <a:latin typeface="Calibri"/>
                <a:ea typeface="+mn-ea"/>
                <a:cs typeface="Calibri"/>
              </a:rPr>
              <a:t>Continued …</a:t>
            </a:r>
            <a:endParaRPr sz="2200" i="1" dirty="0">
              <a:latin typeface="Calibri"/>
              <a:ea typeface="+mn-ea"/>
              <a:cs typeface="Calibri"/>
            </a:endParaRPr>
          </a:p>
        </p:txBody>
      </p:sp>
      <p:sp>
        <p:nvSpPr>
          <p:cNvPr id="56322" name="Rectangle 3"/>
          <p:cNvSpPr>
            <a:spLocks noGrp="1"/>
          </p:cNvSpPr>
          <p:nvPr>
            <p:ph sz="quarter" idx="4294967295"/>
          </p:nvPr>
        </p:nvSpPr>
        <p:spPr>
          <a:xfrm>
            <a:off x="914400" y="1262062"/>
            <a:ext cx="7315200" cy="5122428"/>
          </a:xfrm>
        </p:spPr>
        <p:txBody>
          <a:bodyPr/>
          <a:lstStyle/>
          <a:p>
            <a:pPr lvl="0">
              <a:spcBef>
                <a:spcPts val="600"/>
              </a:spcBef>
              <a:spcAft>
                <a:spcPts val="600"/>
              </a:spcAft>
            </a:pPr>
            <a:r>
              <a:rPr lang="en-US" sz="2800" dirty="0"/>
              <a:t>Do help students to understand that winning is not the goal. The process of getting there is the most important thing -- not the </a:t>
            </a:r>
            <a:r>
              <a:rPr lang="en-US" sz="2800" dirty="0" smtClean="0"/>
              <a:t>competition. </a:t>
            </a:r>
            <a:endParaRPr lang="en-US" sz="2800" dirty="0"/>
          </a:p>
          <a:p>
            <a:pPr lvl="0">
              <a:spcBef>
                <a:spcPts val="600"/>
              </a:spcBef>
              <a:spcAft>
                <a:spcPts val="600"/>
              </a:spcAft>
            </a:pPr>
            <a:r>
              <a:rPr lang="en-US" sz="2800" dirty="0"/>
              <a:t>Don't make them feel </a:t>
            </a:r>
            <a:r>
              <a:rPr lang="en-US" sz="2800" dirty="0" smtClean="0"/>
              <a:t>they </a:t>
            </a:r>
            <a:r>
              <a:rPr lang="en-US" sz="2800" dirty="0"/>
              <a:t>have failed if they don't win. Failing is only when they won't try again. </a:t>
            </a:r>
          </a:p>
          <a:p>
            <a:pPr lvl="0">
              <a:spcBef>
                <a:spcPts val="600"/>
              </a:spcBef>
              <a:spcAft>
                <a:spcPts val="600"/>
              </a:spcAft>
            </a:pPr>
            <a:r>
              <a:rPr lang="en-US" sz="2800" dirty="0"/>
              <a:t>Do help students to see and recognize the abilities of each team member and encourage team members to capitalize on the individual strengths of </a:t>
            </a:r>
            <a:r>
              <a:rPr lang="en-US" sz="2800" dirty="0" smtClean="0"/>
              <a:t>ALL</a:t>
            </a:r>
            <a:endParaRPr lang="en-US" sz="2800" dirty="0"/>
          </a:p>
          <a:p>
            <a:pPr lvl="0">
              <a:spcBef>
                <a:spcPts val="600"/>
              </a:spcBef>
              <a:spcAft>
                <a:spcPts val="600"/>
              </a:spcAft>
            </a:pPr>
            <a:r>
              <a:rPr lang="en-US" sz="2800" dirty="0"/>
              <a:t>Don't allow any criticism of </a:t>
            </a:r>
            <a:r>
              <a:rPr lang="en-US" sz="2800" dirty="0" smtClean="0"/>
              <a:t>personalities </a:t>
            </a:r>
            <a:r>
              <a:rPr lang="en-US" sz="2800" dirty="0"/>
              <a:t>or physical attributes -- no cutting </a:t>
            </a:r>
            <a:r>
              <a:rPr lang="en-US" sz="2800" dirty="0" smtClean="0"/>
              <a:t>remarks</a:t>
            </a:r>
            <a:endParaRPr lang="en-US" sz="2800" dirty="0"/>
          </a:p>
        </p:txBody>
      </p:sp>
      <p:sp>
        <p:nvSpPr>
          <p:cNvPr id="56323"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11</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lang="en-US" b="1" dirty="0">
                <a:cs typeface="Calibri"/>
              </a:rPr>
              <a:t>Coaching Do’s &amp; Don’ts  </a:t>
            </a:r>
            <a:r>
              <a:rPr lang="en-US" sz="2200" b="1" i="1" dirty="0">
                <a:cs typeface="Calibri"/>
              </a:rPr>
              <a:t>Continued …</a:t>
            </a:r>
            <a:endParaRPr sz="2200" i="1" dirty="0">
              <a:latin typeface="Calibri"/>
              <a:ea typeface="+mn-ea"/>
              <a:cs typeface="Calibri"/>
            </a:endParaRPr>
          </a:p>
        </p:txBody>
      </p:sp>
      <p:sp>
        <p:nvSpPr>
          <p:cNvPr id="56322" name="Rectangle 3"/>
          <p:cNvSpPr>
            <a:spLocks noGrp="1"/>
          </p:cNvSpPr>
          <p:nvPr>
            <p:ph sz="quarter" idx="4294967295"/>
          </p:nvPr>
        </p:nvSpPr>
        <p:spPr>
          <a:xfrm>
            <a:off x="914400" y="1262063"/>
            <a:ext cx="7315200" cy="4734629"/>
          </a:xfrm>
        </p:spPr>
        <p:txBody>
          <a:bodyPr/>
          <a:lstStyle/>
          <a:p>
            <a:pPr lvl="0">
              <a:spcBef>
                <a:spcPts val="600"/>
              </a:spcBef>
              <a:spcAft>
                <a:spcPts val="600"/>
              </a:spcAft>
            </a:pPr>
            <a:r>
              <a:rPr lang="en-US" sz="2800" dirty="0"/>
              <a:t>Do set an example of good sportsmanship and behavior. Be a good role model for your team members and others. </a:t>
            </a:r>
          </a:p>
          <a:p>
            <a:pPr lvl="0">
              <a:spcBef>
                <a:spcPts val="600"/>
              </a:spcBef>
              <a:spcAft>
                <a:spcPts val="600"/>
              </a:spcAft>
            </a:pPr>
            <a:r>
              <a:rPr lang="en-US" sz="2800" dirty="0"/>
              <a:t>Don't limit creativity by setting restrictions which are too tight or which reflect your own, perhaps limited, vision. </a:t>
            </a:r>
          </a:p>
          <a:p>
            <a:pPr lvl="0">
              <a:spcBef>
                <a:spcPts val="600"/>
              </a:spcBef>
              <a:spcAft>
                <a:spcPts val="600"/>
              </a:spcAft>
            </a:pPr>
            <a:r>
              <a:rPr lang="en-US" sz="2800" dirty="0"/>
              <a:t>Don't get uptight. Relax and remember that the team members are the ones who have to know everything or find out. </a:t>
            </a:r>
          </a:p>
          <a:p>
            <a:pPr>
              <a:spcBef>
                <a:spcPts val="600"/>
              </a:spcBef>
              <a:spcAft>
                <a:spcPts val="600"/>
              </a:spcAft>
            </a:pPr>
            <a:r>
              <a:rPr lang="en-US" sz="2800" dirty="0"/>
              <a:t>Do relax and enjoy seeing these young, creative minds at work!! </a:t>
            </a:r>
            <a:endParaRPr lang="en-US" sz="2800" dirty="0">
              <a:latin typeface="Calibri" charset="0"/>
            </a:endParaRPr>
          </a:p>
        </p:txBody>
      </p:sp>
      <p:sp>
        <p:nvSpPr>
          <p:cNvPr id="56323"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11</a:t>
            </a:r>
          </a:p>
        </p:txBody>
      </p:sp>
    </p:spTree>
    <p:extLst>
      <p:ext uri="{BB962C8B-B14F-4D97-AF65-F5344CB8AC3E}">
        <p14:creationId xmlns:p14="http://schemas.microsoft.com/office/powerpoint/2010/main" val="975940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First </a:t>
            </a:r>
            <a:r>
              <a:rPr b="1" smtClean="0">
                <a:latin typeface="Calibri"/>
                <a:ea typeface="+mn-ea"/>
                <a:cs typeface="Calibri"/>
              </a:rPr>
              <a:t>Five - Meeting #1</a:t>
            </a:r>
            <a:endParaRPr b="1">
              <a:latin typeface="Calibri"/>
              <a:ea typeface="+mn-ea"/>
              <a:cs typeface="Calibri"/>
            </a:endParaRPr>
          </a:p>
        </p:txBody>
      </p:sp>
      <p:sp>
        <p:nvSpPr>
          <p:cNvPr id="59394" name="Rectangle 3"/>
          <p:cNvSpPr>
            <a:spLocks noGrp="1"/>
          </p:cNvSpPr>
          <p:nvPr>
            <p:ph sz="quarter" idx="4294967295"/>
          </p:nvPr>
        </p:nvSpPr>
        <p:spPr>
          <a:xfrm>
            <a:off x="914400" y="1338294"/>
            <a:ext cx="7315200" cy="4601259"/>
          </a:xfrm>
        </p:spPr>
        <p:txBody>
          <a:bodyPr/>
          <a:lstStyle/>
          <a:p>
            <a:pPr eaLnBrk="1" hangingPunct="1">
              <a:lnSpc>
                <a:spcPct val="100000"/>
              </a:lnSpc>
              <a:spcBef>
                <a:spcPts val="600"/>
              </a:spcBef>
              <a:buFontTx/>
              <a:buChar char="•"/>
            </a:pPr>
            <a:r>
              <a:rPr lang="en-US" sz="2400" dirty="0" smtClean="0">
                <a:latin typeface="Calibri" charset="0"/>
                <a:cs typeface="Calibri" charset="0"/>
              </a:rPr>
              <a:t>Meet </a:t>
            </a:r>
            <a:r>
              <a:rPr lang="en-US" sz="2400" dirty="0">
                <a:latin typeface="Calibri" charset="0"/>
                <a:cs typeface="Calibri" charset="0"/>
              </a:rPr>
              <a:t>with team and parents to explain program and set team goals</a:t>
            </a:r>
          </a:p>
          <a:p>
            <a:pPr eaLnBrk="1" hangingPunct="1">
              <a:lnSpc>
                <a:spcPct val="100000"/>
              </a:lnSpc>
              <a:spcBef>
                <a:spcPts val="600"/>
              </a:spcBef>
              <a:buFontTx/>
              <a:buChar char="•"/>
            </a:pPr>
            <a:r>
              <a:rPr lang="en-US" sz="2400" dirty="0">
                <a:latin typeface="Calibri" charset="0"/>
                <a:cs typeface="Calibri" charset="0"/>
              </a:rPr>
              <a:t>Discuss the process, give dates for tournaments</a:t>
            </a:r>
          </a:p>
          <a:p>
            <a:pPr eaLnBrk="1" hangingPunct="1">
              <a:lnSpc>
                <a:spcPct val="100000"/>
              </a:lnSpc>
              <a:spcBef>
                <a:spcPts val="600"/>
              </a:spcBef>
              <a:buFontTx/>
              <a:buChar char="•"/>
            </a:pPr>
            <a:r>
              <a:rPr lang="en-US" sz="2400" dirty="0">
                <a:latin typeface="Calibri" charset="0"/>
                <a:cs typeface="Calibri" charset="0"/>
              </a:rPr>
              <a:t>Go over the time commitment and responsibility of being on the team</a:t>
            </a:r>
          </a:p>
          <a:p>
            <a:pPr eaLnBrk="1" hangingPunct="1">
              <a:lnSpc>
                <a:spcPct val="100000"/>
              </a:lnSpc>
              <a:spcBef>
                <a:spcPts val="600"/>
              </a:spcBef>
              <a:buFontTx/>
              <a:buChar char="•"/>
            </a:pPr>
            <a:r>
              <a:rPr lang="en-US" sz="2400" dirty="0">
                <a:latin typeface="Calibri" charset="0"/>
                <a:cs typeface="Calibri" charset="0"/>
              </a:rPr>
              <a:t>Stress regular attendance at meetings</a:t>
            </a:r>
          </a:p>
          <a:p>
            <a:pPr eaLnBrk="1" hangingPunct="1">
              <a:lnSpc>
                <a:spcPct val="100000"/>
              </a:lnSpc>
              <a:spcBef>
                <a:spcPts val="600"/>
              </a:spcBef>
              <a:buFontTx/>
              <a:buChar char="•"/>
            </a:pPr>
            <a:r>
              <a:rPr lang="en-US" sz="2400" dirty="0">
                <a:latin typeface="Calibri" charset="0"/>
                <a:cs typeface="Calibri" charset="0"/>
              </a:rPr>
              <a:t>Explain Outside Assistance</a:t>
            </a:r>
          </a:p>
          <a:p>
            <a:pPr eaLnBrk="1" hangingPunct="1">
              <a:lnSpc>
                <a:spcPct val="100000"/>
              </a:lnSpc>
              <a:spcBef>
                <a:spcPts val="600"/>
              </a:spcBef>
              <a:buFontTx/>
              <a:buChar char="•"/>
            </a:pPr>
            <a:r>
              <a:rPr lang="en-US" sz="2400" dirty="0">
                <a:latin typeface="Calibri" charset="0"/>
                <a:cs typeface="Calibri" charset="0"/>
              </a:rPr>
              <a:t>Review behavioral expectations</a:t>
            </a:r>
          </a:p>
          <a:p>
            <a:pPr eaLnBrk="1" hangingPunct="1">
              <a:lnSpc>
                <a:spcPct val="100000"/>
              </a:lnSpc>
              <a:spcBef>
                <a:spcPts val="600"/>
              </a:spcBef>
              <a:buFontTx/>
              <a:buChar char="•"/>
            </a:pPr>
            <a:r>
              <a:rPr lang="en-US" sz="2400" dirty="0">
                <a:latin typeface="Calibri" charset="0"/>
                <a:cs typeface="Calibri" charset="0"/>
              </a:rPr>
              <a:t>Talk about difference between </a:t>
            </a:r>
            <a:r>
              <a:rPr lang="ja-JP" altLang="en-US" sz="2400" dirty="0">
                <a:latin typeface="Calibri" charset="0"/>
                <a:cs typeface="Calibri" charset="0"/>
              </a:rPr>
              <a:t>“</a:t>
            </a:r>
            <a:r>
              <a:rPr lang="en-US" altLang="ja-JP" sz="2400" dirty="0">
                <a:latin typeface="Calibri" charset="0"/>
                <a:cs typeface="Calibri" charset="0"/>
              </a:rPr>
              <a:t>winning</a:t>
            </a:r>
            <a:r>
              <a:rPr lang="ja-JP" altLang="en-US" sz="2400" dirty="0">
                <a:latin typeface="Calibri" charset="0"/>
                <a:cs typeface="Calibri" charset="0"/>
              </a:rPr>
              <a:t>”</a:t>
            </a:r>
            <a:r>
              <a:rPr lang="en-US" altLang="ja-JP" sz="2400" dirty="0">
                <a:latin typeface="Calibri" charset="0"/>
                <a:cs typeface="Calibri" charset="0"/>
              </a:rPr>
              <a:t> and </a:t>
            </a:r>
            <a:r>
              <a:rPr lang="ja-JP" altLang="en-US" sz="2400" dirty="0">
                <a:latin typeface="Calibri" charset="0"/>
                <a:cs typeface="Calibri" charset="0"/>
              </a:rPr>
              <a:t>“</a:t>
            </a:r>
            <a:r>
              <a:rPr lang="en-US" altLang="ja-JP" sz="2400" dirty="0">
                <a:latin typeface="Calibri" charset="0"/>
                <a:cs typeface="Calibri" charset="0"/>
              </a:rPr>
              <a:t>succeeding</a:t>
            </a:r>
            <a:r>
              <a:rPr lang="ja-JP" altLang="en-US" sz="2400" dirty="0">
                <a:latin typeface="Calibri" charset="0"/>
                <a:cs typeface="Calibri" charset="0"/>
              </a:rPr>
              <a:t>”</a:t>
            </a:r>
            <a:endParaRPr lang="en-US" altLang="ja-JP" sz="2400" dirty="0">
              <a:latin typeface="Calibri" charset="0"/>
              <a:cs typeface="Calibri" charset="0"/>
            </a:endParaRPr>
          </a:p>
          <a:p>
            <a:pPr eaLnBrk="1" hangingPunct="1">
              <a:lnSpc>
                <a:spcPct val="100000"/>
              </a:lnSpc>
              <a:spcBef>
                <a:spcPts val="600"/>
              </a:spcBef>
              <a:buFontTx/>
              <a:buChar char="•"/>
            </a:pPr>
            <a:r>
              <a:rPr lang="en-US" sz="2400" dirty="0">
                <a:latin typeface="Calibri" charset="0"/>
                <a:cs typeface="Calibri" charset="0"/>
              </a:rPr>
              <a:t>Set a meeting schedule</a:t>
            </a:r>
          </a:p>
        </p:txBody>
      </p:sp>
      <p:sp>
        <p:nvSpPr>
          <p:cNvPr id="59395"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9</a:t>
            </a:r>
          </a:p>
        </p:txBody>
      </p:sp>
      <p:sp>
        <p:nvSpPr>
          <p:cNvPr id="59396"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Before We Begin</a:t>
            </a:r>
            <a:endParaRPr b="1">
              <a:latin typeface="Calibri"/>
              <a:ea typeface="+mn-ea"/>
              <a:cs typeface="Calibri"/>
            </a:endParaRPr>
          </a:p>
        </p:txBody>
      </p:sp>
      <p:sp>
        <p:nvSpPr>
          <p:cNvPr id="13314" name="Rectangle 3"/>
          <p:cNvSpPr>
            <a:spLocks noGrp="1"/>
          </p:cNvSpPr>
          <p:nvPr>
            <p:ph sz="quarter" idx="4294967295"/>
          </p:nvPr>
        </p:nvSpPr>
        <p:spPr>
          <a:xfrm>
            <a:off x="457200" y="1108075"/>
            <a:ext cx="8229600" cy="369888"/>
          </a:xfrm>
        </p:spPr>
        <p:txBody>
          <a:bodyPr/>
          <a:lstStyle/>
          <a:p>
            <a:pPr marL="0" indent="-60325" algn="ctr" eaLnBrk="1" hangingPunct="1">
              <a:lnSpc>
                <a:spcPct val="100000"/>
              </a:lnSpc>
              <a:spcBef>
                <a:spcPts val="1200"/>
              </a:spcBef>
              <a:buFontTx/>
              <a:buNone/>
            </a:pPr>
            <a:r>
              <a:rPr lang="en-US" sz="2400">
                <a:latin typeface="Calibri" charset="0"/>
                <a:cs typeface="Calibri" charset="0"/>
              </a:rPr>
              <a:t>Two main references in today’s presentation</a:t>
            </a:r>
          </a:p>
        </p:txBody>
      </p:sp>
      <p:sp>
        <p:nvSpPr>
          <p:cNvPr id="13315" name="TextBox 1"/>
          <p:cNvSpPr txBox="1">
            <a:spLocks noChangeArrowheads="1"/>
          </p:cNvSpPr>
          <p:nvPr/>
        </p:nvSpPr>
        <p:spPr bwMode="auto">
          <a:xfrm>
            <a:off x="12700" y="6450013"/>
            <a:ext cx="80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FFFF"/>
                </a:solidFill>
              </a:rPr>
              <a:t>PG 5</a:t>
            </a:r>
          </a:p>
        </p:txBody>
      </p:sp>
      <p:sp>
        <p:nvSpPr>
          <p:cNvPr id="13316" name="TextBox 4"/>
          <p:cNvSpPr txBox="1">
            <a:spLocks noChangeArrowheads="1"/>
          </p:cNvSpPr>
          <p:nvPr/>
        </p:nvSpPr>
        <p:spPr bwMode="auto">
          <a:xfrm>
            <a:off x="8331200" y="6450013"/>
            <a:ext cx="8001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FFFF00"/>
                </a:solidFill>
              </a:rPr>
              <a:t>CM 1</a:t>
            </a:r>
          </a:p>
        </p:txBody>
      </p:sp>
      <p:cxnSp>
        <p:nvCxnSpPr>
          <p:cNvPr id="9" name="Straight Arrow Connector 8"/>
          <p:cNvCxnSpPr/>
          <p:nvPr/>
        </p:nvCxnSpPr>
        <p:spPr>
          <a:xfrm flipH="1">
            <a:off x="963613" y="5549900"/>
            <a:ext cx="1752600" cy="976313"/>
          </a:xfrm>
          <a:prstGeom prst="straightConnector1">
            <a:avLst/>
          </a:prstGeom>
          <a:ln w="50800" cmpd="sng">
            <a:solidFill>
              <a:srgbClr val="00FF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643358" y="5549436"/>
            <a:ext cx="1752083" cy="975938"/>
          </a:xfrm>
          <a:prstGeom prst="straightConnector1">
            <a:avLst/>
          </a:prstGeom>
          <a:ln w="50800" cmpd="sng">
            <a:solidFill>
              <a:srgbClr val="FFFF00"/>
            </a:solidFill>
            <a:tailEnd type="triangle"/>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pic>
        <p:nvPicPr>
          <p:cNvPr id="2" name="Picture 1" descr="Pages from 2019+program+guid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4301" y="1866900"/>
            <a:ext cx="2685011" cy="3474720"/>
          </a:xfrm>
          <a:prstGeom prst="rect">
            <a:avLst/>
          </a:prstGeom>
        </p:spPr>
      </p:pic>
      <p:pic>
        <p:nvPicPr>
          <p:cNvPr id="5" name="Picture 4" descr="Pages from 2019 Coaches Manua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4619" y="1866900"/>
            <a:ext cx="2685011" cy="3474720"/>
          </a:xfrm>
          <a:prstGeom prst="rect">
            <a:avLst/>
          </a:prstGeom>
        </p:spPr>
      </p:pic>
    </p:spTree>
    <p:extLst>
      <p:ext uri="{BB962C8B-B14F-4D97-AF65-F5344CB8AC3E}">
        <p14:creationId xmlns:p14="http://schemas.microsoft.com/office/powerpoint/2010/main" val="11454058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4"/>
          <p:cNvSpPr>
            <a:spLocks noGrp="1"/>
          </p:cNvSpPr>
          <p:nvPr>
            <p:ph idx="1"/>
          </p:nvPr>
        </p:nvSpPr>
        <p:spPr>
          <a:xfrm>
            <a:off x="914400" y="1311128"/>
            <a:ext cx="7315200" cy="4832092"/>
          </a:xfrm>
        </p:spPr>
        <p:txBody>
          <a:bodyPr/>
          <a:lstStyle/>
          <a:p>
            <a:pPr eaLnBrk="1" hangingPunct="1">
              <a:lnSpc>
                <a:spcPct val="100000"/>
              </a:lnSpc>
              <a:spcBef>
                <a:spcPts val="600"/>
              </a:spcBef>
              <a:buFontTx/>
              <a:buChar char="•"/>
            </a:pPr>
            <a:r>
              <a:rPr lang="en-US" sz="2400" dirty="0" smtClean="0">
                <a:latin typeface="Calibri" charset="0"/>
                <a:cs typeface="Calibri" charset="0"/>
              </a:rPr>
              <a:t>Every meeting</a:t>
            </a:r>
          </a:p>
          <a:p>
            <a:pPr marL="517525" lvl="1" indent="0" eaLnBrk="1" hangingPunct="1">
              <a:lnSpc>
                <a:spcPct val="100000"/>
              </a:lnSpc>
              <a:spcBef>
                <a:spcPts val="600"/>
              </a:spcBef>
              <a:buNone/>
            </a:pPr>
            <a:r>
              <a:rPr lang="en-US" sz="2400" dirty="0" smtClean="0">
                <a:latin typeface="Calibri" charset="0"/>
                <a:cs typeface="Calibri" charset="0"/>
              </a:rPr>
              <a:t>	Incorporate </a:t>
            </a:r>
            <a:r>
              <a:rPr lang="en-US" sz="2400" dirty="0">
                <a:latin typeface="Calibri" charset="0"/>
                <a:cs typeface="Calibri" charset="0"/>
              </a:rPr>
              <a:t>a team-building activity </a:t>
            </a:r>
          </a:p>
          <a:p>
            <a:pPr marL="517525" lvl="1" indent="0" eaLnBrk="1" hangingPunct="1">
              <a:lnSpc>
                <a:spcPct val="100000"/>
              </a:lnSpc>
              <a:spcBef>
                <a:spcPts val="600"/>
              </a:spcBef>
              <a:buNone/>
            </a:pPr>
            <a:r>
              <a:rPr lang="en-US" sz="2400" dirty="0" smtClean="0">
                <a:latin typeface="Calibri" charset="0"/>
                <a:cs typeface="Calibri" charset="0"/>
              </a:rPr>
              <a:t>	Practice </a:t>
            </a:r>
            <a:r>
              <a:rPr lang="en-US" sz="2400" dirty="0">
                <a:latin typeface="Calibri" charset="0"/>
                <a:cs typeface="Calibri" charset="0"/>
              </a:rPr>
              <a:t>a couple Spontaneous problems</a:t>
            </a:r>
          </a:p>
          <a:p>
            <a:pPr eaLnBrk="1" hangingPunct="1">
              <a:lnSpc>
                <a:spcPct val="100000"/>
              </a:lnSpc>
              <a:spcBef>
                <a:spcPts val="600"/>
              </a:spcBef>
              <a:buFontTx/>
              <a:buChar char="•"/>
            </a:pPr>
            <a:r>
              <a:rPr lang="en-US" sz="2400" dirty="0" smtClean="0">
                <a:latin typeface="Calibri" charset="0"/>
                <a:cs typeface="Calibri" charset="0"/>
              </a:rPr>
              <a:t>#2	Talk </a:t>
            </a:r>
            <a:r>
              <a:rPr lang="en-US" sz="2400" dirty="0">
                <a:latin typeface="Calibri" charset="0"/>
                <a:cs typeface="Calibri" charset="0"/>
              </a:rPr>
              <a:t>about skills and interests of team members </a:t>
            </a:r>
            <a:endParaRPr lang="en-US" sz="2400" dirty="0" smtClean="0">
              <a:latin typeface="Calibri" charset="0"/>
              <a:cs typeface="Calibri" charset="0"/>
            </a:endParaRPr>
          </a:p>
          <a:p>
            <a:pPr marL="517525" lvl="1" indent="0" eaLnBrk="1" hangingPunct="1">
              <a:lnSpc>
                <a:spcPct val="100000"/>
              </a:lnSpc>
              <a:spcBef>
                <a:spcPts val="600"/>
              </a:spcBef>
              <a:buNone/>
            </a:pPr>
            <a:r>
              <a:rPr lang="en-US" sz="2400" dirty="0" smtClean="0">
                <a:latin typeface="Calibri" charset="0"/>
                <a:cs typeface="Calibri" charset="0"/>
              </a:rPr>
              <a:t>	Explain </a:t>
            </a:r>
            <a:r>
              <a:rPr lang="en-US" sz="2400" dirty="0">
                <a:latin typeface="Calibri" charset="0"/>
                <a:cs typeface="Calibri" charset="0"/>
              </a:rPr>
              <a:t>Spontaneous and relevance to scoring</a:t>
            </a:r>
          </a:p>
          <a:p>
            <a:pPr eaLnBrk="1" hangingPunct="1">
              <a:lnSpc>
                <a:spcPct val="100000"/>
              </a:lnSpc>
              <a:spcBef>
                <a:spcPts val="600"/>
              </a:spcBef>
              <a:buFontTx/>
              <a:buChar char="•"/>
            </a:pPr>
            <a:r>
              <a:rPr lang="en-US" sz="2400" dirty="0" smtClean="0">
                <a:latin typeface="Calibri" charset="0"/>
                <a:cs typeface="Calibri" charset="0"/>
              </a:rPr>
              <a:t>#3	Have </a:t>
            </a:r>
            <a:r>
              <a:rPr lang="en-US" sz="2400" dirty="0">
                <a:latin typeface="Calibri" charset="0"/>
                <a:cs typeface="Calibri" charset="0"/>
              </a:rPr>
              <a:t>team decide on Long-Term problem (vote?)</a:t>
            </a:r>
          </a:p>
          <a:p>
            <a:pPr marL="517525" lvl="1" indent="0" eaLnBrk="1" hangingPunct="1">
              <a:lnSpc>
                <a:spcPct val="100000"/>
              </a:lnSpc>
              <a:spcBef>
                <a:spcPts val="600"/>
              </a:spcBef>
              <a:buNone/>
            </a:pPr>
            <a:r>
              <a:rPr lang="en-US" sz="2400" dirty="0" smtClean="0">
                <a:latin typeface="Calibri" charset="0"/>
                <a:cs typeface="Calibri" charset="0"/>
              </a:rPr>
              <a:t>	Brainstorm </a:t>
            </a:r>
            <a:r>
              <a:rPr lang="en-US" sz="2400" dirty="0">
                <a:latin typeface="Calibri" charset="0"/>
                <a:cs typeface="Calibri" charset="0"/>
              </a:rPr>
              <a:t>possible solutions to </a:t>
            </a:r>
            <a:r>
              <a:rPr lang="en-US" sz="2400" dirty="0" smtClean="0">
                <a:latin typeface="Calibri" charset="0"/>
                <a:cs typeface="Calibri" charset="0"/>
              </a:rPr>
              <a:t>LT problem</a:t>
            </a:r>
          </a:p>
          <a:p>
            <a:pPr eaLnBrk="1" hangingPunct="1">
              <a:lnSpc>
                <a:spcPct val="100000"/>
              </a:lnSpc>
              <a:spcBef>
                <a:spcPts val="600"/>
              </a:spcBef>
              <a:buFontTx/>
              <a:buChar char="•"/>
            </a:pPr>
            <a:r>
              <a:rPr lang="en-US" sz="2400" dirty="0" smtClean="0">
                <a:latin typeface="Calibri" charset="0"/>
                <a:cs typeface="Calibri" charset="0"/>
              </a:rPr>
              <a:t>#4	Read </a:t>
            </a:r>
            <a:r>
              <a:rPr lang="en-US" sz="2400" dirty="0">
                <a:latin typeface="Calibri" charset="0"/>
                <a:cs typeface="Calibri" charset="0"/>
              </a:rPr>
              <a:t>the Specific Long-Term problem </a:t>
            </a:r>
            <a:r>
              <a:rPr lang="en-US" sz="2400" dirty="0" smtClean="0">
                <a:latin typeface="Calibri" charset="0"/>
                <a:cs typeface="Calibri" charset="0"/>
              </a:rPr>
              <a:t>rules</a:t>
            </a:r>
            <a:endParaRPr lang="en-US" sz="2400" dirty="0">
              <a:latin typeface="Calibri" charset="0"/>
              <a:cs typeface="Calibri" charset="0"/>
            </a:endParaRPr>
          </a:p>
          <a:p>
            <a:pPr eaLnBrk="1" hangingPunct="1">
              <a:lnSpc>
                <a:spcPct val="100000"/>
              </a:lnSpc>
              <a:spcBef>
                <a:spcPts val="600"/>
              </a:spcBef>
              <a:buFontTx/>
              <a:buChar char="•"/>
            </a:pPr>
            <a:r>
              <a:rPr lang="en-US" sz="2400" dirty="0" smtClean="0">
                <a:latin typeface="Calibri" charset="0"/>
                <a:cs typeface="Calibri" charset="0"/>
              </a:rPr>
              <a:t>#5	Brainstorm </a:t>
            </a:r>
            <a:r>
              <a:rPr lang="en-US" sz="2400" dirty="0">
                <a:latin typeface="Calibri" charset="0"/>
                <a:cs typeface="Calibri" charset="0"/>
              </a:rPr>
              <a:t>list of tasks to accomplish and timeline</a:t>
            </a:r>
          </a:p>
          <a:p>
            <a:pPr marL="517525" lvl="1" indent="0" eaLnBrk="1" hangingPunct="1">
              <a:lnSpc>
                <a:spcPct val="100000"/>
              </a:lnSpc>
              <a:spcBef>
                <a:spcPts val="600"/>
              </a:spcBef>
              <a:buNone/>
            </a:pPr>
            <a:r>
              <a:rPr lang="en-US" sz="2400" dirty="0" smtClean="0">
                <a:latin typeface="Calibri" charset="0"/>
                <a:cs typeface="Calibri" charset="0"/>
              </a:rPr>
              <a:t>	Assign </a:t>
            </a:r>
            <a:r>
              <a:rPr lang="en-US" sz="2400" dirty="0">
                <a:latin typeface="Calibri" charset="0"/>
                <a:cs typeface="Calibri" charset="0"/>
              </a:rPr>
              <a:t>tasks and discuss team responsibilities</a:t>
            </a:r>
          </a:p>
          <a:p>
            <a:pPr marL="517525" lvl="1" indent="0" eaLnBrk="1" hangingPunct="1">
              <a:lnSpc>
                <a:spcPct val="100000"/>
              </a:lnSpc>
              <a:spcBef>
                <a:spcPts val="600"/>
              </a:spcBef>
              <a:buNone/>
            </a:pPr>
            <a:r>
              <a:rPr lang="en-US" sz="2400" dirty="0" smtClean="0">
                <a:latin typeface="Calibri" charset="0"/>
                <a:cs typeface="Calibri" charset="0"/>
              </a:rPr>
              <a:t>	Ask </a:t>
            </a:r>
            <a:r>
              <a:rPr lang="en-US" sz="2400" dirty="0">
                <a:latin typeface="Calibri" charset="0"/>
                <a:cs typeface="Calibri" charset="0"/>
              </a:rPr>
              <a:t>for help if you need it</a:t>
            </a:r>
          </a:p>
        </p:txBody>
      </p:sp>
      <p:sp>
        <p:nvSpPr>
          <p:cNvPr id="7"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The First </a:t>
            </a:r>
            <a:r>
              <a:rPr b="1" dirty="0" smtClean="0">
                <a:latin typeface="Calibri"/>
                <a:ea typeface="+mn-ea"/>
                <a:cs typeface="Calibri"/>
              </a:rPr>
              <a:t>Five - Meeting #2</a:t>
            </a:r>
            <a:r>
              <a:rPr lang="en-US" b="1" dirty="0" smtClean="0">
                <a:latin typeface="Calibri"/>
                <a:ea typeface="+mn-ea"/>
                <a:cs typeface="Calibri"/>
              </a:rPr>
              <a:t> - 5</a:t>
            </a:r>
            <a:endParaRPr b="1" dirty="0">
              <a:latin typeface="Calibri"/>
              <a:ea typeface="+mn-ea"/>
              <a:cs typeface="Calibri"/>
            </a:endParaRPr>
          </a:p>
        </p:txBody>
      </p:sp>
      <p:sp>
        <p:nvSpPr>
          <p:cNvPr id="6041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10</a:t>
            </a:r>
          </a:p>
        </p:txBody>
      </p:sp>
      <p:sp>
        <p:nvSpPr>
          <p:cNvPr id="6042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14</a:t>
            </a:r>
          </a:p>
        </p:txBody>
      </p:sp>
    </p:spTree>
    <p:extLst>
      <p:ext uri="{BB962C8B-B14F-4D97-AF65-F5344CB8AC3E}">
        <p14:creationId xmlns:p14="http://schemas.microsoft.com/office/powerpoint/2010/main" val="27259003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Coaches “Bill of Rights”</a:t>
            </a:r>
            <a:endParaRPr b="1">
              <a:latin typeface="Calibri"/>
              <a:ea typeface="+mn-ea"/>
              <a:cs typeface="Calibri"/>
            </a:endParaRPr>
          </a:p>
        </p:txBody>
      </p:sp>
      <p:sp>
        <p:nvSpPr>
          <p:cNvPr id="53250" name="Rectangle 3"/>
          <p:cNvSpPr>
            <a:spLocks noGrp="1"/>
          </p:cNvSpPr>
          <p:nvPr>
            <p:ph sz="quarter" idx="4294967295"/>
          </p:nvPr>
        </p:nvSpPr>
        <p:spPr>
          <a:xfrm>
            <a:off x="493713" y="1189038"/>
            <a:ext cx="8229600" cy="4894262"/>
          </a:xfrm>
        </p:spPr>
        <p:txBody>
          <a:bodyPr/>
          <a:lstStyle/>
          <a:p>
            <a:pPr marL="0" indent="0" eaLnBrk="1" hangingPunct="1">
              <a:lnSpc>
                <a:spcPct val="100000"/>
              </a:lnSpc>
              <a:spcBef>
                <a:spcPts val="1200"/>
              </a:spcBef>
              <a:buFontTx/>
              <a:buNone/>
            </a:pPr>
            <a:r>
              <a:rPr lang="en-US" sz="2400" dirty="0">
                <a:latin typeface="Calibri" charset="0"/>
                <a:cs typeface="Calibri" charset="0"/>
              </a:rPr>
              <a:t>You have the right to ……</a:t>
            </a:r>
          </a:p>
          <a:p>
            <a:pPr lvl="1" eaLnBrk="1" hangingPunct="1">
              <a:lnSpc>
                <a:spcPct val="100000"/>
              </a:lnSpc>
              <a:spcBef>
                <a:spcPts val="1200"/>
              </a:spcBef>
              <a:buFontTx/>
              <a:buChar char="•"/>
            </a:pPr>
            <a:r>
              <a:rPr lang="en-US" sz="2400" dirty="0">
                <a:latin typeface="Calibri" charset="0"/>
                <a:cs typeface="Calibri" charset="0"/>
              </a:rPr>
              <a:t>Expect appropriate behavior from all your team members</a:t>
            </a:r>
          </a:p>
          <a:p>
            <a:pPr lvl="1" eaLnBrk="1" hangingPunct="1">
              <a:lnSpc>
                <a:spcPct val="100000"/>
              </a:lnSpc>
              <a:spcBef>
                <a:spcPts val="1200"/>
              </a:spcBef>
              <a:buFontTx/>
              <a:buChar char="•"/>
            </a:pPr>
            <a:r>
              <a:rPr lang="en-US" sz="2400" dirty="0">
                <a:latin typeface="Calibri" charset="0"/>
                <a:cs typeface="Calibri" charset="0"/>
              </a:rPr>
              <a:t>Expect team members to attend scheduled meetings</a:t>
            </a:r>
          </a:p>
          <a:p>
            <a:pPr lvl="1" eaLnBrk="1" hangingPunct="1">
              <a:lnSpc>
                <a:spcPct val="100000"/>
              </a:lnSpc>
              <a:spcBef>
                <a:spcPts val="1200"/>
              </a:spcBef>
              <a:buFontTx/>
              <a:buChar char="•"/>
            </a:pPr>
            <a:r>
              <a:rPr lang="en-US" sz="2400" dirty="0">
                <a:latin typeface="Calibri" charset="0"/>
                <a:cs typeface="Calibri" charset="0"/>
              </a:rPr>
              <a:t>Expect help from your team members’ parents</a:t>
            </a:r>
          </a:p>
          <a:p>
            <a:pPr lvl="1" eaLnBrk="1" hangingPunct="1">
              <a:lnSpc>
                <a:spcPct val="100000"/>
              </a:lnSpc>
              <a:spcBef>
                <a:spcPts val="1200"/>
              </a:spcBef>
              <a:buFontTx/>
              <a:buChar char="•"/>
            </a:pPr>
            <a:r>
              <a:rPr lang="en-US" sz="2400" dirty="0">
                <a:latin typeface="Calibri" charset="0"/>
                <a:cs typeface="Calibri" charset="0"/>
              </a:rPr>
              <a:t>Expect parents to share the costs of creating solution</a:t>
            </a:r>
          </a:p>
          <a:p>
            <a:pPr lvl="1" eaLnBrk="1" hangingPunct="1">
              <a:lnSpc>
                <a:spcPct val="100000"/>
              </a:lnSpc>
              <a:spcBef>
                <a:spcPts val="1200"/>
              </a:spcBef>
              <a:buFontTx/>
              <a:buChar char="•"/>
            </a:pPr>
            <a:r>
              <a:rPr lang="en-US" sz="2400" dirty="0">
                <a:latin typeface="Calibri" charset="0"/>
                <a:cs typeface="Calibri" charset="0"/>
              </a:rPr>
              <a:t>Remove a child from a meeting if they can’t behave</a:t>
            </a:r>
          </a:p>
          <a:p>
            <a:pPr lvl="1" eaLnBrk="1" hangingPunct="1">
              <a:lnSpc>
                <a:spcPct val="100000"/>
              </a:lnSpc>
              <a:spcBef>
                <a:spcPts val="1200"/>
              </a:spcBef>
              <a:buFontTx/>
              <a:buChar char="•"/>
            </a:pPr>
            <a:r>
              <a:rPr lang="en-US" sz="2400" dirty="0">
                <a:latin typeface="Calibri" charset="0"/>
                <a:cs typeface="Calibri" charset="0"/>
              </a:rPr>
              <a:t>Call a child’s parent’s if a problem occurs or recurs</a:t>
            </a:r>
          </a:p>
          <a:p>
            <a:pPr lvl="1" eaLnBrk="1" hangingPunct="1">
              <a:lnSpc>
                <a:spcPct val="100000"/>
              </a:lnSpc>
              <a:spcBef>
                <a:spcPts val="1200"/>
              </a:spcBef>
              <a:buFontTx/>
              <a:buChar char="•"/>
            </a:pPr>
            <a:r>
              <a:rPr lang="en-US" sz="2400" dirty="0">
                <a:latin typeface="Calibri" charset="0"/>
                <a:cs typeface="Calibri" charset="0"/>
              </a:rPr>
              <a:t>Remove a child from your OotM team if attempts to modify their behavior fail</a:t>
            </a:r>
          </a:p>
          <a:p>
            <a:pPr lvl="1" eaLnBrk="1" hangingPunct="1">
              <a:lnSpc>
                <a:spcPct val="100000"/>
              </a:lnSpc>
              <a:spcBef>
                <a:spcPts val="1200"/>
              </a:spcBef>
              <a:buFontTx/>
              <a:buChar char="•"/>
            </a:pPr>
            <a:r>
              <a:rPr lang="en-US" sz="2400" dirty="0">
                <a:latin typeface="Calibri" charset="0"/>
                <a:cs typeface="Calibri" charset="0"/>
              </a:rPr>
              <a:t>Have a life outside of Odyssey of the Mind</a:t>
            </a:r>
          </a:p>
        </p:txBody>
      </p:sp>
      <p:sp>
        <p:nvSpPr>
          <p:cNvPr id="6451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32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Teambuilding</a:t>
            </a:r>
          </a:p>
        </p:txBody>
      </p:sp>
      <p:sp>
        <p:nvSpPr>
          <p:cNvPr id="65538" name="Rectangle 3"/>
          <p:cNvSpPr>
            <a:spLocks noGrp="1"/>
          </p:cNvSpPr>
          <p:nvPr>
            <p:ph sz="quarter" idx="4294967295"/>
          </p:nvPr>
        </p:nvSpPr>
        <p:spPr>
          <a:xfrm>
            <a:off x="457200" y="1331913"/>
            <a:ext cx="8153400" cy="4986337"/>
          </a:xfrm>
        </p:spPr>
        <p:txBody>
          <a:bodyPr/>
          <a:lstStyle/>
          <a:p>
            <a:pPr eaLnBrk="1" hangingPunct="1">
              <a:lnSpc>
                <a:spcPct val="100000"/>
              </a:lnSpc>
              <a:spcBef>
                <a:spcPts val="1800"/>
              </a:spcBef>
              <a:buFontTx/>
              <a:buChar char="•"/>
            </a:pPr>
            <a:r>
              <a:rPr lang="en-US" sz="2400" dirty="0">
                <a:latin typeface="Calibri" charset="0"/>
                <a:cs typeface="Calibri" charset="0"/>
              </a:rPr>
              <a:t>It is important that </a:t>
            </a:r>
            <a:r>
              <a:rPr lang="en-US" sz="2400" dirty="0" smtClean="0">
                <a:latin typeface="Calibri" charset="0"/>
                <a:cs typeface="Calibri" charset="0"/>
              </a:rPr>
              <a:t>your group </a:t>
            </a:r>
            <a:r>
              <a:rPr lang="en-US" sz="2400" dirty="0">
                <a:latin typeface="Calibri" charset="0"/>
                <a:cs typeface="Calibri" charset="0"/>
              </a:rPr>
              <a:t>comes together and functions as a team.  Important decisions should be made together.</a:t>
            </a:r>
          </a:p>
          <a:p>
            <a:pPr eaLnBrk="1" hangingPunct="1">
              <a:lnSpc>
                <a:spcPct val="100000"/>
              </a:lnSpc>
              <a:spcBef>
                <a:spcPts val="1800"/>
              </a:spcBef>
              <a:buFontTx/>
              <a:buChar char="•"/>
            </a:pPr>
            <a:r>
              <a:rPr lang="en-US" sz="2400" dirty="0">
                <a:latin typeface="Calibri" charset="0"/>
                <a:cs typeface="Calibri" charset="0"/>
              </a:rPr>
              <a:t>Incorporate some team-building games into each practice session, especially early in the season. This will build team trust, and teach students to work together to solve problems.</a:t>
            </a:r>
          </a:p>
          <a:p>
            <a:pPr eaLnBrk="1" hangingPunct="1">
              <a:lnSpc>
                <a:spcPct val="100000"/>
              </a:lnSpc>
              <a:spcBef>
                <a:spcPts val="1800"/>
              </a:spcBef>
              <a:buFontTx/>
              <a:buChar char="•"/>
            </a:pPr>
            <a:r>
              <a:rPr lang="en-US" sz="2400" dirty="0">
                <a:latin typeface="Calibri" charset="0"/>
                <a:cs typeface="Calibri" charset="0"/>
              </a:rPr>
              <a:t>Do not allow criticism of people or their ideas. It is okay to evaluate ideas on their merits, but it must be done constructively.</a:t>
            </a:r>
          </a:p>
          <a:p>
            <a:pPr eaLnBrk="1" hangingPunct="1">
              <a:lnSpc>
                <a:spcPct val="100000"/>
              </a:lnSpc>
              <a:spcBef>
                <a:spcPts val="1800"/>
              </a:spcBef>
              <a:buFontTx/>
              <a:buChar char="•"/>
            </a:pPr>
            <a:r>
              <a:rPr lang="en-US" sz="2400" dirty="0">
                <a:latin typeface="Calibri" charset="0"/>
                <a:cs typeface="Calibri" charset="0"/>
              </a:rPr>
              <a:t>Celebrate milestones, breakthroughs and accomplishments.</a:t>
            </a:r>
          </a:p>
          <a:p>
            <a:pPr eaLnBrk="1" hangingPunct="1">
              <a:lnSpc>
                <a:spcPct val="100000"/>
              </a:lnSpc>
              <a:spcBef>
                <a:spcPts val="1800"/>
              </a:spcBef>
              <a:buFontTx/>
              <a:buChar char="•"/>
            </a:pPr>
            <a:r>
              <a:rPr lang="en-US" sz="2400" dirty="0">
                <a:latin typeface="Calibri" charset="0"/>
                <a:cs typeface="Calibri" charset="0"/>
              </a:rPr>
              <a:t>Once an idea is generated and discussed, it is no longer owned by the originator….it is the TEAM’</a:t>
            </a:r>
            <a:r>
              <a:rPr lang="en-US" altLang="ja-JP" sz="2400" dirty="0">
                <a:latin typeface="Calibri" charset="0"/>
                <a:cs typeface="Calibri" charset="0"/>
              </a:rPr>
              <a:t>S idea.</a:t>
            </a:r>
            <a:endParaRPr lang="en-US" sz="2400" dirty="0">
              <a:latin typeface="Calibri" charset="0"/>
              <a:cs typeface="Calibri" charset="0"/>
            </a:endParaRPr>
          </a:p>
        </p:txBody>
      </p:sp>
      <p:sp>
        <p:nvSpPr>
          <p:cNvPr id="6553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11</a:t>
            </a:r>
          </a:p>
        </p:txBody>
      </p:sp>
      <p:sp>
        <p:nvSpPr>
          <p:cNvPr id="65540" name="TextBox 11"/>
          <p:cNvSpPr txBox="1">
            <a:spLocks noChangeArrowheads="1"/>
          </p:cNvSpPr>
          <p:nvPr/>
        </p:nvSpPr>
        <p:spPr bwMode="auto">
          <a:xfrm>
            <a:off x="7329488" y="6450013"/>
            <a:ext cx="17891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15 &amp; 43</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7346" y="455557"/>
            <a:ext cx="5180054" cy="1220843"/>
          </a:xfrm>
          <a:prstGeom prst="rect">
            <a:avLst/>
          </a:prstGeom>
          <a:noFill/>
        </p:spPr>
        <p:txBody>
          <a:bodyPr wrap="none">
            <a:prstTxWarp prst="textDeflateBottom">
              <a:avLst>
                <a:gd name="adj" fmla="val 66845"/>
              </a:avLst>
            </a:prstTxWarp>
            <a:spAutoFit/>
          </a:bodyPr>
          <a:lstStyle/>
          <a:p>
            <a:pPr algn="ctr">
              <a:defRPr/>
            </a:pPr>
            <a:r>
              <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Long</a:t>
            </a:r>
            <a:r>
              <a:rPr lang="en-US" sz="5400" b="1" dirty="0">
                <a:ln w="19050">
                  <a:solidFill>
                    <a:schemeClr val="bg1"/>
                  </a:solidFill>
                  <a:prstDash val="solid"/>
                </a:ln>
                <a:solidFill>
                  <a:srgbClr val="FFFF00"/>
                </a:solidFill>
                <a:latin typeface="+mj-lt"/>
              </a:rPr>
              <a:t>-Term</a:t>
            </a:r>
          </a:p>
        </p:txBody>
      </p:sp>
      <p:sp>
        <p:nvSpPr>
          <p:cNvPr id="7" name="Rectangle 6"/>
          <p:cNvSpPr/>
          <p:nvPr/>
        </p:nvSpPr>
        <p:spPr>
          <a:xfrm>
            <a:off x="1241777" y="5143500"/>
            <a:ext cx="6617352" cy="1446389"/>
          </a:xfrm>
          <a:prstGeom prst="rect">
            <a:avLst/>
          </a:prstGeom>
          <a:noFill/>
        </p:spPr>
        <p:txBody>
          <a:bodyPr wrap="none">
            <a:prstTxWarp prst="textDeflateTop">
              <a:avLst>
                <a:gd name="adj" fmla="val 37356"/>
              </a:avLst>
            </a:prstTxWarp>
            <a:spAutoFit/>
          </a:bodyPr>
          <a:lstStyle/>
          <a:p>
            <a:pPr algn="ctr">
              <a:defRPr/>
            </a:pPr>
            <a:r>
              <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Problem Solving</a:t>
            </a:r>
          </a:p>
        </p:txBody>
      </p:sp>
      <p:pic>
        <p:nvPicPr>
          <p:cNvPr id="5" name="Picture 3" descr="bd0491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523214"/>
            <a:ext cx="3111500" cy="3896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28600"/>
            <a:ext cx="9144000" cy="1828800"/>
          </a:xfrm>
        </p:spPr>
        <p:txBody>
          <a:bodyPr>
            <a:noAutofit/>
          </a:bodyPr>
          <a:lstStyle/>
          <a:p>
            <a:pPr algn="ctr" defTabSz="914363" eaLnBrk="1" fontAlgn="auto" hangingPunct="1">
              <a:spcAft>
                <a:spcPts val="0"/>
              </a:spcAft>
              <a:defRPr/>
            </a:pPr>
            <a:r>
              <a:rPr b="1" smtClean="0">
                <a:latin typeface="Calibri"/>
                <a:ea typeface="+mn-ea"/>
                <a:cs typeface="Calibri"/>
              </a:rPr>
              <a:t> What's </a:t>
            </a:r>
            <a:r>
              <a:rPr b="1">
                <a:latin typeface="Calibri"/>
                <a:ea typeface="+mn-ea"/>
                <a:cs typeface="Calibri"/>
              </a:rPr>
              <a:t>needed to get started </a:t>
            </a:r>
            <a:r>
              <a:rPr b="1" smtClean="0">
                <a:latin typeface="Calibri"/>
                <a:ea typeface="+mn-ea"/>
                <a:cs typeface="Calibri"/>
              </a:rPr>
              <a:t>with   </a:t>
            </a:r>
            <a:r>
              <a:rPr b="1">
                <a:latin typeface="Calibri"/>
                <a:ea typeface="+mn-ea"/>
                <a:cs typeface="Calibri"/>
              </a:rPr>
              <a:t>our Long-Term problem?</a:t>
            </a:r>
          </a:p>
        </p:txBody>
      </p:sp>
      <p:sp>
        <p:nvSpPr>
          <p:cNvPr id="56322" name="Rectangle 3"/>
          <p:cNvSpPr>
            <a:spLocks noGrp="1"/>
          </p:cNvSpPr>
          <p:nvPr>
            <p:ph sz="quarter" idx="4294967295"/>
          </p:nvPr>
        </p:nvSpPr>
        <p:spPr>
          <a:xfrm>
            <a:off x="914400" y="1963738"/>
            <a:ext cx="7315200" cy="4154487"/>
          </a:xfrm>
        </p:spPr>
        <p:txBody>
          <a:bodyPr/>
          <a:lstStyle/>
          <a:p>
            <a:pPr marL="0" indent="0" eaLnBrk="1" hangingPunct="1">
              <a:lnSpc>
                <a:spcPct val="100000"/>
              </a:lnSpc>
              <a:spcBef>
                <a:spcPts val="1200"/>
              </a:spcBef>
              <a:buFontTx/>
              <a:buNone/>
            </a:pPr>
            <a:r>
              <a:rPr lang="en-US" sz="2400" dirty="0">
                <a:latin typeface="Calibri" charset="0"/>
                <a:cs typeface="Calibri" charset="0"/>
              </a:rPr>
              <a:t>There are 3 major information resources that are available to </a:t>
            </a:r>
            <a:r>
              <a:rPr lang="en-US" sz="2400" dirty="0" smtClean="0">
                <a:latin typeface="Calibri" charset="0"/>
                <a:cs typeface="Calibri" charset="0"/>
              </a:rPr>
              <a:t>you, </a:t>
            </a:r>
            <a:r>
              <a:rPr lang="en-US" sz="2400" dirty="0">
                <a:latin typeface="Calibri" charset="0"/>
                <a:cs typeface="Calibri" charset="0"/>
              </a:rPr>
              <a:t>as a coach </a:t>
            </a:r>
            <a:r>
              <a:rPr lang="en-US" sz="2400" dirty="0" smtClean="0">
                <a:latin typeface="Calibri" charset="0"/>
                <a:cs typeface="Calibri" charset="0"/>
              </a:rPr>
              <a:t>and your Odyssey </a:t>
            </a:r>
            <a:r>
              <a:rPr lang="en-US" sz="2400" dirty="0">
                <a:latin typeface="Calibri" charset="0"/>
                <a:cs typeface="Calibri" charset="0"/>
              </a:rPr>
              <a:t>of the Mind team</a:t>
            </a:r>
          </a:p>
          <a:p>
            <a:pPr marL="742950" lvl="1" indent="-285750" eaLnBrk="1" hangingPunct="1">
              <a:lnSpc>
                <a:spcPct val="100000"/>
              </a:lnSpc>
              <a:spcBef>
                <a:spcPts val="1200"/>
              </a:spcBef>
              <a:buFontTx/>
              <a:buChar char="•"/>
            </a:pPr>
            <a:r>
              <a:rPr lang="en-US" sz="2400" i="1" dirty="0">
                <a:solidFill>
                  <a:srgbClr val="FFFF66"/>
                </a:solidFill>
                <a:latin typeface="Calibri" charset="0"/>
                <a:cs typeface="Calibri" charset="0"/>
              </a:rPr>
              <a:t>Program Guide </a:t>
            </a:r>
            <a:r>
              <a:rPr lang="en-US" sz="2400" dirty="0">
                <a:latin typeface="Calibri" charset="0"/>
                <a:cs typeface="Calibri" charset="0"/>
              </a:rPr>
              <a:t>(available on the official website or through your membership coordinator)</a:t>
            </a:r>
          </a:p>
          <a:p>
            <a:pPr marL="742950" lvl="1" indent="-285750" eaLnBrk="1" hangingPunct="1">
              <a:lnSpc>
                <a:spcPct val="100000"/>
              </a:lnSpc>
              <a:spcBef>
                <a:spcPts val="1200"/>
              </a:spcBef>
              <a:buFontTx/>
              <a:buChar char="•"/>
            </a:pPr>
            <a:r>
              <a:rPr lang="en-US" sz="2400" i="1" dirty="0">
                <a:solidFill>
                  <a:srgbClr val="FFFF66"/>
                </a:solidFill>
                <a:latin typeface="Calibri" charset="0"/>
                <a:cs typeface="Calibri" charset="0"/>
              </a:rPr>
              <a:t>Long-Term Problem </a:t>
            </a:r>
            <a:r>
              <a:rPr lang="en-US" sz="2400" dirty="0">
                <a:latin typeface="Calibri" charset="0"/>
                <a:cs typeface="Calibri" charset="0"/>
              </a:rPr>
              <a:t>(available from your membership coordinator)</a:t>
            </a:r>
          </a:p>
          <a:p>
            <a:pPr marL="742950" lvl="1" indent="-285750" eaLnBrk="1" hangingPunct="1">
              <a:lnSpc>
                <a:spcPct val="100000"/>
              </a:lnSpc>
              <a:spcBef>
                <a:spcPts val="1200"/>
              </a:spcBef>
              <a:buFontTx/>
              <a:buChar char="•"/>
            </a:pPr>
            <a:r>
              <a:rPr lang="en-US" sz="2400" i="1" dirty="0">
                <a:solidFill>
                  <a:srgbClr val="FFFF66"/>
                </a:solidFill>
                <a:latin typeface="Calibri" charset="0"/>
                <a:cs typeface="Calibri" charset="0"/>
              </a:rPr>
              <a:t>Clarifications </a:t>
            </a:r>
            <a:r>
              <a:rPr lang="en-US" sz="2400" dirty="0">
                <a:latin typeface="Calibri" charset="0"/>
                <a:cs typeface="Calibri" charset="0"/>
              </a:rPr>
              <a:t>general and team (available on the Odyssey of the Mind website, through your coordinator, or through your State Association, released throughout the </a:t>
            </a:r>
            <a:r>
              <a:rPr lang="en-US" sz="2400" dirty="0" smtClean="0">
                <a:latin typeface="Calibri" charset="0"/>
                <a:cs typeface="Calibri" charset="0"/>
              </a:rPr>
              <a:t>season)</a:t>
            </a:r>
            <a:endParaRPr lang="en-US" sz="1400" dirty="0">
              <a:latin typeface="Calibri" charset="0"/>
              <a:cs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a:t>
            </a:r>
          </a:p>
        </p:txBody>
      </p:sp>
      <p:sp>
        <p:nvSpPr>
          <p:cNvPr id="32770" name="Rectangle 3"/>
          <p:cNvSpPr txBox="1">
            <a:spLocks/>
          </p:cNvSpPr>
          <p:nvPr/>
        </p:nvSpPr>
        <p:spPr bwMode="auto">
          <a:xfrm>
            <a:off x="457200" y="1381125"/>
            <a:ext cx="8229600"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spAutoFit/>
          </a:bodyPr>
          <a:lstStyle>
            <a:lvl1pPr marL="396875" indent="-396875" defTabSz="912813" eaLnBrk="0" hangingPunct="0">
              <a:defRPr sz="2400">
                <a:solidFill>
                  <a:schemeClr val="tx1"/>
                </a:solidFill>
                <a:latin typeface="Arial" charset="0"/>
                <a:ea typeface="ＭＳ Ｐゴシック" charset="0"/>
                <a:cs typeface="ＭＳ Ｐゴシック" charset="0"/>
              </a:defRPr>
            </a:lvl1pPr>
            <a:lvl2pPr marL="396875" indent="-396875"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Bef>
                <a:spcPts val="1200"/>
              </a:spcBef>
              <a:buFontTx/>
              <a:buChar char="•"/>
            </a:pPr>
            <a:r>
              <a:rPr lang="en-US" dirty="0">
                <a:latin typeface="Calibri" charset="0"/>
                <a:cs typeface="Calibri" charset="0"/>
              </a:rPr>
              <a:t>Six new Long-Term problems are written by Creative Competitions, </a:t>
            </a:r>
            <a:r>
              <a:rPr lang="en-US" dirty="0" err="1">
                <a:latin typeface="Calibri" charset="0"/>
                <a:cs typeface="Calibri" charset="0"/>
              </a:rPr>
              <a:t>Inc</a:t>
            </a:r>
            <a:r>
              <a:rPr lang="en-US" dirty="0">
                <a:latin typeface="Calibri" charset="0"/>
                <a:cs typeface="Calibri" charset="0"/>
              </a:rPr>
              <a:t> each year. </a:t>
            </a:r>
          </a:p>
          <a:p>
            <a:pPr lvl="1" eaLnBrk="1" hangingPunct="1">
              <a:spcBef>
                <a:spcPts val="1200"/>
              </a:spcBef>
              <a:buFontTx/>
              <a:buChar char="•"/>
            </a:pPr>
            <a:r>
              <a:rPr lang="en-US" dirty="0">
                <a:latin typeface="Calibri" charset="0"/>
                <a:cs typeface="Calibri" charset="0"/>
              </a:rPr>
              <a:t>There is a cost limit to each problem (usually ~ $125 - $145)</a:t>
            </a:r>
          </a:p>
          <a:p>
            <a:pPr lvl="1" eaLnBrk="1" hangingPunct="1">
              <a:spcBef>
                <a:spcPts val="1200"/>
              </a:spcBef>
              <a:buFontTx/>
              <a:buChar char="•"/>
            </a:pPr>
            <a:r>
              <a:rPr lang="en-US" dirty="0">
                <a:latin typeface="Calibri" charset="0"/>
                <a:cs typeface="Calibri" charset="0"/>
              </a:rPr>
              <a:t>Solutions cannot be “</a:t>
            </a:r>
            <a:r>
              <a:rPr lang="en-US" altLang="ja-JP" dirty="0">
                <a:latin typeface="Calibri" charset="0"/>
                <a:cs typeface="Calibri" charset="0"/>
              </a:rPr>
              <a:t>bought”, they must be designed and  built by the team</a:t>
            </a:r>
          </a:p>
          <a:p>
            <a:pPr lvl="1" eaLnBrk="1" hangingPunct="1">
              <a:spcBef>
                <a:spcPts val="1200"/>
              </a:spcBef>
              <a:buFontTx/>
              <a:buChar char="•"/>
            </a:pPr>
            <a:r>
              <a:rPr lang="en-US" dirty="0" smtClean="0">
                <a:latin typeface="Calibri" charset="0"/>
                <a:cs typeface="Calibri" charset="0"/>
              </a:rPr>
              <a:t>All </a:t>
            </a:r>
            <a:r>
              <a:rPr lang="en-US" dirty="0">
                <a:latin typeface="Calibri" charset="0"/>
                <a:cs typeface="Calibri" charset="0"/>
              </a:rPr>
              <a:t>have a theme with a skit and are performed in 8 minutes</a:t>
            </a:r>
          </a:p>
          <a:p>
            <a:pPr eaLnBrk="1" hangingPunct="1">
              <a:lnSpc>
                <a:spcPct val="100000"/>
              </a:lnSpc>
              <a:spcBef>
                <a:spcPts val="1200"/>
              </a:spcBef>
              <a:buFontTx/>
              <a:buChar char="•"/>
            </a:pPr>
            <a:r>
              <a:rPr lang="en-US" dirty="0">
                <a:latin typeface="Calibri" charset="0"/>
                <a:cs typeface="Calibri" charset="0"/>
              </a:rPr>
              <a:t>When teams start to work on the long term problem varies.  </a:t>
            </a:r>
            <a:r>
              <a:rPr lang="en-US" dirty="0" smtClean="0">
                <a:latin typeface="Calibri" charset="0"/>
                <a:cs typeface="Calibri" charset="0"/>
              </a:rPr>
              <a:t>Start as early as possible</a:t>
            </a:r>
            <a:endParaRPr lang="en-US" b="1" dirty="0">
              <a:latin typeface="Calibri" charset="0"/>
              <a:cs typeface="Calibri" charset="0"/>
            </a:endParaRPr>
          </a:p>
          <a:p>
            <a:pPr eaLnBrk="1" hangingPunct="1">
              <a:lnSpc>
                <a:spcPct val="100000"/>
              </a:lnSpc>
              <a:spcBef>
                <a:spcPts val="1200"/>
              </a:spcBef>
              <a:buFontTx/>
              <a:buChar char="•"/>
            </a:pPr>
            <a:r>
              <a:rPr lang="en-US" dirty="0">
                <a:latin typeface="Calibri" charset="0"/>
                <a:cs typeface="Calibri" charset="0"/>
              </a:rPr>
              <a:t>If there is a question not answered in the Program Guide  or the Long-Term Problem the team may request a </a:t>
            </a:r>
            <a:r>
              <a:rPr lang="en-US" dirty="0" smtClean="0">
                <a:latin typeface="Calibri" charset="0"/>
                <a:cs typeface="Calibri" charset="0"/>
              </a:rPr>
              <a:t>clarification</a:t>
            </a:r>
            <a:endParaRPr lang="en-US" dirty="0">
              <a:latin typeface="Calibri" charset="0"/>
              <a:cs typeface="Calibri" charset="0"/>
            </a:endParaRPr>
          </a:p>
        </p:txBody>
      </p:sp>
      <p:sp>
        <p:nvSpPr>
          <p:cNvPr id="32771" name="TextBox 3"/>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2772" name="TextBox 4"/>
          <p:cNvSpPr txBox="1">
            <a:spLocks noChangeArrowheads="1"/>
          </p:cNvSpPr>
          <p:nvPr/>
        </p:nvSpPr>
        <p:spPr bwMode="auto">
          <a:xfrm>
            <a:off x="81407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5842" name="Rectangle 3"/>
          <p:cNvSpPr>
            <a:spLocks noGrp="1"/>
          </p:cNvSpPr>
          <p:nvPr>
            <p:ph sz="quarter" idx="4294967295"/>
          </p:nvPr>
        </p:nvSpPr>
        <p:spPr>
          <a:xfrm>
            <a:off x="685800" y="1153010"/>
            <a:ext cx="7772400" cy="430212"/>
          </a:xfrm>
        </p:spPr>
        <p:txBody>
          <a:bodyPr/>
          <a:lstStyle/>
          <a:p>
            <a:pPr algn="ctr" eaLnBrk="1" hangingPunct="1">
              <a:lnSpc>
                <a:spcPct val="100000"/>
              </a:lnSpc>
              <a:spcBef>
                <a:spcPts val="1200"/>
              </a:spcBef>
              <a:buFontTx/>
              <a:buNone/>
            </a:pPr>
            <a:r>
              <a:rPr lang="en-US" sz="2400" b="1" dirty="0">
                <a:latin typeface="Calibri" charset="0"/>
                <a:cs typeface="Calibri" charset="0"/>
              </a:rPr>
              <a:t>Problem #1 - </a:t>
            </a:r>
            <a:r>
              <a:rPr lang="en-US" sz="2400" b="1" dirty="0">
                <a:solidFill>
                  <a:srgbClr val="FF0000"/>
                </a:solidFill>
                <a:latin typeface="Calibri" charset="0"/>
                <a:cs typeface="Calibri" charset="0"/>
              </a:rPr>
              <a:t>Vehicle</a:t>
            </a:r>
            <a:r>
              <a:rPr lang="en-US" sz="2400" b="1" dirty="0">
                <a:latin typeface="Calibri" charset="0"/>
                <a:cs typeface="Calibri" charset="0"/>
              </a:rPr>
              <a:t> </a:t>
            </a:r>
            <a:r>
              <a:rPr lang="mr-IN" sz="2400" b="1" dirty="0" smtClean="0">
                <a:latin typeface="Calibri" charset="0"/>
                <a:cs typeface="Calibri" charset="0"/>
              </a:rPr>
              <a:t>–</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OMER to the Rescue Again</a:t>
            </a:r>
            <a:endParaRPr lang="en-US" sz="2800" b="1" i="1" dirty="0">
              <a:solidFill>
                <a:srgbClr val="FFFF00"/>
              </a:solidFill>
              <a:latin typeface="Calibri" charset="0"/>
              <a:cs typeface="Calibri" charset="0"/>
            </a:endParaRPr>
          </a:p>
        </p:txBody>
      </p:sp>
      <p:sp>
        <p:nvSpPr>
          <p:cNvPr id="35843" name="TextBox 1"/>
          <p:cNvSpPr txBox="1">
            <a:spLocks noChangeArrowheads="1"/>
          </p:cNvSpPr>
          <p:nvPr/>
        </p:nvSpPr>
        <p:spPr bwMode="auto">
          <a:xfrm>
            <a:off x="457200" y="1974245"/>
            <a:ext cx="42545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0"/>
              </a:spcAft>
            </a:pPr>
            <a:r>
              <a:rPr lang="en-US" dirty="0" smtClean="0"/>
              <a:t>Teams design, build and operate one or more vehicles.  Sometimes they’re small, other times they’re big enough to ride on and transport other items.  Generally the vehicles are scored on their propulsion system, and for traveling and completing different tasks.</a:t>
            </a:r>
            <a:endParaRPr lang="en-US" dirty="0"/>
          </a:p>
        </p:txBody>
      </p:sp>
      <p:sp>
        <p:nvSpPr>
          <p:cNvPr id="35844" name="TextBox 7"/>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5845" name="TextBox 8"/>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3" name="Picture 2" descr="Problem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4086" y="2063671"/>
            <a:ext cx="3443473" cy="3606800"/>
          </a:xfrm>
          <a:prstGeom prst="rect">
            <a:avLst/>
          </a:prstGeom>
        </p:spPr>
      </p:pic>
    </p:spTree>
    <p:extLst>
      <p:ext uri="{BB962C8B-B14F-4D97-AF65-F5344CB8AC3E}">
        <p14:creationId xmlns:p14="http://schemas.microsoft.com/office/powerpoint/2010/main" val="19030591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6866" name="Rectangle 3"/>
          <p:cNvSpPr>
            <a:spLocks noGrp="1"/>
          </p:cNvSpPr>
          <p:nvPr>
            <p:ph sz="quarter" idx="4294967295"/>
          </p:nvPr>
        </p:nvSpPr>
        <p:spPr>
          <a:xfrm>
            <a:off x="457200" y="1189038"/>
            <a:ext cx="8229600" cy="430887"/>
          </a:xfrm>
        </p:spPr>
        <p:txBody>
          <a:bodyPr/>
          <a:lstStyle/>
          <a:p>
            <a:pPr algn="ctr" eaLnBrk="1" hangingPunct="1">
              <a:lnSpc>
                <a:spcPct val="100000"/>
              </a:lnSpc>
              <a:spcBef>
                <a:spcPts val="1200"/>
              </a:spcBef>
              <a:spcAft>
                <a:spcPts val="1200"/>
              </a:spcAft>
              <a:buFontTx/>
              <a:buNone/>
            </a:pPr>
            <a:r>
              <a:rPr lang="en-US" sz="2400" b="1" dirty="0">
                <a:latin typeface="Calibri" charset="0"/>
                <a:cs typeface="Calibri" charset="0"/>
              </a:rPr>
              <a:t>Problem #2 </a:t>
            </a:r>
            <a:r>
              <a:rPr lang="en-US" sz="2400" b="1" dirty="0" smtClean="0">
                <a:latin typeface="Calibri" charset="0"/>
                <a:cs typeface="Calibri" charset="0"/>
              </a:rPr>
              <a:t>- </a:t>
            </a:r>
            <a:r>
              <a:rPr lang="en-US" sz="2400" b="1" dirty="0" smtClean="0">
                <a:solidFill>
                  <a:srgbClr val="FF0000"/>
                </a:solidFill>
                <a:latin typeface="Calibri" charset="0"/>
                <a:cs typeface="Calibri" charset="0"/>
              </a:rPr>
              <a:t>Technical </a:t>
            </a:r>
            <a:r>
              <a:rPr lang="mr-IN" sz="2400" b="1" dirty="0" smtClean="0">
                <a:latin typeface="Calibri" charset="0"/>
                <a:cs typeface="Calibri" charset="0"/>
              </a:rPr>
              <a:t>–</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Hide in Plain Sight</a:t>
            </a:r>
          </a:p>
        </p:txBody>
      </p:sp>
      <p:sp>
        <p:nvSpPr>
          <p:cNvPr id="36868"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6869"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sp>
        <p:nvSpPr>
          <p:cNvPr id="36867" name="TextBox 1"/>
          <p:cNvSpPr txBox="1">
            <a:spLocks noChangeArrowheads="1"/>
          </p:cNvSpPr>
          <p:nvPr/>
        </p:nvSpPr>
        <p:spPr bwMode="auto">
          <a:xfrm>
            <a:off x="812801" y="2123446"/>
            <a:ext cx="756336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Teams are scored for performance elements </a:t>
            </a:r>
            <a:r>
              <a:rPr lang="en-US" dirty="0" smtClean="0"/>
              <a:t>as well</a:t>
            </a:r>
            <a:r>
              <a:rPr lang="en-US" dirty="0"/>
              <a:t> </a:t>
            </a:r>
            <a:r>
              <a:rPr lang="en-US" dirty="0" smtClean="0"/>
              <a:t>as for some type of technical achievement.  Usually, this problem requires</a:t>
            </a:r>
            <a:r>
              <a:rPr lang="en-US" dirty="0"/>
              <a:t> </a:t>
            </a:r>
            <a:r>
              <a:rPr lang="en-US" dirty="0" smtClean="0"/>
              <a:t>the </a:t>
            </a:r>
            <a:r>
              <a:rPr lang="en-US" dirty="0"/>
              <a:t>team </a:t>
            </a:r>
            <a:r>
              <a:rPr lang="en-US" dirty="0" smtClean="0"/>
              <a:t>to create one or more devices  that perform certain functions  or </a:t>
            </a:r>
            <a:r>
              <a:rPr lang="en-US" dirty="0"/>
              <a:t>tasks. </a:t>
            </a:r>
            <a:endParaRPr lang="en-US" b="1" i="1" dirty="0">
              <a:solidFill>
                <a:srgbClr val="FFFF00"/>
              </a:solidFill>
              <a:latin typeface="Calibri" charset="0"/>
              <a:cs typeface="Calibri" charset="0"/>
            </a:endParaRPr>
          </a:p>
        </p:txBody>
      </p:sp>
      <p:pic>
        <p:nvPicPr>
          <p:cNvPr id="2" name="Picture 1" descr="Problem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81300" y="3998842"/>
            <a:ext cx="3581400" cy="2202821"/>
          </a:xfrm>
          <a:prstGeom prst="rect">
            <a:avLst/>
          </a:prstGeom>
        </p:spPr>
      </p:pic>
    </p:spTree>
    <p:extLst>
      <p:ext uri="{BB962C8B-B14F-4D97-AF65-F5344CB8AC3E}">
        <p14:creationId xmlns:p14="http://schemas.microsoft.com/office/powerpoint/2010/main" val="240877127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7890" name="Rectangle 3"/>
          <p:cNvSpPr>
            <a:spLocks noGrp="1"/>
          </p:cNvSpPr>
          <p:nvPr>
            <p:ph sz="quarter" idx="4294967295"/>
          </p:nvPr>
        </p:nvSpPr>
        <p:spPr>
          <a:xfrm>
            <a:off x="685800" y="1189038"/>
            <a:ext cx="7772400" cy="430212"/>
          </a:xfrm>
        </p:spPr>
        <p:txBody>
          <a:bodyPr/>
          <a:lstStyle/>
          <a:p>
            <a:pPr algn="ctr" eaLnBrk="1" hangingPunct="1">
              <a:lnSpc>
                <a:spcPct val="100000"/>
              </a:lnSpc>
              <a:spcBef>
                <a:spcPts val="1200"/>
              </a:spcBef>
              <a:spcAft>
                <a:spcPts val="1200"/>
              </a:spcAft>
              <a:buFontTx/>
              <a:buNone/>
            </a:pPr>
            <a:r>
              <a:rPr lang="en-US" sz="2400" b="1" dirty="0">
                <a:latin typeface="Calibri" charset="0"/>
                <a:cs typeface="Calibri" charset="0"/>
              </a:rPr>
              <a:t>Problem #3 - </a:t>
            </a:r>
            <a:r>
              <a:rPr lang="en-US" sz="2400" b="1" dirty="0">
                <a:solidFill>
                  <a:srgbClr val="FF0000"/>
                </a:solidFill>
                <a:latin typeface="Calibri" charset="0"/>
                <a:cs typeface="Calibri" charset="0"/>
              </a:rPr>
              <a:t>Classics</a:t>
            </a:r>
            <a:r>
              <a:rPr lang="en-US" sz="2400" b="1" dirty="0">
                <a:latin typeface="Calibri" charset="0"/>
                <a:cs typeface="Calibri" charset="0"/>
              </a:rPr>
              <a:t>  - </a:t>
            </a:r>
            <a:r>
              <a:rPr lang="en-US" sz="2800" b="1" i="1" dirty="0" smtClean="0">
                <a:solidFill>
                  <a:srgbClr val="FFFF00"/>
                </a:solidFill>
                <a:latin typeface="Calibri" charset="0"/>
                <a:cs typeface="Calibri" charset="0"/>
              </a:rPr>
              <a:t>Leonardo’s Workshop</a:t>
            </a:r>
            <a:endParaRPr lang="en-US" sz="2800" b="1" i="1" dirty="0">
              <a:solidFill>
                <a:srgbClr val="FFFF00"/>
              </a:solidFill>
              <a:latin typeface="Calibri" charset="0"/>
              <a:cs typeface="Calibri" charset="0"/>
            </a:endParaRPr>
          </a:p>
        </p:txBody>
      </p:sp>
      <p:sp>
        <p:nvSpPr>
          <p:cNvPr id="37891" name="TextBox 2"/>
          <p:cNvSpPr txBox="1">
            <a:spLocks noChangeArrowheads="1"/>
          </p:cNvSpPr>
          <p:nvPr/>
        </p:nvSpPr>
        <p:spPr bwMode="auto">
          <a:xfrm>
            <a:off x="679119" y="2020558"/>
            <a:ext cx="7795847"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This is a performance problem based on something “classical.”  It could involve mythology, art, music, archaeology, or anything else that is classical in nature.</a:t>
            </a:r>
          </a:p>
        </p:txBody>
      </p:sp>
      <p:sp>
        <p:nvSpPr>
          <p:cNvPr id="37892" name="TextBox 6"/>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37893" name="TextBox 7"/>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2" name="Picture 1" descr="Problem 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79700" y="3471472"/>
            <a:ext cx="3843528" cy="2761180"/>
          </a:xfrm>
          <a:prstGeom prst="rect">
            <a:avLst/>
          </a:prstGeom>
        </p:spPr>
      </p:pic>
    </p:spTree>
    <p:extLst>
      <p:ext uri="{BB962C8B-B14F-4D97-AF65-F5344CB8AC3E}">
        <p14:creationId xmlns:p14="http://schemas.microsoft.com/office/powerpoint/2010/main" val="32384723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The Long-Term Problems </a:t>
            </a:r>
            <a:r>
              <a:rPr sz="1800" i="1" dirty="0">
                <a:cs typeface="Calibri"/>
              </a:rPr>
              <a:t>Continued…</a:t>
            </a:r>
            <a:endParaRPr sz="1800" b="1" i="1" dirty="0">
              <a:latin typeface="Calibri"/>
              <a:ea typeface="+mn-ea"/>
              <a:cs typeface="Calibri"/>
            </a:endParaRPr>
          </a:p>
        </p:txBody>
      </p:sp>
      <p:sp>
        <p:nvSpPr>
          <p:cNvPr id="38914" name="Rectangle 3"/>
          <p:cNvSpPr>
            <a:spLocks noGrp="1"/>
          </p:cNvSpPr>
          <p:nvPr>
            <p:ph sz="quarter" idx="4294967295"/>
          </p:nvPr>
        </p:nvSpPr>
        <p:spPr>
          <a:xfrm>
            <a:off x="685800" y="1189038"/>
            <a:ext cx="7772400" cy="430887"/>
          </a:xfrm>
        </p:spPr>
        <p:txBody>
          <a:bodyPr/>
          <a:lstStyle/>
          <a:p>
            <a:pPr algn="ctr" eaLnBrk="1" hangingPunct="1">
              <a:lnSpc>
                <a:spcPct val="100000"/>
              </a:lnSpc>
              <a:spcBef>
                <a:spcPts val="1200"/>
              </a:spcBef>
              <a:buFontTx/>
              <a:buNone/>
            </a:pPr>
            <a:r>
              <a:rPr lang="en-US" sz="2400" b="1" dirty="0">
                <a:latin typeface="Calibri" charset="0"/>
                <a:cs typeface="Calibri" charset="0"/>
              </a:rPr>
              <a:t>Problem #4 - </a:t>
            </a:r>
            <a:r>
              <a:rPr lang="en-US" sz="2400" b="1" dirty="0">
                <a:solidFill>
                  <a:srgbClr val="FF0000"/>
                </a:solidFill>
                <a:latin typeface="Calibri" charset="0"/>
                <a:cs typeface="Calibri" charset="0"/>
              </a:rPr>
              <a:t>Structure</a:t>
            </a:r>
            <a:r>
              <a:rPr lang="en-US" sz="2400" b="1" dirty="0">
                <a:latin typeface="Calibri" charset="0"/>
                <a:cs typeface="Calibri" charset="0"/>
              </a:rPr>
              <a:t> </a:t>
            </a:r>
            <a:r>
              <a:rPr lang="mr-IN" sz="2400" b="1" dirty="0" smtClean="0">
                <a:latin typeface="Calibri" charset="0"/>
                <a:cs typeface="Calibri" charset="0"/>
              </a:rPr>
              <a:t>–</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Structure Toss</a:t>
            </a:r>
            <a:endParaRPr lang="en-US" sz="2800" b="1" i="1" dirty="0">
              <a:solidFill>
                <a:srgbClr val="FFFF00"/>
              </a:solidFill>
              <a:latin typeface="Calibri" charset="0"/>
              <a:cs typeface="Calibri" charset="0"/>
            </a:endParaRPr>
          </a:p>
        </p:txBody>
      </p:sp>
      <p:sp>
        <p:nvSpPr>
          <p:cNvPr id="38915" name="Rectangle 2"/>
          <p:cNvSpPr>
            <a:spLocks noChangeArrowheads="1"/>
          </p:cNvSpPr>
          <p:nvPr/>
        </p:nvSpPr>
        <p:spPr bwMode="auto">
          <a:xfrm>
            <a:off x="457200" y="1823182"/>
            <a:ext cx="82423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200" dirty="0"/>
              <a:t>Teams design and build a </a:t>
            </a:r>
            <a:r>
              <a:rPr lang="en-US" sz="2200" dirty="0" smtClean="0"/>
              <a:t>structure </a:t>
            </a:r>
            <a:r>
              <a:rPr lang="en-US" sz="2200" dirty="0"/>
              <a:t>out of only balsa </a:t>
            </a:r>
            <a:r>
              <a:rPr lang="en-US" sz="2200" dirty="0" smtClean="0"/>
              <a:t>wood </a:t>
            </a:r>
            <a:r>
              <a:rPr lang="en-US" sz="2200" dirty="0"/>
              <a:t>and glue. They test </a:t>
            </a:r>
            <a:r>
              <a:rPr lang="en-US" sz="2200" dirty="0" smtClean="0"/>
              <a:t>the </a:t>
            </a:r>
            <a:r>
              <a:rPr lang="en-US" sz="2200" dirty="0"/>
              <a:t>structure by adding </a:t>
            </a:r>
            <a:r>
              <a:rPr lang="en-US" sz="2200" dirty="0" smtClean="0"/>
              <a:t>Olympic</a:t>
            </a:r>
            <a:r>
              <a:rPr lang="en-US" sz="2200" dirty="0"/>
              <a:t>-size weights until </a:t>
            </a:r>
            <a:r>
              <a:rPr lang="en-US" sz="2200" dirty="0" smtClean="0"/>
              <a:t>it </a:t>
            </a:r>
            <a:r>
              <a:rPr lang="en-US" sz="2200" dirty="0"/>
              <a:t>breaks. Each year there </a:t>
            </a:r>
            <a:r>
              <a:rPr lang="en-US" sz="2200" dirty="0" smtClean="0"/>
              <a:t>is </a:t>
            </a:r>
            <a:r>
              <a:rPr lang="en-US" sz="2200" dirty="0"/>
              <a:t>an element of the </a:t>
            </a:r>
            <a:r>
              <a:rPr lang="en-US" sz="2200" dirty="0" smtClean="0"/>
              <a:t>problem </a:t>
            </a:r>
            <a:r>
              <a:rPr lang="en-US" sz="2200" dirty="0"/>
              <a:t>that sets it apart </a:t>
            </a:r>
            <a:r>
              <a:rPr lang="en-US" sz="2200" dirty="0" smtClean="0"/>
              <a:t>from </a:t>
            </a:r>
            <a:r>
              <a:rPr lang="en-US" sz="2200" dirty="0"/>
              <a:t>other years, for </a:t>
            </a:r>
            <a:r>
              <a:rPr lang="en-US" sz="2200" dirty="0" smtClean="0"/>
              <a:t>example</a:t>
            </a:r>
            <a:r>
              <a:rPr lang="en-US" sz="2200" dirty="0"/>
              <a:t>, having the </a:t>
            </a:r>
            <a:r>
              <a:rPr lang="en-US" sz="2200" dirty="0" smtClean="0"/>
              <a:t>structure </a:t>
            </a:r>
            <a:r>
              <a:rPr lang="en-US" sz="2200" dirty="0"/>
              <a:t>endure the </a:t>
            </a:r>
            <a:r>
              <a:rPr lang="en-US" sz="2200" dirty="0" smtClean="0"/>
              <a:t>impact </a:t>
            </a:r>
            <a:r>
              <a:rPr lang="en-US" sz="2200" dirty="0"/>
              <a:t>of a ball propelled down a ramp.</a:t>
            </a:r>
          </a:p>
        </p:txBody>
      </p:sp>
      <p:sp>
        <p:nvSpPr>
          <p:cNvPr id="38916"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FFFF"/>
                </a:solidFill>
              </a:rPr>
              <a:t>PG 20</a:t>
            </a:r>
          </a:p>
        </p:txBody>
      </p:sp>
      <p:sp>
        <p:nvSpPr>
          <p:cNvPr id="38917"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3  </a:t>
            </a:r>
          </a:p>
        </p:txBody>
      </p:sp>
      <p:pic>
        <p:nvPicPr>
          <p:cNvPr id="2" name="Picture 1" descr="Problem 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23709" y="3797300"/>
            <a:ext cx="3509283" cy="2628899"/>
          </a:xfrm>
          <a:prstGeom prst="rect">
            <a:avLst/>
          </a:prstGeom>
        </p:spPr>
      </p:pic>
    </p:spTree>
    <p:extLst>
      <p:ext uri="{BB962C8B-B14F-4D97-AF65-F5344CB8AC3E}">
        <p14:creationId xmlns:p14="http://schemas.microsoft.com/office/powerpoint/2010/main" val="14235893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Outline</a:t>
            </a:r>
            <a:endParaRPr b="1" dirty="0">
              <a:latin typeface="Calibri"/>
              <a:ea typeface="+mn-ea"/>
              <a:cs typeface="Calibri"/>
            </a:endParaRPr>
          </a:p>
        </p:txBody>
      </p:sp>
      <p:sp>
        <p:nvSpPr>
          <p:cNvPr id="5125" name="Rectangle 3"/>
          <p:cNvSpPr>
            <a:spLocks noGrp="1"/>
          </p:cNvSpPr>
          <p:nvPr>
            <p:ph sz="quarter" idx="4294967295"/>
          </p:nvPr>
        </p:nvSpPr>
        <p:spPr>
          <a:xfrm>
            <a:off x="1152525" y="1263015"/>
            <a:ext cx="6880225" cy="4732064"/>
          </a:xfrm>
        </p:spPr>
        <p:txBody>
          <a:bodyPr rtlCol="0"/>
          <a:lstStyle/>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latin typeface="Calibri"/>
                <a:ea typeface="+mn-ea"/>
                <a:cs typeface="Calibri"/>
              </a:rPr>
              <a:t>Components of Odyssey of the Mind</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cs typeface="Calibri"/>
              </a:rPr>
              <a:t>	Program Structure</a:t>
            </a:r>
          </a:p>
          <a:p>
            <a:pPr marL="0" indent="0" defTabSz="914363" eaLnBrk="1" fontAlgn="auto" hangingPunct="1">
              <a:lnSpc>
                <a:spcPct val="100000"/>
              </a:lnSpc>
              <a:spcBef>
                <a:spcPts val="900"/>
              </a:spcBef>
              <a:spcAft>
                <a:spcPts val="0"/>
              </a:spcAft>
              <a:buNone/>
              <a:tabLst>
                <a:tab pos="455613" algn="l"/>
                <a:tab pos="909638" algn="l"/>
                <a:tab pos="1371600" algn="l"/>
                <a:tab pos="1830388" algn="l"/>
                <a:tab pos="2286000" algn="l"/>
                <a:tab pos="2741613" algn="l"/>
                <a:tab pos="3195638" algn="l"/>
                <a:tab pos="3662363" algn="l"/>
              </a:tabLst>
              <a:defRPr/>
            </a:pPr>
            <a:r>
              <a:rPr lang="en-US" sz="2400" dirty="0" smtClean="0">
                <a:cs typeface="Calibri"/>
              </a:rPr>
              <a:t>		Coaches </a:t>
            </a:r>
            <a:r>
              <a:rPr lang="en-US" sz="2400" dirty="0">
                <a:cs typeface="Calibri"/>
              </a:rPr>
              <a:t>&amp; Coaching</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latin typeface="Calibri"/>
                <a:ea typeface="+mn-ea"/>
                <a:cs typeface="Calibri"/>
              </a:rPr>
              <a:t>			Long-Term Problem Solving</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latin typeface="Calibri"/>
                <a:ea typeface="+mn-ea"/>
                <a:cs typeface="Calibri"/>
              </a:rPr>
              <a:t>				Do it with Style</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latin typeface="Calibri"/>
                <a:ea typeface="+mn-ea"/>
                <a:cs typeface="Calibri"/>
              </a:rPr>
              <a:t>					Outside </a:t>
            </a:r>
            <a:r>
              <a:rPr lang="en-US" sz="2400" dirty="0" err="1" smtClean="0">
                <a:latin typeface="Calibri"/>
                <a:ea typeface="+mn-ea"/>
                <a:cs typeface="Calibri"/>
              </a:rPr>
              <a:t>Assitance</a:t>
            </a:r>
            <a:endParaRPr lang="en-US" sz="2400" dirty="0" smtClean="0">
              <a:latin typeface="Calibri"/>
              <a:ea typeface="+mn-ea"/>
              <a:cs typeface="Calibri"/>
            </a:endParaRP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a:latin typeface="Calibri"/>
                <a:ea typeface="+mn-ea"/>
                <a:cs typeface="Calibri"/>
              </a:rPr>
              <a:t>	</a:t>
            </a:r>
            <a:r>
              <a:rPr lang="en-US" sz="2400" dirty="0" smtClean="0">
                <a:latin typeface="Calibri"/>
                <a:ea typeface="+mn-ea"/>
                <a:cs typeface="Calibri"/>
              </a:rPr>
              <a:t>					Spontaneous Problem Solving</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latin typeface="Calibri"/>
                <a:ea typeface="+mn-ea"/>
                <a:cs typeface="Calibri"/>
              </a:rPr>
              <a:t>							Forms, Scoring &amp; Penalties</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Lst>
              <a:defRPr/>
            </a:pPr>
            <a:r>
              <a:rPr lang="en-US" sz="2400" dirty="0" smtClean="0">
                <a:latin typeface="Calibri"/>
                <a:ea typeface="+mn-ea"/>
                <a:cs typeface="Calibri"/>
              </a:rPr>
              <a:t>								Competitions</a:t>
            </a:r>
          </a:p>
          <a:p>
            <a:pPr marL="0" indent="0" defTabSz="914363" eaLnBrk="1" fontAlgn="auto" hangingPunct="1">
              <a:lnSpc>
                <a:spcPct val="100000"/>
              </a:lnSpc>
              <a:spcBef>
                <a:spcPts val="900"/>
              </a:spcBef>
              <a:spcAft>
                <a:spcPts val="0"/>
              </a:spcAft>
              <a:buFontTx/>
              <a:buNone/>
              <a:tabLst>
                <a:tab pos="455613" algn="l"/>
                <a:tab pos="909638" algn="l"/>
                <a:tab pos="1371600" algn="l"/>
                <a:tab pos="1830388" algn="l"/>
                <a:tab pos="2286000" algn="l"/>
                <a:tab pos="2741613" algn="l"/>
                <a:tab pos="3195638" algn="l"/>
                <a:tab pos="3662363" algn="l"/>
                <a:tab pos="4114800" algn="l"/>
                <a:tab pos="4572000" algn="l"/>
                <a:tab pos="5029200" algn="l"/>
              </a:tabLst>
              <a:defRPr/>
            </a:pPr>
            <a:r>
              <a:rPr lang="en-US" sz="2400" dirty="0">
                <a:latin typeface="Calibri"/>
                <a:ea typeface="+mn-ea"/>
                <a:cs typeface="Calibri"/>
              </a:rPr>
              <a:t>	</a:t>
            </a:r>
            <a:r>
              <a:rPr lang="en-US" sz="2400" dirty="0" smtClean="0">
                <a:latin typeface="Calibri"/>
                <a:ea typeface="+mn-ea"/>
                <a:cs typeface="Calibri"/>
              </a:rPr>
              <a:t>							</a:t>
            </a:r>
            <a:r>
              <a:rPr lang="en-US" sz="2400" dirty="0">
                <a:cs typeface="Calibri"/>
              </a:rPr>
              <a:t>	</a:t>
            </a:r>
            <a:r>
              <a:rPr lang="en-US" sz="2400" dirty="0" smtClean="0">
                <a:cs typeface="Calibri"/>
              </a:rPr>
              <a:t>Websites &amp; </a:t>
            </a:r>
            <a:r>
              <a:rPr lang="en-US" sz="2400" dirty="0" smtClean="0">
                <a:latin typeface="Calibri"/>
                <a:ea typeface="+mn-ea"/>
                <a:cs typeface="Calibri"/>
              </a:rPr>
              <a:t>Resources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additive="base">
                                        <p:cTn id="7" dur="1000" fill="hold"/>
                                        <p:tgtEl>
                                          <p:spTgt spid="512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12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 calcmode="lin" valueType="num">
                                      <p:cBhvr additive="base">
                                        <p:cTn id="12" dur="1000" fill="hold"/>
                                        <p:tgtEl>
                                          <p:spTgt spid="5125">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512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 calcmode="lin" valueType="num">
                                      <p:cBhvr additive="base">
                                        <p:cTn id="17" dur="1000" fill="hold"/>
                                        <p:tgtEl>
                                          <p:spTgt spid="5125">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512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5125">
                                            <p:txEl>
                                              <p:pRg st="3" end="3"/>
                                            </p:txEl>
                                          </p:spTgt>
                                        </p:tgtEl>
                                        <p:attrNameLst>
                                          <p:attrName>style.visibility</p:attrName>
                                        </p:attrNameLst>
                                      </p:cBhvr>
                                      <p:to>
                                        <p:strVal val="visible"/>
                                      </p:to>
                                    </p:set>
                                    <p:anim calcmode="lin" valueType="num">
                                      <p:cBhvr additive="base">
                                        <p:cTn id="22" dur="1000" fill="hold"/>
                                        <p:tgtEl>
                                          <p:spTgt spid="5125">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512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 calcmode="lin" valueType="num">
                                      <p:cBhvr additive="base">
                                        <p:cTn id="27" dur="1000" fill="hold"/>
                                        <p:tgtEl>
                                          <p:spTgt spid="5125">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512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5125">
                                            <p:txEl>
                                              <p:pRg st="5" end="5"/>
                                            </p:txEl>
                                          </p:spTgt>
                                        </p:tgtEl>
                                        <p:attrNameLst>
                                          <p:attrName>style.visibility</p:attrName>
                                        </p:attrNameLst>
                                      </p:cBhvr>
                                      <p:to>
                                        <p:strVal val="visible"/>
                                      </p:to>
                                    </p:set>
                                    <p:anim calcmode="lin" valueType="num">
                                      <p:cBhvr additive="base">
                                        <p:cTn id="32" dur="1000" fill="hold"/>
                                        <p:tgtEl>
                                          <p:spTgt spid="5125">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512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5125">
                                            <p:txEl>
                                              <p:pRg st="6" end="6"/>
                                            </p:txEl>
                                          </p:spTgt>
                                        </p:tgtEl>
                                        <p:attrNameLst>
                                          <p:attrName>style.visibility</p:attrName>
                                        </p:attrNameLst>
                                      </p:cBhvr>
                                      <p:to>
                                        <p:strVal val="visible"/>
                                      </p:to>
                                    </p:set>
                                    <p:anim calcmode="lin" valueType="num">
                                      <p:cBhvr additive="base">
                                        <p:cTn id="37" dur="1000" fill="hold"/>
                                        <p:tgtEl>
                                          <p:spTgt spid="5125">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125">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5125">
                                            <p:txEl>
                                              <p:pRg st="7" end="7"/>
                                            </p:txEl>
                                          </p:spTgt>
                                        </p:tgtEl>
                                        <p:attrNameLst>
                                          <p:attrName>style.visibility</p:attrName>
                                        </p:attrNameLst>
                                      </p:cBhvr>
                                      <p:to>
                                        <p:strVal val="visible"/>
                                      </p:to>
                                    </p:set>
                                    <p:anim calcmode="lin" valueType="num">
                                      <p:cBhvr additive="base">
                                        <p:cTn id="42" dur="1000" fill="hold"/>
                                        <p:tgtEl>
                                          <p:spTgt spid="5125">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5125">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nodeType="afterEffect">
                                  <p:stCondLst>
                                    <p:cond delay="0"/>
                                  </p:stCondLst>
                                  <p:childTnLst>
                                    <p:set>
                                      <p:cBhvr>
                                        <p:cTn id="46" dur="1" fill="hold">
                                          <p:stCondLst>
                                            <p:cond delay="0"/>
                                          </p:stCondLst>
                                        </p:cTn>
                                        <p:tgtEl>
                                          <p:spTgt spid="5125">
                                            <p:txEl>
                                              <p:pRg st="8" end="8"/>
                                            </p:txEl>
                                          </p:spTgt>
                                        </p:tgtEl>
                                        <p:attrNameLst>
                                          <p:attrName>style.visibility</p:attrName>
                                        </p:attrNameLst>
                                      </p:cBhvr>
                                      <p:to>
                                        <p:strVal val="visible"/>
                                      </p:to>
                                    </p:set>
                                    <p:anim calcmode="lin" valueType="num">
                                      <p:cBhvr additive="base">
                                        <p:cTn id="47" dur="1000" fill="hold"/>
                                        <p:tgtEl>
                                          <p:spTgt spid="5125">
                                            <p:txEl>
                                              <p:pRg st="8" end="8"/>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5125">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2" fill="hold" nodeType="afterEffect">
                                  <p:stCondLst>
                                    <p:cond delay="0"/>
                                  </p:stCondLst>
                                  <p:childTnLst>
                                    <p:set>
                                      <p:cBhvr>
                                        <p:cTn id="51" dur="1" fill="hold">
                                          <p:stCondLst>
                                            <p:cond delay="0"/>
                                          </p:stCondLst>
                                        </p:cTn>
                                        <p:tgtEl>
                                          <p:spTgt spid="5125">
                                            <p:txEl>
                                              <p:pRg st="9" end="9"/>
                                            </p:txEl>
                                          </p:spTgt>
                                        </p:tgtEl>
                                        <p:attrNameLst>
                                          <p:attrName>style.visibility</p:attrName>
                                        </p:attrNameLst>
                                      </p:cBhvr>
                                      <p:to>
                                        <p:strVal val="visible"/>
                                      </p:to>
                                    </p:set>
                                    <p:anim calcmode="lin" valueType="num">
                                      <p:cBhvr additive="base">
                                        <p:cTn id="52" dur="1000" fill="hold"/>
                                        <p:tgtEl>
                                          <p:spTgt spid="5125">
                                            <p:txEl>
                                              <p:pRg st="9" end="9"/>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512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The Long-Term Problems </a:t>
            </a:r>
            <a:r>
              <a:rPr sz="1800" i="1">
                <a:cs typeface="Calibri"/>
              </a:rPr>
              <a:t>Continued…</a:t>
            </a:r>
            <a:endParaRPr sz="1800" b="1" i="1">
              <a:latin typeface="Calibri"/>
              <a:ea typeface="+mn-ea"/>
              <a:cs typeface="Calibri"/>
            </a:endParaRPr>
          </a:p>
        </p:txBody>
      </p:sp>
      <p:sp>
        <p:nvSpPr>
          <p:cNvPr id="39938" name="Rectangle 3"/>
          <p:cNvSpPr>
            <a:spLocks noGrp="1"/>
          </p:cNvSpPr>
          <p:nvPr>
            <p:ph sz="quarter" idx="4294967295"/>
          </p:nvPr>
        </p:nvSpPr>
        <p:spPr>
          <a:xfrm>
            <a:off x="685800" y="1091348"/>
            <a:ext cx="7772400" cy="430887"/>
          </a:xfrm>
        </p:spPr>
        <p:txBody>
          <a:bodyPr/>
          <a:lstStyle/>
          <a:p>
            <a:pPr algn="ctr" eaLnBrk="1" hangingPunct="1">
              <a:lnSpc>
                <a:spcPct val="100000"/>
              </a:lnSpc>
              <a:spcBef>
                <a:spcPts val="0"/>
              </a:spcBef>
              <a:buFontTx/>
              <a:buNone/>
            </a:pPr>
            <a:r>
              <a:rPr lang="en-US" sz="2400" b="1" dirty="0">
                <a:latin typeface="Calibri" charset="0"/>
                <a:cs typeface="Calibri" charset="0"/>
              </a:rPr>
              <a:t>Problem #5 </a:t>
            </a:r>
            <a:r>
              <a:rPr lang="en-US" sz="2400" b="1" dirty="0" smtClean="0">
                <a:latin typeface="Calibri" charset="0"/>
                <a:cs typeface="Calibri" charset="0"/>
              </a:rPr>
              <a:t>- </a:t>
            </a:r>
            <a:r>
              <a:rPr lang="en-US" sz="2400" b="1" dirty="0" smtClean="0">
                <a:solidFill>
                  <a:srgbClr val="FF0000"/>
                </a:solidFill>
                <a:latin typeface="Calibri" charset="0"/>
                <a:cs typeface="Calibri" charset="0"/>
              </a:rPr>
              <a:t>Theatrical </a:t>
            </a:r>
            <a:r>
              <a:rPr lang="mr-IN" sz="2400" b="1" dirty="0" smtClean="0">
                <a:latin typeface="Calibri" charset="0"/>
                <a:cs typeface="Calibri" charset="0"/>
              </a:rPr>
              <a:t>–</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Opposites Distract</a:t>
            </a:r>
            <a:endParaRPr lang="en-US" sz="2800" b="1" i="1" dirty="0">
              <a:solidFill>
                <a:srgbClr val="FFFF00"/>
              </a:solidFill>
              <a:latin typeface="Calibri" charset="0"/>
              <a:cs typeface="Calibri" charset="0"/>
            </a:endParaRPr>
          </a:p>
        </p:txBody>
      </p:sp>
      <p:sp>
        <p:nvSpPr>
          <p:cNvPr id="39939" name="Rectangle 2"/>
          <p:cNvSpPr>
            <a:spLocks noChangeArrowheads="1"/>
          </p:cNvSpPr>
          <p:nvPr/>
        </p:nvSpPr>
        <p:spPr bwMode="auto">
          <a:xfrm>
            <a:off x="566618" y="1793103"/>
            <a:ext cx="779585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400" dirty="0"/>
              <a:t>This is strictly a </a:t>
            </a:r>
            <a:r>
              <a:rPr lang="en-US" sz="2400" dirty="0" smtClean="0"/>
              <a:t>performance problem, where scoring is </a:t>
            </a:r>
          </a:p>
          <a:p>
            <a:pPr algn="ctr"/>
            <a:r>
              <a:rPr lang="en-US" sz="2400" dirty="0" smtClean="0"/>
              <a:t>based mostly</a:t>
            </a:r>
            <a:r>
              <a:rPr lang="en-US" sz="2400" dirty="0"/>
              <a:t> </a:t>
            </a:r>
            <a:r>
              <a:rPr lang="en-US" sz="2400" dirty="0" smtClean="0"/>
              <a:t>on the performance and elements within the performance.  It sometimes requires a specific character, sometimes </a:t>
            </a:r>
            <a:r>
              <a:rPr lang="en-US" sz="2400" dirty="0"/>
              <a:t>humor</a:t>
            </a:r>
            <a:r>
              <a:rPr lang="en-US" sz="2400" dirty="0" smtClean="0"/>
              <a:t>, sometimes an original story,  but it’s </a:t>
            </a:r>
            <a:r>
              <a:rPr lang="en-US" sz="2400" dirty="0"/>
              <a:t>always fun!</a:t>
            </a:r>
          </a:p>
        </p:txBody>
      </p:sp>
      <p:sp>
        <p:nvSpPr>
          <p:cNvPr id="39940"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21</a:t>
            </a:r>
          </a:p>
        </p:txBody>
      </p:sp>
      <p:sp>
        <p:nvSpPr>
          <p:cNvPr id="39941"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3" name="Picture 2" descr="Problem 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5076" y="4002752"/>
            <a:ext cx="4916424" cy="2207548"/>
          </a:xfrm>
          <a:prstGeom prst="rect">
            <a:avLst/>
          </a:prstGeom>
        </p:spPr>
      </p:pic>
    </p:spTree>
    <p:extLst>
      <p:ext uri="{BB962C8B-B14F-4D97-AF65-F5344CB8AC3E}">
        <p14:creationId xmlns:p14="http://schemas.microsoft.com/office/powerpoint/2010/main" val="407693867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The Long-Term Problems </a:t>
            </a:r>
            <a:r>
              <a:rPr sz="1800" i="1" dirty="0">
                <a:cs typeface="Calibri"/>
              </a:rPr>
              <a:t>Continued…</a:t>
            </a:r>
            <a:endParaRPr sz="1800" b="1" i="1" dirty="0">
              <a:latin typeface="Calibri"/>
              <a:ea typeface="+mn-ea"/>
              <a:cs typeface="Calibri"/>
            </a:endParaRPr>
          </a:p>
        </p:txBody>
      </p:sp>
      <p:sp>
        <p:nvSpPr>
          <p:cNvPr id="40962" name="Rectangle 3"/>
          <p:cNvSpPr>
            <a:spLocks noGrp="1"/>
          </p:cNvSpPr>
          <p:nvPr>
            <p:ph sz="quarter" idx="4294967295"/>
          </p:nvPr>
        </p:nvSpPr>
        <p:spPr>
          <a:xfrm>
            <a:off x="685800" y="1189038"/>
            <a:ext cx="7772400" cy="430212"/>
          </a:xfrm>
        </p:spPr>
        <p:txBody>
          <a:bodyPr/>
          <a:lstStyle/>
          <a:p>
            <a:pPr algn="ctr" eaLnBrk="1" hangingPunct="1">
              <a:lnSpc>
                <a:spcPct val="100000"/>
              </a:lnSpc>
              <a:spcBef>
                <a:spcPts val="1200"/>
              </a:spcBef>
              <a:buFontTx/>
              <a:buNone/>
            </a:pPr>
            <a:r>
              <a:rPr lang="en-US" sz="2400" b="1" dirty="0">
                <a:latin typeface="Calibri" charset="0"/>
                <a:cs typeface="Calibri" charset="0"/>
              </a:rPr>
              <a:t>Primary Problem </a:t>
            </a:r>
            <a:r>
              <a:rPr lang="mr-IN" sz="2400" b="1" dirty="0" smtClean="0">
                <a:latin typeface="Calibri" charset="0"/>
                <a:cs typeface="Calibri" charset="0"/>
              </a:rPr>
              <a:t>–</a:t>
            </a:r>
            <a:r>
              <a:rPr lang="en-US" sz="2400" b="1" dirty="0" smtClean="0">
                <a:latin typeface="Calibri" charset="0"/>
                <a:cs typeface="Calibri" charset="0"/>
              </a:rPr>
              <a:t> </a:t>
            </a:r>
            <a:r>
              <a:rPr lang="en-US" sz="2800" b="1" i="1" dirty="0" smtClean="0">
                <a:solidFill>
                  <a:srgbClr val="FFFF00"/>
                </a:solidFill>
                <a:latin typeface="Calibri" charset="0"/>
                <a:cs typeface="Calibri" charset="0"/>
              </a:rPr>
              <a:t>Museum Makers</a:t>
            </a:r>
            <a:endParaRPr lang="en-US" sz="2800" b="1" i="1" dirty="0">
              <a:solidFill>
                <a:srgbClr val="FFFF00"/>
              </a:solidFill>
              <a:latin typeface="Calibri" charset="0"/>
              <a:cs typeface="Calibri" charset="0"/>
            </a:endParaRPr>
          </a:p>
        </p:txBody>
      </p:sp>
      <p:sp>
        <p:nvSpPr>
          <p:cNvPr id="40963" name="TextBox 1"/>
          <p:cNvSpPr txBox="1">
            <a:spLocks noChangeArrowheads="1"/>
          </p:cNvSpPr>
          <p:nvPr/>
        </p:nvSpPr>
        <p:spPr bwMode="auto">
          <a:xfrm>
            <a:off x="5588000" y="2392463"/>
            <a:ext cx="2602306"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Non-Competitive</a:t>
            </a:r>
          </a:p>
          <a:p>
            <a:pPr algn="ctr" eaLnBrk="1" hangingPunct="1"/>
            <a:endParaRPr lang="en-US" sz="1600" dirty="0"/>
          </a:p>
          <a:p>
            <a:pPr algn="ctr" eaLnBrk="1" hangingPunct="1"/>
            <a:r>
              <a:rPr lang="en-US" dirty="0"/>
              <a:t>Designed to </a:t>
            </a:r>
            <a:r>
              <a:rPr lang="en-US" dirty="0" smtClean="0"/>
              <a:t>introduce younger </a:t>
            </a:r>
            <a:r>
              <a:rPr lang="en-US" dirty="0"/>
              <a:t>students </a:t>
            </a:r>
            <a:r>
              <a:rPr lang="en-US" dirty="0" smtClean="0"/>
              <a:t>(Grades K-2)</a:t>
            </a:r>
          </a:p>
          <a:p>
            <a:pPr algn="ctr" eaLnBrk="1" hangingPunct="1"/>
            <a:r>
              <a:rPr lang="en-US" dirty="0" smtClean="0"/>
              <a:t>to the creative problem solving</a:t>
            </a:r>
          </a:p>
          <a:p>
            <a:pPr algn="ctr" eaLnBrk="1" hangingPunct="1"/>
            <a:r>
              <a:rPr lang="en-US" dirty="0" smtClean="0"/>
              <a:t>process.</a:t>
            </a:r>
            <a:endParaRPr lang="en-US" dirty="0"/>
          </a:p>
        </p:txBody>
      </p:sp>
      <p:sp>
        <p:nvSpPr>
          <p:cNvPr id="40964" name="TextBox 5"/>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25</a:t>
            </a:r>
          </a:p>
        </p:txBody>
      </p:sp>
      <p:sp>
        <p:nvSpPr>
          <p:cNvPr id="40965" name="TextBox 6"/>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  </a:t>
            </a:r>
          </a:p>
        </p:txBody>
      </p:sp>
      <p:pic>
        <p:nvPicPr>
          <p:cNvPr id="2" name="Picture 1" descr="Problem Primar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1952" y="2345141"/>
            <a:ext cx="4507566" cy="3387852"/>
          </a:xfrm>
          <a:prstGeom prst="rect">
            <a:avLst/>
          </a:prstGeom>
        </p:spPr>
      </p:pic>
    </p:spTree>
    <p:extLst>
      <p:ext uri="{BB962C8B-B14F-4D97-AF65-F5344CB8AC3E}">
        <p14:creationId xmlns:p14="http://schemas.microsoft.com/office/powerpoint/2010/main" val="31387446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66124" y="1289539"/>
            <a:ext cx="8211752" cy="5029200"/>
            <a:chOff x="449381" y="1289539"/>
            <a:chExt cx="8211752" cy="5029200"/>
          </a:xfrm>
        </p:grpSpPr>
        <p:pic>
          <p:nvPicPr>
            <p:cNvPr id="6" name="Picture 5" descr="Primary p2.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74933" y="1289539"/>
              <a:ext cx="3886200" cy="5029200"/>
            </a:xfrm>
            <a:prstGeom prst="rect">
              <a:avLst/>
            </a:prstGeom>
            <a:solidFill>
              <a:schemeClr val="tx1"/>
            </a:solidFill>
          </p:spPr>
        </p:pic>
        <p:pic>
          <p:nvPicPr>
            <p:cNvPr id="5" name="Picture 4" descr="Primary p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381" y="1289539"/>
              <a:ext cx="3886200" cy="5029200"/>
            </a:xfrm>
            <a:prstGeom prst="rect">
              <a:avLst/>
            </a:prstGeom>
            <a:solidFill>
              <a:schemeClr val="tx1"/>
            </a:solidFill>
          </p:spPr>
        </p:pic>
      </p:grpSp>
      <p:sp>
        <p:nvSpPr>
          <p:cNvPr id="8"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Parts of a Long-Term Proble</a:t>
            </a:r>
            <a:r>
              <a:rPr lang="en-US" b="1" dirty="0" smtClean="0">
                <a:latin typeface="Calibri"/>
                <a:ea typeface="+mn-ea"/>
                <a:cs typeface="Calibri"/>
              </a:rPr>
              <a:t>m</a:t>
            </a:r>
            <a:endParaRPr sz="1800" b="1" i="1" dirty="0">
              <a:latin typeface="Calibri"/>
              <a:ea typeface="+mn-ea"/>
              <a:cs typeface="Calibri"/>
            </a:endParaRPr>
          </a:p>
        </p:txBody>
      </p:sp>
      <p:sp>
        <p:nvSpPr>
          <p:cNvPr id="2" name="TextBox 1"/>
          <p:cNvSpPr txBox="1">
            <a:spLocks noChangeArrowheads="1"/>
          </p:cNvSpPr>
          <p:nvPr/>
        </p:nvSpPr>
        <p:spPr bwMode="auto">
          <a:xfrm>
            <a:off x="5903913" y="1789532"/>
            <a:ext cx="16811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Introduction</a:t>
            </a:r>
          </a:p>
        </p:txBody>
      </p:sp>
      <p:sp>
        <p:nvSpPr>
          <p:cNvPr id="10" name="TextBox 9"/>
          <p:cNvSpPr txBox="1">
            <a:spLocks noChangeArrowheads="1"/>
          </p:cNvSpPr>
          <p:nvPr/>
        </p:nvSpPr>
        <p:spPr bwMode="auto">
          <a:xfrm>
            <a:off x="5719763" y="2599001"/>
            <a:ext cx="20669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A. The Problem</a:t>
            </a:r>
          </a:p>
        </p:txBody>
      </p:sp>
      <p:sp>
        <p:nvSpPr>
          <p:cNvPr id="11" name="TextBox 10"/>
          <p:cNvSpPr txBox="1">
            <a:spLocks noChangeArrowheads="1"/>
          </p:cNvSpPr>
          <p:nvPr/>
        </p:nvSpPr>
        <p:spPr bwMode="auto">
          <a:xfrm>
            <a:off x="5798910" y="3374851"/>
            <a:ext cx="1881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B. Limitations</a:t>
            </a:r>
          </a:p>
        </p:txBody>
      </p:sp>
      <p:cxnSp>
        <p:nvCxnSpPr>
          <p:cNvPr id="20" name="Straight Arrow Connector 19"/>
          <p:cNvCxnSpPr/>
          <p:nvPr/>
        </p:nvCxnSpPr>
        <p:spPr>
          <a:xfrm>
            <a:off x="6740769" y="3810000"/>
            <a:ext cx="9769" cy="2237154"/>
          </a:xfrm>
          <a:prstGeom prst="straightConnector1">
            <a:avLst/>
          </a:prstGeom>
          <a:ln w="762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87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mary p4.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5380" y="1367692"/>
            <a:ext cx="3886200" cy="5029200"/>
          </a:xfrm>
          <a:prstGeom prst="rect">
            <a:avLst/>
          </a:prstGeom>
          <a:solidFill>
            <a:schemeClr val="tx1"/>
          </a:solidFill>
        </p:spPr>
      </p:pic>
      <p:pic>
        <p:nvPicPr>
          <p:cNvPr id="3" name="Picture 2" descr="Primary p3.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381" y="1367690"/>
            <a:ext cx="3886200" cy="5029200"/>
          </a:xfrm>
          <a:prstGeom prst="rect">
            <a:avLst/>
          </a:prstGeom>
          <a:solidFill>
            <a:schemeClr val="tx1"/>
          </a:solidFill>
        </p:spPr>
      </p:pic>
      <p:sp>
        <p:nvSpPr>
          <p:cNvPr id="8"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Parts of a Long-Term Probl</a:t>
            </a:r>
            <a:r>
              <a:rPr lang="en-US" b="1" dirty="0" smtClean="0">
                <a:latin typeface="Calibri"/>
                <a:ea typeface="+mn-ea"/>
                <a:cs typeface="Calibri"/>
              </a:rPr>
              <a:t>em</a:t>
            </a:r>
            <a:endParaRPr sz="1800" b="1" i="1" dirty="0">
              <a:latin typeface="Calibri"/>
              <a:ea typeface="+mn-ea"/>
              <a:cs typeface="Calibri"/>
            </a:endParaRPr>
          </a:p>
        </p:txBody>
      </p:sp>
      <p:sp>
        <p:nvSpPr>
          <p:cNvPr id="21" name="TextBox 20"/>
          <p:cNvSpPr txBox="1">
            <a:spLocks noChangeArrowheads="1"/>
          </p:cNvSpPr>
          <p:nvPr/>
        </p:nvSpPr>
        <p:spPr bwMode="auto">
          <a:xfrm>
            <a:off x="1393825" y="4375905"/>
            <a:ext cx="20939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C. Site, Setup &amp;</a:t>
            </a:r>
          </a:p>
          <a:p>
            <a:pPr algn="ctr" eaLnBrk="1" hangingPunct="1"/>
            <a:r>
              <a:rPr lang="en-US" sz="2000" b="1" dirty="0">
                <a:solidFill>
                  <a:srgbClr val="FF0000"/>
                </a:solidFill>
              </a:rPr>
              <a:t>Competition</a:t>
            </a:r>
          </a:p>
        </p:txBody>
      </p:sp>
      <p:sp>
        <p:nvSpPr>
          <p:cNvPr id="22" name="TextBox 21"/>
          <p:cNvSpPr txBox="1">
            <a:spLocks noChangeArrowheads="1"/>
          </p:cNvSpPr>
          <p:nvPr/>
        </p:nvSpPr>
        <p:spPr bwMode="auto">
          <a:xfrm>
            <a:off x="5859463" y="3260863"/>
            <a:ext cx="16240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E. Penalties</a:t>
            </a:r>
          </a:p>
        </p:txBody>
      </p:sp>
      <p:sp>
        <p:nvSpPr>
          <p:cNvPr id="23" name="TextBox 22"/>
          <p:cNvSpPr txBox="1">
            <a:spLocks noChangeArrowheads="1"/>
          </p:cNvSpPr>
          <p:nvPr/>
        </p:nvSpPr>
        <p:spPr bwMode="auto">
          <a:xfrm>
            <a:off x="1024393" y="5504249"/>
            <a:ext cx="2857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D. Long-Term Scoring</a:t>
            </a:r>
          </a:p>
        </p:txBody>
      </p:sp>
      <p:sp>
        <p:nvSpPr>
          <p:cNvPr id="25" name="TextBox 24"/>
          <p:cNvSpPr txBox="1">
            <a:spLocks noChangeArrowheads="1"/>
          </p:cNvSpPr>
          <p:nvPr/>
        </p:nvSpPr>
        <p:spPr bwMode="auto">
          <a:xfrm>
            <a:off x="5516563" y="5084784"/>
            <a:ext cx="23193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H. Team Provides</a:t>
            </a:r>
          </a:p>
        </p:txBody>
      </p:sp>
      <p:sp>
        <p:nvSpPr>
          <p:cNvPr id="26" name="TextBox 25"/>
          <p:cNvSpPr txBox="1">
            <a:spLocks noChangeArrowheads="1"/>
          </p:cNvSpPr>
          <p:nvPr/>
        </p:nvSpPr>
        <p:spPr bwMode="auto">
          <a:xfrm>
            <a:off x="5664200" y="4598398"/>
            <a:ext cx="20240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G. TD Provides</a:t>
            </a:r>
          </a:p>
        </p:txBody>
      </p:sp>
      <p:sp>
        <p:nvSpPr>
          <p:cNvPr id="27" name="TextBox 26"/>
          <p:cNvSpPr txBox="1">
            <a:spLocks noChangeArrowheads="1"/>
          </p:cNvSpPr>
          <p:nvPr/>
        </p:nvSpPr>
        <p:spPr bwMode="auto">
          <a:xfrm>
            <a:off x="5629275" y="3982215"/>
            <a:ext cx="2093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0000"/>
                </a:solidFill>
              </a:rPr>
              <a:t>F. Style Scoring</a:t>
            </a:r>
          </a:p>
        </p:txBody>
      </p:sp>
      <p:sp>
        <p:nvSpPr>
          <p:cNvPr id="14" name="TextBox 13"/>
          <p:cNvSpPr txBox="1">
            <a:spLocks noChangeArrowheads="1"/>
          </p:cNvSpPr>
          <p:nvPr/>
        </p:nvSpPr>
        <p:spPr bwMode="auto">
          <a:xfrm>
            <a:off x="5917103" y="5752883"/>
            <a:ext cx="150554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rgbClr val="FF0000"/>
                </a:solidFill>
              </a:rPr>
              <a:t>I. Glossary</a:t>
            </a:r>
            <a:endParaRPr lang="en-US" sz="2000" b="1" dirty="0">
              <a:solidFill>
                <a:srgbClr val="FF0000"/>
              </a:solidFill>
            </a:endParaRPr>
          </a:p>
        </p:txBody>
      </p:sp>
    </p:spTree>
    <p:extLst>
      <p:ext uri="{BB962C8B-B14F-4D97-AF65-F5344CB8AC3E}">
        <p14:creationId xmlns:p14="http://schemas.microsoft.com/office/powerpoint/2010/main" val="23724804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P spid="27"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How to solve the problem</a:t>
            </a:r>
          </a:p>
        </p:txBody>
      </p:sp>
      <p:sp>
        <p:nvSpPr>
          <p:cNvPr id="66562" name="Rectangle 3"/>
          <p:cNvSpPr>
            <a:spLocks noGrp="1"/>
          </p:cNvSpPr>
          <p:nvPr>
            <p:ph sz="quarter" idx="4294967295"/>
          </p:nvPr>
        </p:nvSpPr>
        <p:spPr>
          <a:xfrm>
            <a:off x="457200" y="1028700"/>
            <a:ext cx="8229600" cy="5162951"/>
          </a:xfrm>
        </p:spPr>
        <p:txBody>
          <a:bodyPr/>
          <a:lstStyle/>
          <a:p>
            <a:pPr eaLnBrk="1" hangingPunct="1">
              <a:lnSpc>
                <a:spcPct val="100000"/>
              </a:lnSpc>
              <a:spcBef>
                <a:spcPct val="0"/>
              </a:spcBef>
              <a:spcAft>
                <a:spcPts val="900"/>
              </a:spcAft>
              <a:buNone/>
              <a:defRPr/>
            </a:pPr>
            <a:r>
              <a:rPr lang="en-US" sz="2400" dirty="0">
                <a:latin typeface="Calibri" charset="0"/>
                <a:cs typeface="Calibri" charset="0"/>
              </a:rPr>
              <a:t>Step 1 - Read the Problem, then read it again!</a:t>
            </a:r>
          </a:p>
          <a:p>
            <a:pPr lvl="1" eaLnBrk="1" hangingPunct="1">
              <a:lnSpc>
                <a:spcPct val="100000"/>
              </a:lnSpc>
              <a:spcBef>
                <a:spcPct val="0"/>
              </a:spcBef>
              <a:buFontTx/>
              <a:buChar char="•"/>
              <a:defRPr/>
            </a:pPr>
            <a:r>
              <a:rPr lang="en-US" sz="2400" dirty="0">
                <a:latin typeface="Calibri" charset="0"/>
                <a:cs typeface="Calibri" charset="0"/>
              </a:rPr>
              <a:t>Go through each section of the problem </a:t>
            </a:r>
            <a:r>
              <a:rPr lang="en-US" sz="2400" dirty="0" smtClean="0">
                <a:latin typeface="Calibri" charset="0"/>
                <a:cs typeface="Calibri" charset="0"/>
              </a:rPr>
              <a:t>carefully</a:t>
            </a:r>
            <a:endParaRPr lang="en-US" sz="2400" dirty="0">
              <a:latin typeface="Calibri" charset="0"/>
              <a:cs typeface="Calibri" charset="0"/>
            </a:endParaRPr>
          </a:p>
          <a:p>
            <a:pPr lvl="1" eaLnBrk="1" hangingPunct="1">
              <a:lnSpc>
                <a:spcPct val="100000"/>
              </a:lnSpc>
              <a:spcBef>
                <a:spcPct val="0"/>
              </a:spcBef>
              <a:buFontTx/>
              <a:buChar char="•"/>
              <a:defRPr/>
            </a:pPr>
            <a:r>
              <a:rPr lang="en-US" sz="2400" dirty="0" smtClean="0">
                <a:latin typeface="Calibri" charset="0"/>
                <a:cs typeface="Calibri" charset="0"/>
              </a:rPr>
              <a:t>Examine the </a:t>
            </a:r>
            <a:r>
              <a:rPr lang="en-US" sz="2400" dirty="0">
                <a:latin typeface="Calibri" charset="0"/>
                <a:cs typeface="Calibri" charset="0"/>
              </a:rPr>
              <a:t>scoring </a:t>
            </a:r>
            <a:r>
              <a:rPr lang="en-US" sz="2400" dirty="0" smtClean="0">
                <a:latin typeface="Calibri" charset="0"/>
                <a:cs typeface="Calibri" charset="0"/>
              </a:rPr>
              <a:t>elements carefully</a:t>
            </a:r>
          </a:p>
          <a:p>
            <a:pPr eaLnBrk="1" hangingPunct="1">
              <a:lnSpc>
                <a:spcPct val="100000"/>
              </a:lnSpc>
              <a:spcBef>
                <a:spcPts val="600"/>
              </a:spcBef>
              <a:spcAft>
                <a:spcPts val="600"/>
              </a:spcAft>
              <a:buFontTx/>
              <a:buNone/>
              <a:defRPr/>
            </a:pPr>
            <a:r>
              <a:rPr lang="en-US" sz="2400" dirty="0" smtClean="0">
                <a:latin typeface="Calibri" charset="0"/>
                <a:cs typeface="Calibri" charset="0"/>
              </a:rPr>
              <a:t>Step 2	- Brainstorm Possible Solutions</a:t>
            </a:r>
            <a:endParaRPr lang="en-US" sz="2400" dirty="0">
              <a:latin typeface="Calibri" charset="0"/>
              <a:cs typeface="Calibri" charset="0"/>
            </a:endParaRPr>
          </a:p>
          <a:p>
            <a:pPr lvl="1" eaLnBrk="1" hangingPunct="1">
              <a:lnSpc>
                <a:spcPct val="100000"/>
              </a:lnSpc>
              <a:spcBef>
                <a:spcPct val="0"/>
              </a:spcBef>
              <a:buFontTx/>
              <a:buChar char="•"/>
              <a:defRPr/>
            </a:pPr>
            <a:r>
              <a:rPr lang="en-US" sz="2400" dirty="0" smtClean="0">
                <a:latin typeface="Calibri" charset="0"/>
                <a:cs typeface="Calibri" charset="0"/>
              </a:rPr>
              <a:t>Generate </a:t>
            </a:r>
            <a:r>
              <a:rPr lang="en-US" sz="2400" dirty="0">
                <a:latin typeface="Calibri" charset="0"/>
                <a:cs typeface="Calibri" charset="0"/>
              </a:rPr>
              <a:t>lots of ideas </a:t>
            </a:r>
            <a:r>
              <a:rPr lang="en-US" sz="2400" dirty="0" smtClean="0">
                <a:latin typeface="Calibri" charset="0"/>
                <a:cs typeface="Calibri" charset="0"/>
              </a:rPr>
              <a:t>and make a list</a:t>
            </a:r>
            <a:endParaRPr lang="en-US" sz="2400" dirty="0">
              <a:latin typeface="Calibri" charset="0"/>
              <a:cs typeface="Calibri" charset="0"/>
            </a:endParaRPr>
          </a:p>
          <a:p>
            <a:pPr lvl="1" eaLnBrk="1" hangingPunct="1">
              <a:lnSpc>
                <a:spcPct val="100000"/>
              </a:lnSpc>
              <a:spcBef>
                <a:spcPct val="0"/>
              </a:spcBef>
              <a:buFontTx/>
              <a:buChar char="•"/>
              <a:defRPr/>
            </a:pPr>
            <a:r>
              <a:rPr lang="en-US" sz="2400" dirty="0" smtClean="0">
                <a:latin typeface="Calibri" charset="0"/>
                <a:cs typeface="Calibri" charset="0"/>
              </a:rPr>
              <a:t>Encourage </a:t>
            </a:r>
            <a:r>
              <a:rPr lang="en-US" sz="2400" dirty="0">
                <a:latin typeface="Calibri" charset="0"/>
                <a:cs typeface="Calibri" charset="0"/>
              </a:rPr>
              <a:t>wild, creative </a:t>
            </a:r>
            <a:r>
              <a:rPr lang="en-US" sz="2400" dirty="0" smtClean="0">
                <a:latin typeface="Calibri" charset="0"/>
                <a:cs typeface="Calibri" charset="0"/>
              </a:rPr>
              <a:t>solutions</a:t>
            </a:r>
            <a:endParaRPr lang="en-US" sz="2400" dirty="0">
              <a:latin typeface="Calibri" charset="0"/>
              <a:cs typeface="Calibri" charset="0"/>
            </a:endParaRPr>
          </a:p>
          <a:p>
            <a:pPr eaLnBrk="1" hangingPunct="1">
              <a:lnSpc>
                <a:spcPct val="100000"/>
              </a:lnSpc>
              <a:spcBef>
                <a:spcPts val="600"/>
              </a:spcBef>
              <a:spcAft>
                <a:spcPts val="600"/>
              </a:spcAft>
              <a:buNone/>
              <a:defRPr/>
            </a:pPr>
            <a:r>
              <a:rPr lang="en-US" sz="2400" dirty="0">
                <a:latin typeface="Calibri" charset="0"/>
                <a:cs typeface="Calibri" charset="0"/>
              </a:rPr>
              <a:t>Step 3 - Refine and Evaluate Ideas</a:t>
            </a:r>
          </a:p>
          <a:p>
            <a:pPr lvl="1" eaLnBrk="1" hangingPunct="1">
              <a:lnSpc>
                <a:spcPct val="100000"/>
              </a:lnSpc>
              <a:spcBef>
                <a:spcPts val="300"/>
              </a:spcBef>
              <a:buFontTx/>
              <a:buChar char="•"/>
            </a:pPr>
            <a:r>
              <a:rPr lang="en-US" sz="2400" dirty="0" smtClean="0">
                <a:latin typeface="Calibri" charset="0"/>
                <a:cs typeface="Calibri" charset="0"/>
              </a:rPr>
              <a:t>Discuss </a:t>
            </a:r>
            <a:r>
              <a:rPr lang="en-US" sz="2400" dirty="0">
                <a:latin typeface="Calibri" charset="0"/>
                <a:cs typeface="Calibri" charset="0"/>
              </a:rPr>
              <a:t>and evaluate ideas, but don’</a:t>
            </a:r>
            <a:r>
              <a:rPr lang="en-US" altLang="ja-JP" sz="2400" dirty="0">
                <a:latin typeface="Calibri" charset="0"/>
                <a:cs typeface="Calibri" charset="0"/>
              </a:rPr>
              <a:t>t criticize</a:t>
            </a:r>
          </a:p>
          <a:p>
            <a:pPr lvl="1" eaLnBrk="1" hangingPunct="1">
              <a:lnSpc>
                <a:spcPct val="100000"/>
              </a:lnSpc>
              <a:spcBef>
                <a:spcPts val="300"/>
              </a:spcBef>
              <a:buFontTx/>
              <a:buChar char="•"/>
            </a:pPr>
            <a:r>
              <a:rPr lang="en-US" sz="2400" dirty="0" smtClean="0">
                <a:latin typeface="Calibri" charset="0"/>
                <a:cs typeface="Calibri" charset="0"/>
              </a:rPr>
              <a:t>Which </a:t>
            </a:r>
            <a:r>
              <a:rPr lang="en-US" sz="2400" dirty="0">
                <a:latin typeface="Calibri" charset="0"/>
                <a:cs typeface="Calibri" charset="0"/>
              </a:rPr>
              <a:t>ideas does the team like best?  </a:t>
            </a:r>
            <a:endParaRPr lang="en-US" sz="2400" dirty="0" smtClean="0">
              <a:latin typeface="Calibri" charset="0"/>
              <a:cs typeface="Calibri" charset="0"/>
            </a:endParaRPr>
          </a:p>
          <a:p>
            <a:pPr eaLnBrk="1" hangingPunct="1">
              <a:lnSpc>
                <a:spcPct val="100000"/>
              </a:lnSpc>
              <a:spcBef>
                <a:spcPts val="600"/>
              </a:spcBef>
              <a:spcAft>
                <a:spcPts val="600"/>
              </a:spcAft>
              <a:buNone/>
              <a:defRPr/>
            </a:pPr>
            <a:r>
              <a:rPr lang="en-US" sz="2400" dirty="0">
                <a:latin typeface="Calibri" charset="0"/>
                <a:cs typeface="Calibri" charset="0"/>
              </a:rPr>
              <a:t>Step 5 - Determine Tasks and Timeline</a:t>
            </a:r>
          </a:p>
          <a:p>
            <a:pPr lvl="1" eaLnBrk="1" hangingPunct="1">
              <a:lnSpc>
                <a:spcPct val="100000"/>
              </a:lnSpc>
              <a:spcBef>
                <a:spcPts val="300"/>
              </a:spcBef>
              <a:buFontTx/>
              <a:buChar char="•"/>
            </a:pPr>
            <a:r>
              <a:rPr lang="en-US" sz="2400" dirty="0" smtClean="0">
                <a:latin typeface="Calibri" charset="0"/>
                <a:cs typeface="Calibri" charset="0"/>
              </a:rPr>
              <a:t>What </a:t>
            </a:r>
            <a:r>
              <a:rPr lang="en-US" sz="2400" dirty="0">
                <a:latin typeface="Calibri" charset="0"/>
                <a:cs typeface="Calibri" charset="0"/>
              </a:rPr>
              <a:t>types of tasks, skills, props, contraptions, are needed</a:t>
            </a:r>
          </a:p>
          <a:p>
            <a:pPr lvl="1" eaLnBrk="1" hangingPunct="1">
              <a:lnSpc>
                <a:spcPct val="100000"/>
              </a:lnSpc>
              <a:spcBef>
                <a:spcPts val="300"/>
              </a:spcBef>
              <a:buFontTx/>
              <a:buChar char="•"/>
            </a:pPr>
            <a:r>
              <a:rPr lang="en-US" sz="2400" dirty="0">
                <a:latin typeface="Calibri" charset="0"/>
                <a:cs typeface="Calibri" charset="0"/>
              </a:rPr>
              <a:t>Make a basic time-line and assign </a:t>
            </a:r>
            <a:r>
              <a:rPr lang="en-US" sz="2400" dirty="0" smtClean="0">
                <a:latin typeface="Calibri" charset="0"/>
                <a:cs typeface="Calibri" charset="0"/>
              </a:rPr>
              <a:t>jobs</a:t>
            </a:r>
            <a:endParaRPr lang="en-US" sz="2400" dirty="0">
              <a:latin typeface="Calibri" charset="0"/>
              <a:cs typeface="Calibri" charset="0"/>
            </a:endParaRPr>
          </a:p>
        </p:txBody>
      </p:sp>
      <p:sp>
        <p:nvSpPr>
          <p:cNvPr id="9830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23</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143000"/>
            <a:ext cx="8229600" cy="5301450"/>
          </a:xfrm>
        </p:spPr>
        <p:txBody>
          <a:bodyPr/>
          <a:lstStyle/>
          <a:p>
            <a:pPr eaLnBrk="1" hangingPunct="1">
              <a:lnSpc>
                <a:spcPct val="100000"/>
              </a:lnSpc>
              <a:spcBef>
                <a:spcPts val="0"/>
              </a:spcBef>
              <a:spcAft>
                <a:spcPts val="600"/>
              </a:spcAft>
              <a:buFontTx/>
              <a:buNone/>
            </a:pPr>
            <a:r>
              <a:rPr lang="en-US" sz="2400" dirty="0" smtClean="0">
                <a:latin typeface="Calibri" charset="0"/>
                <a:cs typeface="Calibri" charset="0"/>
              </a:rPr>
              <a:t>Step 5 - Begin Construction</a:t>
            </a:r>
            <a:endParaRPr lang="en-US" sz="2400" dirty="0">
              <a:latin typeface="Calibri" charset="0"/>
              <a:cs typeface="Calibri" charset="0"/>
            </a:endParaRPr>
          </a:p>
          <a:p>
            <a:pPr lvl="1" eaLnBrk="1" hangingPunct="1">
              <a:lnSpc>
                <a:spcPct val="100000"/>
              </a:lnSpc>
              <a:spcBef>
                <a:spcPts val="300"/>
              </a:spcBef>
              <a:buFontTx/>
              <a:buChar char="•"/>
            </a:pPr>
            <a:r>
              <a:rPr lang="en-US" sz="2400" dirty="0">
                <a:latin typeface="Calibri" charset="0"/>
                <a:cs typeface="Calibri" charset="0"/>
              </a:rPr>
              <a:t>Start </a:t>
            </a:r>
            <a:r>
              <a:rPr lang="en-US" sz="2400" dirty="0" smtClean="0">
                <a:latin typeface="Calibri" charset="0"/>
                <a:cs typeface="Calibri" charset="0"/>
              </a:rPr>
              <a:t>building, recording, evaluating ideas as they arise</a:t>
            </a:r>
          </a:p>
          <a:p>
            <a:pPr lvl="1" eaLnBrk="1" hangingPunct="1">
              <a:lnSpc>
                <a:spcPct val="100000"/>
              </a:lnSpc>
              <a:spcBef>
                <a:spcPts val="300"/>
              </a:spcBef>
              <a:buFontTx/>
              <a:buChar char="•"/>
            </a:pPr>
            <a:r>
              <a:rPr lang="en-US" sz="2400" dirty="0" smtClean="0">
                <a:latin typeface="Calibri" charset="0"/>
                <a:cs typeface="Calibri" charset="0"/>
              </a:rPr>
              <a:t>Test </a:t>
            </a:r>
            <a:r>
              <a:rPr lang="en-US" sz="2400" dirty="0">
                <a:latin typeface="Calibri" charset="0"/>
                <a:cs typeface="Calibri" charset="0"/>
              </a:rPr>
              <a:t>the solution. Does it work</a:t>
            </a:r>
            <a:r>
              <a:rPr lang="en-US" sz="2400" dirty="0" smtClean="0">
                <a:latin typeface="Calibri" charset="0"/>
                <a:cs typeface="Calibri" charset="0"/>
              </a:rPr>
              <a:t>?  How could it work </a:t>
            </a:r>
            <a:r>
              <a:rPr lang="en-US" sz="2400" dirty="0">
                <a:latin typeface="Calibri" charset="0"/>
                <a:cs typeface="Calibri" charset="0"/>
              </a:rPr>
              <a:t>better?</a:t>
            </a:r>
          </a:p>
          <a:p>
            <a:pPr lvl="1" eaLnBrk="1" hangingPunct="1">
              <a:lnSpc>
                <a:spcPct val="100000"/>
              </a:lnSpc>
              <a:spcBef>
                <a:spcPts val="300"/>
              </a:spcBef>
              <a:buFontTx/>
              <a:buChar char="•"/>
            </a:pPr>
            <a:r>
              <a:rPr lang="en-US" sz="2400" dirty="0">
                <a:latin typeface="Calibri" charset="0"/>
                <a:cs typeface="Calibri" charset="0"/>
              </a:rPr>
              <a:t>Continuously refine and revise</a:t>
            </a:r>
            <a:r>
              <a:rPr lang="en-US" sz="2400" dirty="0" smtClean="0">
                <a:latin typeface="Calibri" charset="0"/>
                <a:cs typeface="Calibri" charset="0"/>
              </a:rPr>
              <a:t>.</a:t>
            </a:r>
          </a:p>
          <a:p>
            <a:pPr eaLnBrk="1" hangingPunct="1">
              <a:lnSpc>
                <a:spcPct val="100000"/>
              </a:lnSpc>
              <a:spcBef>
                <a:spcPts val="600"/>
              </a:spcBef>
              <a:spcAft>
                <a:spcPts val="600"/>
              </a:spcAft>
              <a:buFontTx/>
              <a:buNone/>
            </a:pPr>
            <a:r>
              <a:rPr lang="en-US" sz="2400" dirty="0">
                <a:latin typeface="Calibri" charset="0"/>
                <a:cs typeface="Calibri" charset="0"/>
              </a:rPr>
              <a:t>Step </a:t>
            </a:r>
            <a:r>
              <a:rPr lang="en-US" sz="2400" dirty="0" smtClean="0">
                <a:latin typeface="Calibri" charset="0"/>
                <a:cs typeface="Calibri" charset="0"/>
              </a:rPr>
              <a:t>6 - Put </a:t>
            </a:r>
            <a:r>
              <a:rPr lang="en-US" sz="2400" dirty="0">
                <a:latin typeface="Calibri" charset="0"/>
                <a:cs typeface="Calibri" charset="0"/>
              </a:rPr>
              <a:t>it Together (At least one month before tournament)</a:t>
            </a:r>
          </a:p>
          <a:p>
            <a:pPr lvl="1" eaLnBrk="1" hangingPunct="1">
              <a:lnSpc>
                <a:spcPct val="100000"/>
              </a:lnSpc>
              <a:spcBef>
                <a:spcPct val="0"/>
              </a:spcBef>
              <a:buFontTx/>
              <a:buChar char="•"/>
            </a:pPr>
            <a:r>
              <a:rPr lang="en-US" sz="2400" dirty="0">
                <a:latin typeface="Calibri" charset="0"/>
                <a:cs typeface="Calibri" charset="0"/>
              </a:rPr>
              <a:t>As props and tasks are completed, test them thoroughly</a:t>
            </a:r>
          </a:p>
          <a:p>
            <a:pPr lvl="1" eaLnBrk="1" hangingPunct="1">
              <a:lnSpc>
                <a:spcPct val="100000"/>
              </a:lnSpc>
              <a:spcBef>
                <a:spcPct val="0"/>
              </a:spcBef>
              <a:buFontTx/>
              <a:buChar char="•"/>
            </a:pPr>
            <a:r>
              <a:rPr lang="en-US" sz="2400" dirty="0">
                <a:latin typeface="Calibri" charset="0"/>
                <a:cs typeface="Calibri" charset="0"/>
              </a:rPr>
              <a:t>Continue to refine &amp; revise your solution</a:t>
            </a:r>
          </a:p>
          <a:p>
            <a:pPr lvl="2" eaLnBrk="1" hangingPunct="1">
              <a:lnSpc>
                <a:spcPct val="100000"/>
              </a:lnSpc>
              <a:spcBef>
                <a:spcPct val="0"/>
              </a:spcBef>
              <a:buFontTx/>
              <a:buChar char="•"/>
            </a:pPr>
            <a:r>
              <a:rPr lang="en-US" dirty="0">
                <a:latin typeface="Calibri" charset="0"/>
                <a:cs typeface="Calibri" charset="0"/>
              </a:rPr>
              <a:t>Does it work?  Is there a better way?</a:t>
            </a:r>
          </a:p>
          <a:p>
            <a:pPr lvl="2" eaLnBrk="1" hangingPunct="1">
              <a:lnSpc>
                <a:spcPct val="100000"/>
              </a:lnSpc>
              <a:spcBef>
                <a:spcPct val="0"/>
              </a:spcBef>
              <a:buFontTx/>
              <a:buChar char="•"/>
            </a:pPr>
            <a:r>
              <a:rPr lang="en-US" dirty="0">
                <a:latin typeface="Calibri" charset="0"/>
                <a:cs typeface="Calibri" charset="0"/>
              </a:rPr>
              <a:t>Does the solution still fit the problem? </a:t>
            </a:r>
          </a:p>
          <a:p>
            <a:pPr eaLnBrk="1" hangingPunct="1">
              <a:lnSpc>
                <a:spcPct val="100000"/>
              </a:lnSpc>
              <a:spcBef>
                <a:spcPts val="600"/>
              </a:spcBef>
              <a:spcAft>
                <a:spcPts val="600"/>
              </a:spcAft>
              <a:buFontTx/>
              <a:buNone/>
            </a:pPr>
            <a:r>
              <a:rPr lang="en-US" sz="2400" dirty="0">
                <a:latin typeface="Calibri" charset="0"/>
                <a:cs typeface="Calibri" charset="0"/>
              </a:rPr>
              <a:t>Step </a:t>
            </a:r>
            <a:r>
              <a:rPr lang="en-US" sz="2400" dirty="0" smtClean="0">
                <a:latin typeface="Calibri" charset="0"/>
                <a:cs typeface="Calibri" charset="0"/>
              </a:rPr>
              <a:t>7 - Finish </a:t>
            </a:r>
            <a:r>
              <a:rPr lang="en-US" sz="2400" dirty="0">
                <a:latin typeface="Calibri" charset="0"/>
                <a:cs typeface="Calibri" charset="0"/>
              </a:rPr>
              <a:t>Up and Practice</a:t>
            </a:r>
          </a:p>
          <a:p>
            <a:pPr lvl="1" eaLnBrk="1" hangingPunct="1">
              <a:lnSpc>
                <a:spcPct val="100000"/>
              </a:lnSpc>
              <a:spcBef>
                <a:spcPct val="0"/>
              </a:spcBef>
              <a:buFontTx/>
              <a:buChar char="•"/>
            </a:pPr>
            <a:r>
              <a:rPr lang="en-US" sz="2400" dirty="0">
                <a:latin typeface="Calibri" charset="0"/>
                <a:cs typeface="Calibri" charset="0"/>
              </a:rPr>
              <a:t>Test things out… do they work?  Revise and refine.</a:t>
            </a:r>
          </a:p>
          <a:p>
            <a:pPr lvl="1" eaLnBrk="1" hangingPunct="1">
              <a:lnSpc>
                <a:spcPct val="100000"/>
              </a:lnSpc>
              <a:spcBef>
                <a:spcPct val="0"/>
              </a:spcBef>
              <a:buFontTx/>
              <a:buChar char="•"/>
            </a:pPr>
            <a:r>
              <a:rPr lang="en-US" sz="2400" dirty="0">
                <a:latin typeface="Calibri" charset="0"/>
                <a:cs typeface="Calibri" charset="0"/>
              </a:rPr>
              <a:t>What happens if something goes wrong?  </a:t>
            </a:r>
          </a:p>
          <a:p>
            <a:pPr lvl="1" eaLnBrk="1" hangingPunct="1">
              <a:lnSpc>
                <a:spcPct val="100000"/>
              </a:lnSpc>
              <a:spcBef>
                <a:spcPct val="0"/>
              </a:spcBef>
              <a:buFontTx/>
              <a:buChar char="•"/>
            </a:pPr>
            <a:r>
              <a:rPr lang="en-US" sz="2400" dirty="0">
                <a:latin typeface="Calibri" charset="0"/>
                <a:cs typeface="Calibri" charset="0"/>
              </a:rPr>
              <a:t>Practice the whole skit and check the timing.  </a:t>
            </a:r>
          </a:p>
        </p:txBody>
      </p:sp>
      <p:sp>
        <p:nvSpPr>
          <p:cNvPr id="5"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How to solve the problem </a:t>
            </a:r>
            <a:r>
              <a:rPr sz="2000" i="1" dirty="0">
                <a:cs typeface="Calibri"/>
              </a:rPr>
              <a:t>Continued…</a:t>
            </a:r>
            <a:endParaRPr i="1" dirty="0">
              <a:latin typeface="Calibri"/>
              <a:ea typeface="+mn-ea"/>
              <a:cs typeface="Calibri"/>
            </a:endParaRP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32</a:t>
            </a:r>
            <a:endParaRPr lang="en-US" sz="20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143000"/>
            <a:ext cx="8229600" cy="4893647"/>
          </a:xfrm>
        </p:spPr>
        <p:txBody>
          <a:bodyPr/>
          <a:lstStyle/>
          <a:p>
            <a:pPr eaLnBrk="1" hangingPunct="1">
              <a:lnSpc>
                <a:spcPct val="100000"/>
              </a:lnSpc>
              <a:spcBef>
                <a:spcPts val="600"/>
              </a:spcBef>
              <a:spcAft>
                <a:spcPts val="600"/>
              </a:spcAft>
              <a:buFontTx/>
              <a:buChar char="•"/>
            </a:pPr>
            <a:r>
              <a:rPr lang="en-US" sz="2400" dirty="0">
                <a:latin typeface="Calibri" charset="0"/>
                <a:cs typeface="Calibri" charset="0"/>
              </a:rPr>
              <a:t>When a team has a question about the Long Term problem that is not covered in the problem or the Program Guide, the team may submit a request for </a:t>
            </a:r>
            <a:r>
              <a:rPr lang="en-US" sz="2400" dirty="0">
                <a:latin typeface="Calibri" charset="0"/>
                <a:cs typeface="Calibri" charset="0"/>
              </a:rPr>
              <a:t>c</a:t>
            </a:r>
            <a:r>
              <a:rPr lang="en-US" sz="2400" dirty="0">
                <a:latin typeface="Calibri" charset="0"/>
                <a:cs typeface="Calibri" charset="0"/>
              </a:rPr>
              <a:t>larification</a:t>
            </a:r>
            <a:r>
              <a:rPr lang="en-US" sz="2400" dirty="0" smtClean="0">
                <a:latin typeface="Calibri" charset="0"/>
                <a:cs typeface="Calibri" charset="0"/>
              </a:rPr>
              <a:t>.</a:t>
            </a:r>
          </a:p>
          <a:p>
            <a:pPr eaLnBrk="1" hangingPunct="1">
              <a:lnSpc>
                <a:spcPct val="100000"/>
              </a:lnSpc>
              <a:spcBef>
                <a:spcPts val="600"/>
              </a:spcBef>
              <a:spcAft>
                <a:spcPts val="600"/>
              </a:spcAft>
              <a:buFontTx/>
              <a:buChar char="•"/>
            </a:pPr>
            <a:r>
              <a:rPr lang="en-US" sz="2400" i="1" dirty="0">
                <a:solidFill>
                  <a:srgbClr val="FFFF00"/>
                </a:solidFill>
                <a:latin typeface="Calibri" charset="0"/>
                <a:cs typeface="Calibri" charset="0"/>
              </a:rPr>
              <a:t>General </a:t>
            </a:r>
            <a:r>
              <a:rPr lang="en-US" sz="2400" i="1" dirty="0">
                <a:solidFill>
                  <a:srgbClr val="FFFF00"/>
                </a:solidFill>
                <a:latin typeface="Calibri" charset="0"/>
                <a:cs typeface="Calibri" charset="0"/>
              </a:rPr>
              <a:t>C</a:t>
            </a:r>
            <a:r>
              <a:rPr lang="en-US" sz="2400" i="1" dirty="0">
                <a:solidFill>
                  <a:srgbClr val="FFFF00"/>
                </a:solidFill>
                <a:latin typeface="Calibri" charset="0"/>
                <a:cs typeface="Calibri" charset="0"/>
              </a:rPr>
              <a:t>larifications</a:t>
            </a:r>
            <a:r>
              <a:rPr lang="en-US" sz="2400" dirty="0" smtClean="0">
                <a:latin typeface="Calibri" charset="0"/>
                <a:cs typeface="Calibri" charset="0"/>
              </a:rPr>
              <a:t> </a:t>
            </a:r>
            <a:r>
              <a:rPr lang="en-US" sz="2400" dirty="0">
                <a:latin typeface="Calibri" charset="0"/>
                <a:cs typeface="Calibri" charset="0"/>
              </a:rPr>
              <a:t>amend or further explain a problem’s limitation. Team members </a:t>
            </a:r>
            <a:r>
              <a:rPr lang="en-US" sz="2400" dirty="0" smtClean="0">
                <a:latin typeface="Calibri" charset="0"/>
                <a:cs typeface="Calibri" charset="0"/>
              </a:rPr>
              <a:t>can find </a:t>
            </a:r>
            <a:r>
              <a:rPr lang="en-US" sz="2400" dirty="0">
                <a:latin typeface="Calibri" charset="0"/>
                <a:cs typeface="Calibri" charset="0"/>
              </a:rPr>
              <a:t>general </a:t>
            </a:r>
            <a:r>
              <a:rPr lang="en-US" sz="2400" dirty="0" smtClean="0">
                <a:latin typeface="Calibri" charset="0"/>
                <a:cs typeface="Calibri" charset="0"/>
              </a:rPr>
              <a:t>clarifications on the </a:t>
            </a:r>
            <a:r>
              <a:rPr lang="en-US" sz="2400" dirty="0" smtClean="0">
                <a:latin typeface="Calibri" charset="0"/>
                <a:cs typeface="Calibri" charset="0"/>
                <a:hlinkClick r:id="rId2"/>
              </a:rPr>
              <a:t>www.odysseyofthemind.com</a:t>
            </a:r>
            <a:r>
              <a:rPr lang="en-US" sz="2400" dirty="0" smtClean="0">
                <a:latin typeface="Calibri" charset="0"/>
                <a:cs typeface="Calibri" charset="0"/>
              </a:rPr>
              <a:t> website.</a:t>
            </a:r>
            <a:r>
              <a:rPr lang="en-US" sz="2400" dirty="0">
                <a:latin typeface="Calibri" charset="0"/>
                <a:cs typeface="Calibri" charset="0"/>
              </a:rPr>
              <a:t> </a:t>
            </a:r>
          </a:p>
          <a:p>
            <a:pPr eaLnBrk="1" hangingPunct="1">
              <a:lnSpc>
                <a:spcPct val="100000"/>
              </a:lnSpc>
              <a:spcBef>
                <a:spcPts val="600"/>
              </a:spcBef>
              <a:spcAft>
                <a:spcPts val="600"/>
              </a:spcAft>
              <a:buFontTx/>
              <a:buChar char="•"/>
            </a:pPr>
            <a:r>
              <a:rPr lang="en-US" sz="2400" i="1" dirty="0">
                <a:solidFill>
                  <a:srgbClr val="FFFF00"/>
                </a:solidFill>
                <a:latin typeface="Calibri" charset="0"/>
                <a:cs typeface="Calibri" charset="0"/>
              </a:rPr>
              <a:t>Team </a:t>
            </a:r>
            <a:r>
              <a:rPr lang="en-US" sz="2400" i="1" dirty="0" smtClean="0">
                <a:solidFill>
                  <a:srgbClr val="FFFF00"/>
                </a:solidFill>
                <a:latin typeface="Calibri" charset="0"/>
                <a:cs typeface="Calibri" charset="0"/>
              </a:rPr>
              <a:t>Specific Clarifications </a:t>
            </a:r>
            <a:r>
              <a:rPr lang="en-US" sz="2400" dirty="0" smtClean="0">
                <a:latin typeface="Calibri" charset="0"/>
                <a:cs typeface="Calibri" charset="0"/>
              </a:rPr>
              <a:t>are </a:t>
            </a:r>
            <a:r>
              <a:rPr lang="en-US" sz="2400" dirty="0">
                <a:latin typeface="Calibri" charset="0"/>
                <a:cs typeface="Calibri" charset="0"/>
              </a:rPr>
              <a:t>confidential since teams must describe details of their solution to ascertain an accurate reply. </a:t>
            </a:r>
            <a:r>
              <a:rPr lang="en-US" sz="2400" dirty="0" smtClean="0">
                <a:latin typeface="Calibri" charset="0"/>
                <a:cs typeface="Calibri" charset="0"/>
              </a:rPr>
              <a:t>If </a:t>
            </a:r>
            <a:r>
              <a:rPr lang="en-US" sz="2400" dirty="0">
                <a:latin typeface="Calibri" charset="0"/>
                <a:cs typeface="Calibri" charset="0"/>
              </a:rPr>
              <a:t>a team receives a </a:t>
            </a:r>
            <a:r>
              <a:rPr lang="en-US" sz="2400" dirty="0" smtClean="0">
                <a:latin typeface="Calibri" charset="0"/>
                <a:cs typeface="Calibri" charset="0"/>
              </a:rPr>
              <a:t>clarification they must have copies of the clarification e-mail for </a:t>
            </a:r>
            <a:r>
              <a:rPr lang="en-US" sz="2400" dirty="0">
                <a:latin typeface="Calibri" charset="0"/>
                <a:cs typeface="Calibri" charset="0"/>
              </a:rPr>
              <a:t>the judges at competition to avoid any discrepancies. </a:t>
            </a:r>
            <a:endParaRPr lang="en-US" sz="2400" dirty="0" smtClean="0">
              <a:latin typeface="Calibri" charset="0"/>
              <a:cs typeface="Calibri" charset="0"/>
            </a:endParaRPr>
          </a:p>
          <a:p>
            <a:pPr eaLnBrk="1" hangingPunct="1">
              <a:lnSpc>
                <a:spcPct val="100000"/>
              </a:lnSpc>
              <a:spcBef>
                <a:spcPts val="600"/>
              </a:spcBef>
              <a:spcAft>
                <a:spcPts val="600"/>
              </a:spcAft>
              <a:buFontTx/>
              <a:buChar char="•"/>
            </a:pPr>
            <a:r>
              <a:rPr lang="en-US" sz="2400" dirty="0" smtClean="0">
                <a:latin typeface="Calibri" charset="0"/>
                <a:cs typeface="Calibri" charset="0"/>
              </a:rPr>
              <a:t>Only </a:t>
            </a:r>
            <a:r>
              <a:rPr lang="en-US" sz="2400" dirty="0">
                <a:latin typeface="Calibri" charset="0"/>
                <a:cs typeface="Calibri" charset="0"/>
              </a:rPr>
              <a:t>problem clarifications issued by CCI are official.</a:t>
            </a:r>
          </a:p>
        </p:txBody>
      </p:sp>
      <p:sp>
        <p:nvSpPr>
          <p:cNvPr id="5"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Submitting a Clarification</a:t>
            </a:r>
            <a:endParaRPr i="1" dirty="0">
              <a:latin typeface="Calibri"/>
              <a:ea typeface="+mn-ea"/>
              <a:cs typeface="Calibri"/>
            </a:endParaRP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21 </a:t>
            </a:r>
            <a:endParaRPr lang="en-US" sz="2000" dirty="0">
              <a:solidFill>
                <a:srgbClr val="FFFF00"/>
              </a:solidFill>
            </a:endParaRPr>
          </a:p>
        </p:txBody>
      </p:sp>
    </p:spTree>
    <p:extLst>
      <p:ext uri="{BB962C8B-B14F-4D97-AF65-F5344CB8AC3E}">
        <p14:creationId xmlns:p14="http://schemas.microsoft.com/office/powerpoint/2010/main" val="193658548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143000"/>
            <a:ext cx="8229600" cy="5016758"/>
          </a:xfrm>
        </p:spPr>
        <p:txBody>
          <a:bodyPr/>
          <a:lstStyle/>
          <a:p>
            <a:pPr lvl="0" eaLnBrk="1" hangingPunct="1">
              <a:lnSpc>
                <a:spcPct val="100000"/>
              </a:lnSpc>
              <a:spcBef>
                <a:spcPts val="600"/>
              </a:spcBef>
              <a:spcAft>
                <a:spcPts val="600"/>
              </a:spcAft>
              <a:buFontTx/>
              <a:buChar char="•"/>
            </a:pPr>
            <a:r>
              <a:rPr lang="en-US" sz="2400" dirty="0">
                <a:latin typeface="Calibri" charset="0"/>
                <a:cs typeface="Calibri" charset="0"/>
              </a:rPr>
              <a:t>Clarifications should be submitted online at online at www.odysseyofthemind.com </a:t>
            </a:r>
          </a:p>
          <a:p>
            <a:pPr lvl="0" eaLnBrk="1" hangingPunct="1">
              <a:lnSpc>
                <a:spcPct val="100000"/>
              </a:lnSpc>
              <a:spcBef>
                <a:spcPts val="600"/>
              </a:spcBef>
              <a:spcAft>
                <a:spcPts val="600"/>
              </a:spcAft>
              <a:buFontTx/>
              <a:buChar char="•"/>
            </a:pPr>
            <a:r>
              <a:rPr lang="en-US" sz="2400" dirty="0">
                <a:latin typeface="Calibri" charset="0"/>
                <a:cs typeface="Calibri" charset="0"/>
              </a:rPr>
              <a:t>Always reference the part of the problem that you feel needs clarifying</a:t>
            </a:r>
          </a:p>
          <a:p>
            <a:pPr lvl="0" eaLnBrk="1" hangingPunct="1">
              <a:lnSpc>
                <a:spcPct val="100000"/>
              </a:lnSpc>
              <a:spcBef>
                <a:spcPts val="600"/>
              </a:spcBef>
              <a:spcAft>
                <a:spcPts val="600"/>
              </a:spcAft>
              <a:buFontTx/>
              <a:buChar char="•"/>
            </a:pPr>
            <a:r>
              <a:rPr lang="en-US" sz="2400" dirty="0">
                <a:latin typeface="Calibri" charset="0"/>
                <a:cs typeface="Calibri" charset="0"/>
              </a:rPr>
              <a:t>Do not ask for clarifications before rereading the problem</a:t>
            </a:r>
          </a:p>
          <a:p>
            <a:pPr lvl="0" eaLnBrk="1" hangingPunct="1">
              <a:lnSpc>
                <a:spcPct val="100000"/>
              </a:lnSpc>
              <a:spcBef>
                <a:spcPts val="600"/>
              </a:spcBef>
              <a:spcAft>
                <a:spcPts val="600"/>
              </a:spcAft>
              <a:buFontTx/>
              <a:buChar char="•"/>
            </a:pPr>
            <a:r>
              <a:rPr lang="en-US" sz="2400" dirty="0">
                <a:latin typeface="Calibri" charset="0"/>
                <a:cs typeface="Calibri" charset="0"/>
              </a:rPr>
              <a:t>Check online for General Clarifications first</a:t>
            </a:r>
          </a:p>
          <a:p>
            <a:pPr lvl="0" eaLnBrk="1" hangingPunct="1">
              <a:lnSpc>
                <a:spcPct val="100000"/>
              </a:lnSpc>
              <a:spcBef>
                <a:spcPts val="600"/>
              </a:spcBef>
              <a:spcAft>
                <a:spcPts val="600"/>
              </a:spcAft>
              <a:buFontTx/>
              <a:buChar char="•"/>
            </a:pPr>
            <a:r>
              <a:rPr lang="en-US" sz="2400" dirty="0">
                <a:latin typeface="Calibri" charset="0"/>
                <a:cs typeface="Calibri" charset="0"/>
              </a:rPr>
              <a:t>Reread the Program Guide before submitting your </a:t>
            </a:r>
            <a:r>
              <a:rPr lang="en-US" sz="2400" dirty="0" smtClean="0">
                <a:latin typeface="Calibri" charset="0"/>
                <a:cs typeface="Calibri" charset="0"/>
              </a:rPr>
              <a:t>clarification</a:t>
            </a:r>
            <a:endParaRPr lang="en-US" sz="2400" dirty="0">
              <a:latin typeface="Calibri" charset="0"/>
              <a:cs typeface="Calibri" charset="0"/>
            </a:endParaRPr>
          </a:p>
          <a:p>
            <a:pPr lvl="0" eaLnBrk="1" hangingPunct="1">
              <a:lnSpc>
                <a:spcPct val="100000"/>
              </a:lnSpc>
              <a:spcBef>
                <a:spcPts val="600"/>
              </a:spcBef>
              <a:spcAft>
                <a:spcPts val="600"/>
              </a:spcAft>
              <a:buFontTx/>
              <a:buChar char="•"/>
            </a:pPr>
            <a:r>
              <a:rPr lang="en-US" sz="2400" dirty="0">
                <a:latin typeface="Calibri" charset="0"/>
                <a:cs typeface="Calibri" charset="0"/>
              </a:rPr>
              <a:t>The cut-off dates for clarifications that will be honored at a Michigan tournament are:</a:t>
            </a:r>
          </a:p>
          <a:p>
            <a:pPr lvl="1" eaLnBrk="1" hangingPunct="1">
              <a:lnSpc>
                <a:spcPct val="100000"/>
              </a:lnSpc>
              <a:spcBef>
                <a:spcPts val="600"/>
              </a:spcBef>
              <a:spcAft>
                <a:spcPts val="600"/>
              </a:spcAft>
              <a:buFontTx/>
              <a:buChar char="•"/>
            </a:pPr>
            <a:r>
              <a:rPr lang="en-US" sz="2000" dirty="0">
                <a:latin typeface="Calibri" charset="0"/>
                <a:cs typeface="Calibri" charset="0"/>
              </a:rPr>
              <a:t>Midnight on the Friday before a Regional Tournament</a:t>
            </a:r>
          </a:p>
          <a:p>
            <a:pPr lvl="1" eaLnBrk="1" hangingPunct="1">
              <a:lnSpc>
                <a:spcPct val="100000"/>
              </a:lnSpc>
              <a:spcBef>
                <a:spcPts val="600"/>
              </a:spcBef>
              <a:spcAft>
                <a:spcPts val="600"/>
              </a:spcAft>
              <a:buFontTx/>
              <a:buChar char="•"/>
            </a:pPr>
            <a:r>
              <a:rPr lang="en-US" sz="2000" dirty="0">
                <a:latin typeface="Calibri" charset="0"/>
                <a:cs typeface="Calibri" charset="0"/>
              </a:rPr>
              <a:t>Midnight on the Wednesday before a State Finals Tournament</a:t>
            </a:r>
          </a:p>
        </p:txBody>
      </p:sp>
      <p:sp>
        <p:nvSpPr>
          <p:cNvPr id="5"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Submitting a Clarification </a:t>
            </a:r>
            <a:r>
              <a:rPr sz="1800" b="1" i="1" dirty="0" smtClean="0">
                <a:latin typeface="Calibri"/>
                <a:ea typeface="+mn-ea"/>
                <a:cs typeface="Calibri"/>
              </a:rPr>
              <a:t>continued</a:t>
            </a:r>
            <a:r>
              <a:rPr lang="en-US" sz="1800" b="1" i="1" dirty="0" smtClean="0">
                <a:latin typeface="Calibri"/>
                <a:ea typeface="+mn-ea"/>
                <a:cs typeface="Calibri"/>
              </a:rPr>
              <a:t>…</a:t>
            </a:r>
            <a:endParaRPr i="1" dirty="0">
              <a:latin typeface="Calibri"/>
              <a:ea typeface="+mn-ea"/>
              <a:cs typeface="Calibri"/>
            </a:endParaRP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21 </a:t>
            </a:r>
            <a:endParaRPr lang="en-US" sz="2000" dirty="0">
              <a:solidFill>
                <a:srgbClr val="FFFF00"/>
              </a:solidFill>
            </a:endParaRPr>
          </a:p>
        </p:txBody>
      </p:sp>
    </p:spTree>
    <p:extLst>
      <p:ext uri="{BB962C8B-B14F-4D97-AF65-F5344CB8AC3E}">
        <p14:creationId xmlns:p14="http://schemas.microsoft.com/office/powerpoint/2010/main" val="409147391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028697"/>
            <a:ext cx="8229600" cy="3200876"/>
          </a:xfrm>
        </p:spPr>
        <p:txBody>
          <a:bodyPr/>
          <a:lstStyle/>
          <a:p>
            <a:pPr eaLnBrk="1" hangingPunct="1">
              <a:lnSpc>
                <a:spcPct val="100000"/>
              </a:lnSpc>
              <a:spcBef>
                <a:spcPts val="600"/>
              </a:spcBef>
              <a:spcAft>
                <a:spcPts val="600"/>
              </a:spcAft>
              <a:buFontTx/>
              <a:buChar char="•"/>
            </a:pPr>
            <a:r>
              <a:rPr lang="en-US" sz="2400" dirty="0">
                <a:latin typeface="Calibri" charset="0"/>
                <a:cs typeface="Calibri" charset="0"/>
              </a:rPr>
              <a:t>To view current clarifications or submit a new clarification, go to www.odysseyofthemind.com</a:t>
            </a:r>
          </a:p>
          <a:p>
            <a:pPr lvl="1" eaLnBrk="1" hangingPunct="1">
              <a:lnSpc>
                <a:spcPct val="100000"/>
              </a:lnSpc>
              <a:spcBef>
                <a:spcPts val="600"/>
              </a:spcBef>
              <a:spcAft>
                <a:spcPts val="600"/>
              </a:spcAft>
              <a:buFontTx/>
              <a:buChar char="•"/>
            </a:pPr>
            <a:r>
              <a:rPr lang="en-US" sz="2400" dirty="0" smtClean="0">
                <a:latin typeface="Calibri" charset="0"/>
                <a:cs typeface="Calibri" charset="0"/>
              </a:rPr>
              <a:t>Under </a:t>
            </a:r>
            <a:r>
              <a:rPr lang="en-US" sz="2400" dirty="0">
                <a:latin typeface="Calibri" charset="0"/>
                <a:cs typeface="Calibri" charset="0"/>
              </a:rPr>
              <a:t>the "TEAMS" menu go to "Members Area"</a:t>
            </a:r>
          </a:p>
          <a:p>
            <a:pPr lvl="1" eaLnBrk="1" hangingPunct="1">
              <a:lnSpc>
                <a:spcPct val="100000"/>
              </a:lnSpc>
              <a:spcBef>
                <a:spcPts val="600"/>
              </a:spcBef>
              <a:spcAft>
                <a:spcPts val="600"/>
              </a:spcAft>
              <a:buFontTx/>
              <a:buChar char="•"/>
            </a:pPr>
            <a:r>
              <a:rPr lang="en-US" sz="2400" dirty="0" smtClean="0">
                <a:latin typeface="Calibri" charset="0"/>
                <a:cs typeface="Calibri" charset="0"/>
              </a:rPr>
              <a:t>Login </a:t>
            </a:r>
            <a:r>
              <a:rPr lang="en-US" sz="2400" dirty="0">
                <a:latin typeface="Calibri" charset="0"/>
                <a:cs typeface="Calibri" charset="0"/>
              </a:rPr>
              <a:t>using the username and password that was sent to you with your registration confirmation</a:t>
            </a:r>
          </a:p>
          <a:p>
            <a:pPr lvl="1" eaLnBrk="1" hangingPunct="1">
              <a:lnSpc>
                <a:spcPct val="100000"/>
              </a:lnSpc>
              <a:spcBef>
                <a:spcPts val="600"/>
              </a:spcBef>
              <a:spcAft>
                <a:spcPts val="600"/>
              </a:spcAft>
              <a:buFontTx/>
              <a:buChar char="•"/>
            </a:pPr>
            <a:r>
              <a:rPr lang="en-US" sz="2400" dirty="0" smtClean="0">
                <a:latin typeface="Calibri" charset="0"/>
                <a:cs typeface="Calibri" charset="0"/>
              </a:rPr>
              <a:t>Select </a:t>
            </a:r>
            <a:r>
              <a:rPr lang="en-US" sz="2400" dirty="0">
                <a:latin typeface="Calibri" charset="0"/>
                <a:cs typeface="Calibri" charset="0"/>
              </a:rPr>
              <a:t>the problem that you are interested </a:t>
            </a:r>
            <a:r>
              <a:rPr lang="en-US" sz="2400" dirty="0" smtClean="0">
                <a:latin typeface="Calibri" charset="0"/>
                <a:cs typeface="Calibri" charset="0"/>
              </a:rPr>
              <a:t>in</a:t>
            </a:r>
          </a:p>
          <a:p>
            <a:pPr lvl="1" eaLnBrk="1" hangingPunct="1">
              <a:lnSpc>
                <a:spcPct val="100000"/>
              </a:lnSpc>
              <a:spcBef>
                <a:spcPts val="600"/>
              </a:spcBef>
              <a:spcAft>
                <a:spcPts val="600"/>
              </a:spcAft>
              <a:buFontTx/>
              <a:buChar char="•"/>
            </a:pPr>
            <a:r>
              <a:rPr lang="en-US" sz="2400" dirty="0" smtClean="0">
                <a:latin typeface="Calibri" charset="0"/>
                <a:cs typeface="Calibri" charset="0"/>
              </a:rPr>
              <a:t>Notes dates of recent clarifications are listed</a:t>
            </a:r>
            <a:endParaRPr lang="en-US" sz="2400" dirty="0">
              <a:latin typeface="Calibri" charset="0"/>
              <a:cs typeface="Calibri" charset="0"/>
            </a:endParaRP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21 </a:t>
            </a:r>
            <a:endParaRPr lang="en-US" sz="2000" dirty="0">
              <a:solidFill>
                <a:srgbClr val="FFFF00"/>
              </a:solidFill>
            </a:endParaRPr>
          </a:p>
        </p:txBody>
      </p:sp>
      <p:sp>
        <p:nvSpPr>
          <p:cNvPr id="6"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Submitting a Clarification </a:t>
            </a:r>
            <a:r>
              <a:rPr sz="1800" b="1" i="1" dirty="0" smtClean="0">
                <a:latin typeface="Calibri"/>
                <a:ea typeface="+mn-ea"/>
                <a:cs typeface="Calibri"/>
              </a:rPr>
              <a:t>continued</a:t>
            </a:r>
            <a:r>
              <a:rPr lang="en-US" sz="1800" b="1" i="1" dirty="0" smtClean="0">
                <a:latin typeface="Calibri"/>
                <a:ea typeface="+mn-ea"/>
                <a:cs typeface="Calibri"/>
              </a:rPr>
              <a:t>…</a:t>
            </a:r>
            <a:endParaRPr i="1" dirty="0">
              <a:latin typeface="Calibri"/>
              <a:ea typeface="+mn-ea"/>
              <a:cs typeface="Calibri"/>
            </a:endParaRPr>
          </a:p>
        </p:txBody>
      </p:sp>
      <p:pic>
        <p:nvPicPr>
          <p:cNvPr id="7" name="Picture 6"/>
          <p:cNvPicPr/>
          <p:nvPr/>
        </p:nvPicPr>
        <p:blipFill rotWithShape="1">
          <a:blip r:embed="rId2" cstate="email">
            <a:extLst>
              <a:ext uri="{28A0092B-C50C-407E-A947-70E740481C1C}">
                <a14:useLocalDpi xmlns:a14="http://schemas.microsoft.com/office/drawing/2010/main" val="0"/>
              </a:ext>
            </a:extLst>
          </a:blip>
          <a:srcRect t="20020"/>
          <a:stretch/>
        </p:blipFill>
        <p:spPr bwMode="auto">
          <a:xfrm>
            <a:off x="1458595" y="4473140"/>
            <a:ext cx="6226810" cy="1988820"/>
          </a:xfrm>
          <a:prstGeom prst="rect">
            <a:avLst/>
          </a:prstGeom>
          <a:ln>
            <a:solidFill>
              <a:schemeClr val="tx1"/>
            </a:solid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8" name="Rectangle 3"/>
          <p:cNvSpPr txBox="1">
            <a:spLocks/>
          </p:cNvSpPr>
          <p:nvPr/>
        </p:nvSpPr>
        <p:spPr bwMode="auto">
          <a:xfrm>
            <a:off x="457200" y="1016750"/>
            <a:ext cx="8229600" cy="320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ＭＳ Ｐゴシック" charset="0"/>
                <a:cs typeface="ＭＳ Ｐゴシック" charset="0"/>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100000"/>
              </a:lnSpc>
              <a:spcBef>
                <a:spcPts val="600"/>
              </a:spcBef>
              <a:spcAft>
                <a:spcPts val="600"/>
              </a:spcAft>
              <a:buFontTx/>
              <a:buChar char="•"/>
            </a:pPr>
            <a:r>
              <a:rPr lang="en-US" sz="2400" dirty="0" smtClean="0">
                <a:latin typeface="Calibri" charset="0"/>
                <a:cs typeface="Calibri" charset="0"/>
              </a:rPr>
              <a:t>To view current clarifications or submit a new clarification, go to www.odysseyofthemind.com</a:t>
            </a:r>
          </a:p>
          <a:p>
            <a:pPr lvl="1" eaLnBrk="1" hangingPunct="1">
              <a:lnSpc>
                <a:spcPct val="100000"/>
              </a:lnSpc>
              <a:spcBef>
                <a:spcPts val="600"/>
              </a:spcBef>
              <a:spcAft>
                <a:spcPts val="600"/>
              </a:spcAft>
              <a:buFontTx/>
              <a:buChar char="•"/>
            </a:pPr>
            <a:r>
              <a:rPr lang="en-US" sz="2400" dirty="0" smtClean="0">
                <a:latin typeface="Calibri" charset="0"/>
                <a:cs typeface="Calibri" charset="0"/>
              </a:rPr>
              <a:t>Under the "TEAMS" menu go to "Members Area"</a:t>
            </a:r>
          </a:p>
          <a:p>
            <a:pPr lvl="1" eaLnBrk="1" hangingPunct="1">
              <a:lnSpc>
                <a:spcPct val="100000"/>
              </a:lnSpc>
              <a:spcBef>
                <a:spcPts val="600"/>
              </a:spcBef>
              <a:spcAft>
                <a:spcPts val="600"/>
              </a:spcAft>
              <a:buFontTx/>
              <a:buChar char="•"/>
            </a:pPr>
            <a:r>
              <a:rPr lang="en-US" sz="2400" dirty="0" smtClean="0">
                <a:latin typeface="Calibri" charset="0"/>
                <a:cs typeface="Calibri" charset="0"/>
              </a:rPr>
              <a:t>Login using the username and password that was sent to you with your registration confirmation</a:t>
            </a:r>
          </a:p>
          <a:p>
            <a:pPr lvl="1" eaLnBrk="1" hangingPunct="1">
              <a:lnSpc>
                <a:spcPct val="100000"/>
              </a:lnSpc>
              <a:spcBef>
                <a:spcPts val="600"/>
              </a:spcBef>
              <a:spcAft>
                <a:spcPts val="600"/>
              </a:spcAft>
              <a:buFontTx/>
              <a:buChar char="•"/>
            </a:pPr>
            <a:r>
              <a:rPr lang="en-US" sz="2400" dirty="0" smtClean="0">
                <a:latin typeface="Calibri" charset="0"/>
                <a:cs typeface="Calibri" charset="0"/>
              </a:rPr>
              <a:t>Select the problem that you are interested in</a:t>
            </a:r>
          </a:p>
          <a:p>
            <a:pPr lvl="1" eaLnBrk="1" hangingPunct="1">
              <a:lnSpc>
                <a:spcPct val="100000"/>
              </a:lnSpc>
              <a:spcBef>
                <a:spcPts val="600"/>
              </a:spcBef>
              <a:spcAft>
                <a:spcPts val="600"/>
              </a:spcAft>
              <a:buFontTx/>
              <a:buChar char="•"/>
            </a:pPr>
            <a:r>
              <a:rPr lang="en-US" sz="2400" dirty="0" smtClean="0">
                <a:latin typeface="Calibri" charset="0"/>
                <a:cs typeface="Calibri" charset="0"/>
              </a:rPr>
              <a:t>Notes dates of recent clarifications are listed</a:t>
            </a:r>
            <a:endParaRPr lang="en-US" sz="2400" dirty="0">
              <a:latin typeface="Calibri" charset="0"/>
              <a:cs typeface="Calibri" charset="0"/>
            </a:endParaRPr>
          </a:p>
        </p:txBody>
      </p:sp>
      <p:pic>
        <p:nvPicPr>
          <p:cNvPr id="9" name="Picture 8"/>
          <p:cNvPicPr/>
          <p:nvPr/>
        </p:nvPicPr>
        <p:blipFill rotWithShape="1">
          <a:blip r:embed="rId2" cstate="email">
            <a:extLst>
              <a:ext uri="{28A0092B-C50C-407E-A947-70E740481C1C}">
                <a14:useLocalDpi xmlns:a14="http://schemas.microsoft.com/office/drawing/2010/main" val="0"/>
              </a:ext>
            </a:extLst>
          </a:blip>
          <a:srcRect t="20020"/>
          <a:stretch/>
        </p:blipFill>
        <p:spPr bwMode="auto">
          <a:xfrm>
            <a:off x="1458595" y="4461193"/>
            <a:ext cx="6226810" cy="1988820"/>
          </a:xfrm>
          <a:prstGeom prst="rect">
            <a:avLst/>
          </a:prstGeom>
          <a:ln>
            <a:solidFill>
              <a:schemeClr val="tx1"/>
            </a:solid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261325464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028697"/>
            <a:ext cx="8229600" cy="738664"/>
          </a:xfrm>
        </p:spPr>
        <p:txBody>
          <a:bodyPr/>
          <a:lstStyle/>
          <a:p>
            <a:pPr eaLnBrk="1" hangingPunct="1">
              <a:lnSpc>
                <a:spcPct val="100000"/>
              </a:lnSpc>
              <a:spcBef>
                <a:spcPts val="600"/>
              </a:spcBef>
              <a:spcAft>
                <a:spcPts val="600"/>
              </a:spcAft>
              <a:buFontTx/>
              <a:buChar char="•"/>
            </a:pPr>
            <a:r>
              <a:rPr lang="en-US" sz="2400" dirty="0" smtClean="0">
                <a:latin typeface="Calibri" charset="0"/>
                <a:cs typeface="Calibri" charset="0"/>
              </a:rPr>
              <a:t>If </a:t>
            </a:r>
            <a:r>
              <a:rPr lang="en-US" sz="2400" dirty="0">
                <a:latin typeface="Calibri" charset="0"/>
                <a:cs typeface="Calibri" charset="0"/>
              </a:rPr>
              <a:t>you wish to submit a new clarification, from the dropdown menu, select your problem and select "Submit clarification"</a:t>
            </a: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21 </a:t>
            </a:r>
            <a:endParaRPr lang="en-US" sz="2000" dirty="0">
              <a:solidFill>
                <a:srgbClr val="FFFF00"/>
              </a:solidFill>
            </a:endParaRPr>
          </a:p>
        </p:txBody>
      </p:sp>
      <p:sp>
        <p:nvSpPr>
          <p:cNvPr id="6"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Submitting a Clarification </a:t>
            </a:r>
            <a:r>
              <a:rPr sz="1800" b="1" i="1" dirty="0" smtClean="0">
                <a:latin typeface="Calibri"/>
                <a:ea typeface="+mn-ea"/>
                <a:cs typeface="Calibri"/>
              </a:rPr>
              <a:t>continued</a:t>
            </a:r>
            <a:r>
              <a:rPr lang="en-US" sz="1800" b="1" i="1" dirty="0" smtClean="0">
                <a:latin typeface="Calibri"/>
                <a:ea typeface="+mn-ea"/>
                <a:cs typeface="Calibri"/>
              </a:rPr>
              <a:t>…</a:t>
            </a:r>
            <a:endParaRPr i="1" dirty="0">
              <a:latin typeface="Calibri"/>
              <a:ea typeface="+mn-ea"/>
              <a:cs typeface="Calibri"/>
            </a:endParaRPr>
          </a:p>
        </p:txBody>
      </p:sp>
      <p:pic>
        <p:nvPicPr>
          <p:cNvPr id="10" name="Picture 9"/>
          <p:cNvPicPr/>
          <p:nvPr/>
        </p:nvPicPr>
        <p:blipFill rotWithShape="1">
          <a:blip r:embed="rId2" cstate="email">
            <a:extLst>
              <a:ext uri="{28A0092B-C50C-407E-A947-70E740481C1C}">
                <a14:useLocalDpi xmlns:a14="http://schemas.microsoft.com/office/drawing/2010/main" val="0"/>
              </a:ext>
            </a:extLst>
          </a:blip>
          <a:srcRect b="10151"/>
          <a:stretch/>
        </p:blipFill>
        <p:spPr bwMode="auto">
          <a:xfrm>
            <a:off x="1605551" y="2024742"/>
            <a:ext cx="5921919" cy="4376284"/>
          </a:xfrm>
          <a:prstGeom prst="rect">
            <a:avLst/>
          </a:prstGeom>
          <a:ln>
            <a:solidFill>
              <a:schemeClr val="tx1"/>
            </a:solid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3" name="Oval 2"/>
          <p:cNvSpPr/>
          <p:nvPr/>
        </p:nvSpPr>
        <p:spPr bwMode="auto">
          <a:xfrm>
            <a:off x="1208311" y="5486401"/>
            <a:ext cx="2726872" cy="1191986"/>
          </a:xfrm>
          <a:prstGeom prst="ellipse">
            <a:avLst/>
          </a:prstGeom>
          <a:noFill/>
          <a:ln w="38100">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ln w="57150">
                <a:solidFill>
                  <a:schemeClr val="tx1"/>
                </a:solidFill>
              </a:ln>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3409386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p:cNvSpPr>
          <p:nvPr>
            <p:ph type="title" idx="4294967295"/>
          </p:nvPr>
        </p:nvSpPr>
        <p:spPr>
          <a:xfrm>
            <a:off x="0" y="914400"/>
            <a:ext cx="9144000" cy="1015663"/>
          </a:xfrm>
        </p:spPr>
        <p:txBody>
          <a:bodyPr/>
          <a:lstStyle/>
          <a:p>
            <a:pPr algn="ctr" defTabSz="914363" eaLnBrk="1" fontAlgn="auto" hangingPunct="1">
              <a:spcAft>
                <a:spcPts val="0"/>
              </a:spcAft>
              <a:defRPr/>
            </a:pPr>
            <a:r>
              <a:rPr sz="7200" b="1" dirty="0" smtClean="0">
                <a:latin typeface="Calibri"/>
                <a:ea typeface="+mn-ea"/>
                <a:cs typeface="Calibri"/>
              </a:rPr>
              <a:t>Ready?</a:t>
            </a:r>
            <a:endParaRPr sz="7200" b="1" dirty="0">
              <a:latin typeface="Calibri"/>
              <a:ea typeface="+mn-ea"/>
              <a:cs typeface="Calibri"/>
            </a:endParaRPr>
          </a:p>
        </p:txBody>
      </p:sp>
      <p:sp>
        <p:nvSpPr>
          <p:cNvPr id="4" name="Rectangle 2"/>
          <p:cNvSpPr txBox="1">
            <a:spLocks/>
          </p:cNvSpPr>
          <p:nvPr/>
        </p:nvSpPr>
        <p:spPr>
          <a:xfrm>
            <a:off x="-467" y="2743200"/>
            <a:ext cx="9144000" cy="1015663"/>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sz="7200" b="1" smtClean="0">
                <a:latin typeface="Calibri"/>
                <a:ea typeface="+mn-ea"/>
                <a:cs typeface="Calibri"/>
              </a:rPr>
              <a:t>Set?</a:t>
            </a:r>
            <a:endParaRPr sz="7200" b="1">
              <a:latin typeface="Calibri"/>
              <a:ea typeface="+mn-ea"/>
              <a:cs typeface="Calibri"/>
            </a:endParaRPr>
          </a:p>
        </p:txBody>
      </p:sp>
      <p:sp>
        <p:nvSpPr>
          <p:cNvPr id="5" name="Rectangle 2"/>
          <p:cNvSpPr txBox="1">
            <a:spLocks/>
          </p:cNvSpPr>
          <p:nvPr/>
        </p:nvSpPr>
        <p:spPr>
          <a:xfrm>
            <a:off x="-934" y="4572000"/>
            <a:ext cx="9144000" cy="1015663"/>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sz="7200" b="1" smtClean="0">
                <a:latin typeface="Calibri"/>
                <a:ea typeface="+mn-ea"/>
                <a:cs typeface="Calibri"/>
              </a:rPr>
              <a:t>Let’s Go!</a:t>
            </a:r>
            <a:endParaRPr sz="7200" b="1">
              <a:latin typeface="Calibri"/>
              <a:ea typeface="+mn-ea"/>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p:cNvSpPr>
          <p:nvPr>
            <p:ph sz="quarter" idx="4294967295"/>
          </p:nvPr>
        </p:nvSpPr>
        <p:spPr>
          <a:xfrm>
            <a:off x="457200" y="1028697"/>
            <a:ext cx="8229600" cy="1261884"/>
          </a:xfrm>
        </p:spPr>
        <p:txBody>
          <a:bodyPr/>
          <a:lstStyle/>
          <a:p>
            <a:pPr eaLnBrk="1" hangingPunct="1">
              <a:lnSpc>
                <a:spcPct val="100000"/>
              </a:lnSpc>
              <a:spcBef>
                <a:spcPts val="600"/>
              </a:spcBef>
              <a:spcAft>
                <a:spcPts val="600"/>
              </a:spcAft>
              <a:buFontTx/>
              <a:buChar char="•"/>
            </a:pPr>
            <a:r>
              <a:rPr lang="en-US" sz="2400" dirty="0" smtClean="0">
                <a:latin typeface="Calibri" charset="0"/>
                <a:cs typeface="Calibri" charset="0"/>
              </a:rPr>
              <a:t>Complete the required information and select “Submit”</a:t>
            </a:r>
          </a:p>
          <a:p>
            <a:pPr eaLnBrk="1" hangingPunct="1">
              <a:lnSpc>
                <a:spcPct val="100000"/>
              </a:lnSpc>
              <a:spcBef>
                <a:spcPts val="600"/>
              </a:spcBef>
              <a:spcAft>
                <a:spcPts val="600"/>
              </a:spcAft>
              <a:buFontTx/>
              <a:buChar char="•"/>
            </a:pPr>
            <a:r>
              <a:rPr lang="en-US" sz="2400" dirty="0" smtClean="0">
                <a:latin typeface="Calibri" charset="0"/>
                <a:cs typeface="Calibri" charset="0"/>
              </a:rPr>
              <a:t>Clarification responses may simply refer you to the portion of the problem or Program Guide that answers the question</a:t>
            </a:r>
            <a:endParaRPr lang="en-US" sz="2400" dirty="0">
              <a:latin typeface="Calibri" charset="0"/>
              <a:cs typeface="Calibri" charset="0"/>
            </a:endParaRPr>
          </a:p>
        </p:txBody>
      </p:sp>
      <p:sp>
        <p:nvSpPr>
          <p:cNvPr id="101379"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21 </a:t>
            </a:r>
            <a:endParaRPr lang="en-US" sz="2000" dirty="0">
              <a:solidFill>
                <a:srgbClr val="FFFF00"/>
              </a:solidFill>
            </a:endParaRPr>
          </a:p>
        </p:txBody>
      </p:sp>
      <p:sp>
        <p:nvSpPr>
          <p:cNvPr id="6" name="Rectangle 2"/>
          <p:cNvSpPr txBox="1">
            <a:spLocks/>
          </p:cNvSpPr>
          <p:nvPr/>
        </p:nvSpPr>
        <p:spPr>
          <a:xfrm>
            <a:off x="0" y="228600"/>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Submitting a Clarification </a:t>
            </a:r>
            <a:r>
              <a:rPr sz="1800" b="1" i="1" dirty="0" smtClean="0">
                <a:latin typeface="Calibri"/>
                <a:ea typeface="+mn-ea"/>
                <a:cs typeface="Calibri"/>
              </a:rPr>
              <a:t>continued</a:t>
            </a:r>
            <a:r>
              <a:rPr lang="en-US" sz="1800" b="1" i="1" dirty="0" smtClean="0">
                <a:latin typeface="Calibri"/>
                <a:ea typeface="+mn-ea"/>
                <a:cs typeface="Calibri"/>
              </a:rPr>
              <a:t>…</a:t>
            </a:r>
            <a:endParaRPr i="1" dirty="0">
              <a:latin typeface="Calibri"/>
              <a:ea typeface="+mn-ea"/>
              <a:cs typeface="Calibri"/>
            </a:endParaRPr>
          </a:p>
        </p:txBody>
      </p:sp>
      <p:grpSp>
        <p:nvGrpSpPr>
          <p:cNvPr id="4" name="Group 3"/>
          <p:cNvGrpSpPr/>
          <p:nvPr/>
        </p:nvGrpSpPr>
        <p:grpSpPr>
          <a:xfrm>
            <a:off x="1892098" y="2580981"/>
            <a:ext cx="5520219" cy="3492037"/>
            <a:chOff x="1892098" y="2905835"/>
            <a:chExt cx="5520219" cy="3492037"/>
          </a:xfrm>
        </p:grpSpPr>
        <p:pic>
          <p:nvPicPr>
            <p:cNvPr id="7" name="Picture 6"/>
            <p:cNvPicPr/>
            <p:nvPr/>
          </p:nvPicPr>
          <p:blipFill rotWithShape="1">
            <a:blip r:embed="rId2" cstate="email">
              <a:extLst>
                <a:ext uri="{28A0092B-C50C-407E-A947-70E740481C1C}">
                  <a14:useLocalDpi xmlns:a14="http://schemas.microsoft.com/office/drawing/2010/main" val="0"/>
                </a:ext>
              </a:extLst>
            </a:blip>
            <a:srcRect l="1613" t="17995" r="1530" b="52035"/>
            <a:stretch/>
          </p:blipFill>
          <p:spPr bwMode="auto">
            <a:xfrm>
              <a:off x="1892098" y="3741820"/>
              <a:ext cx="5520219" cy="2201773"/>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8" name="Picture 7"/>
            <p:cNvPicPr/>
            <p:nvPr/>
          </p:nvPicPr>
          <p:blipFill rotWithShape="1">
            <a:blip r:embed="rId2" cstate="email">
              <a:extLst>
                <a:ext uri="{28A0092B-C50C-407E-A947-70E740481C1C}">
                  <a14:useLocalDpi xmlns:a14="http://schemas.microsoft.com/office/drawing/2010/main" val="0"/>
                </a:ext>
              </a:extLst>
            </a:blip>
            <a:srcRect l="1613" t="59811" r="1530" b="32532"/>
            <a:stretch/>
          </p:blipFill>
          <p:spPr bwMode="auto">
            <a:xfrm>
              <a:off x="1892098" y="5835312"/>
              <a:ext cx="5520219" cy="562560"/>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11" name="Picture 10"/>
            <p:cNvPicPr/>
            <p:nvPr/>
          </p:nvPicPr>
          <p:blipFill rotWithShape="1">
            <a:blip r:embed="rId2" cstate="email">
              <a:extLst>
                <a:ext uri="{28A0092B-C50C-407E-A947-70E740481C1C}">
                  <a14:useLocalDpi xmlns:a14="http://schemas.microsoft.com/office/drawing/2010/main" val="0"/>
                </a:ext>
              </a:extLst>
            </a:blip>
            <a:srcRect l="1613" t="939" r="1530" b="81950"/>
            <a:stretch/>
          </p:blipFill>
          <p:spPr bwMode="auto">
            <a:xfrm>
              <a:off x="1892098" y="2905835"/>
              <a:ext cx="5520219" cy="1257096"/>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grpSp>
      <p:sp>
        <p:nvSpPr>
          <p:cNvPr id="3" name="Oval 2"/>
          <p:cNvSpPr/>
          <p:nvPr/>
        </p:nvSpPr>
        <p:spPr bwMode="auto">
          <a:xfrm>
            <a:off x="1453149" y="5554097"/>
            <a:ext cx="1903666" cy="714359"/>
          </a:xfrm>
          <a:prstGeom prst="ellipse">
            <a:avLst/>
          </a:prstGeom>
          <a:noFill/>
          <a:ln w="38100">
            <a:solidFill>
              <a:srgbClr val="FF0000"/>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ln w="57150">
                <a:solidFill>
                  <a:schemeClr val="tx1"/>
                </a:solidFill>
              </a:ln>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60056759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8790" y="455557"/>
            <a:ext cx="6400800" cy="1477665"/>
          </a:xfrm>
          <a:prstGeom prst="rect">
            <a:avLst/>
          </a:prstGeom>
          <a:noFill/>
        </p:spPr>
        <p:txBody>
          <a:bodyPr wrap="none">
            <a:prstTxWarp prst="textDeflateBottom">
              <a:avLst>
                <a:gd name="adj" fmla="val 73087"/>
              </a:avLst>
            </a:prstTxWarp>
            <a:spAutoFit/>
          </a:bodyPr>
          <a:lstStyle/>
          <a:p>
            <a:pPr algn="ctr">
              <a:defRPr/>
            </a:pPr>
            <a:r>
              <a:rPr lang="en-US" sz="5400" b="1" u="sng"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Do it with Style</a:t>
            </a:r>
            <a:endParaRPr lang="en-US" sz="5400" b="1" u="sng" dirty="0">
              <a:ln w="19050">
                <a:solidFill>
                  <a:schemeClr val="bg1"/>
                </a:solidFill>
                <a:prstDash val="solid"/>
              </a:ln>
              <a:solidFill>
                <a:srgbClr val="FFFF00"/>
              </a:solidFill>
              <a:latin typeface="+mj-lt"/>
            </a:endParaRPr>
          </a:p>
        </p:txBody>
      </p:sp>
      <p:pic>
        <p:nvPicPr>
          <p:cNvPr id="75778" name="Picture 4"/>
          <p:cNvPicPr>
            <a:picLocks noChangeAspect="1"/>
          </p:cNvPicPr>
          <p:nvPr/>
        </p:nvPicPr>
        <p:blipFill>
          <a:blip r:embed="rId2" cstate="email">
            <a:extLst>
              <a:ext uri="{28A0092B-C50C-407E-A947-70E740481C1C}">
                <a14:useLocalDpi xmlns:a14="http://schemas.microsoft.com/office/drawing/2010/main" val="0"/>
              </a:ext>
            </a:extLst>
          </a:blip>
          <a:srcRect l="14862" t="2229" r="14395" b="2319"/>
          <a:stretch>
            <a:fillRect/>
          </a:stretch>
        </p:blipFill>
        <p:spPr bwMode="auto">
          <a:xfrm>
            <a:off x="596900" y="3359150"/>
            <a:ext cx="2898775" cy="2981325"/>
          </a:xfrm>
          <a:prstGeom prst="round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5779" name="Picture 5"/>
          <p:cNvPicPr>
            <a:picLocks noChangeAspect="1"/>
          </p:cNvPicPr>
          <p:nvPr/>
        </p:nvPicPr>
        <p:blipFill>
          <a:blip r:embed="rId3" cstate="email">
            <a:extLst>
              <a:ext uri="{28A0092B-C50C-407E-A947-70E740481C1C}">
                <a14:useLocalDpi xmlns:a14="http://schemas.microsoft.com/office/drawing/2010/main" val="0"/>
              </a:ext>
            </a:extLst>
          </a:blip>
          <a:srcRect l="5132" t="3497" r="10370" b="27161"/>
          <a:stretch>
            <a:fillRect/>
          </a:stretch>
        </p:blipFill>
        <p:spPr bwMode="auto">
          <a:xfrm>
            <a:off x="2949575" y="1890713"/>
            <a:ext cx="3460750" cy="3786187"/>
          </a:xfrm>
          <a:prstGeom prst="round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75780" name="Picture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1150" y="4295775"/>
            <a:ext cx="3175000" cy="2044700"/>
          </a:xfrm>
          <a:prstGeom prst="roundRect">
            <a:avLst/>
          </a:prstGeom>
          <a:noFill/>
          <a:ln w="28575" cmpd="sng">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i="1" smtClean="0">
                <a:latin typeface="Calibri"/>
                <a:ea typeface="+mn-ea"/>
                <a:cs typeface="Calibri"/>
              </a:rPr>
              <a:t>Style</a:t>
            </a:r>
            <a:endParaRPr b="1">
              <a:latin typeface="Calibri"/>
              <a:ea typeface="+mn-ea"/>
              <a:cs typeface="Calibri"/>
            </a:endParaRPr>
          </a:p>
        </p:txBody>
      </p:sp>
      <p:sp>
        <p:nvSpPr>
          <p:cNvPr id="76802" name="Rectangle 3"/>
          <p:cNvSpPr>
            <a:spLocks noGrp="1"/>
          </p:cNvSpPr>
          <p:nvPr>
            <p:ph sz="quarter" idx="4294967295"/>
          </p:nvPr>
        </p:nvSpPr>
        <p:spPr>
          <a:xfrm>
            <a:off x="457200" y="1041400"/>
            <a:ext cx="8229600" cy="4954588"/>
          </a:xfrm>
        </p:spPr>
        <p:txBody>
          <a:bodyPr/>
          <a:lstStyle/>
          <a:p>
            <a:pPr algn="ctr" eaLnBrk="1" hangingPunct="1">
              <a:lnSpc>
                <a:spcPct val="100000"/>
              </a:lnSpc>
              <a:spcBef>
                <a:spcPct val="0"/>
              </a:spcBef>
              <a:buFontTx/>
              <a:buNone/>
            </a:pPr>
            <a:r>
              <a:rPr lang="en-US" sz="2400" b="1">
                <a:latin typeface="Calibri" charset="0"/>
                <a:cs typeface="Calibri" charset="0"/>
              </a:rPr>
              <a:t>Style is the place for the team to </a:t>
            </a:r>
          </a:p>
          <a:p>
            <a:pPr algn="ctr" eaLnBrk="1" hangingPunct="1">
              <a:lnSpc>
                <a:spcPct val="100000"/>
              </a:lnSpc>
              <a:spcBef>
                <a:spcPct val="0"/>
              </a:spcBef>
              <a:buFontTx/>
              <a:buNone/>
            </a:pPr>
            <a:r>
              <a:rPr lang="en-US" sz="2400" b="1">
                <a:latin typeface="Calibri" charset="0"/>
                <a:cs typeface="Calibri" charset="0"/>
              </a:rPr>
              <a:t>showcase their strengths and talents. </a:t>
            </a:r>
          </a:p>
          <a:p>
            <a:pPr algn="ctr" eaLnBrk="1" hangingPunct="1">
              <a:lnSpc>
                <a:spcPct val="100000"/>
              </a:lnSpc>
              <a:spcBef>
                <a:spcPct val="0"/>
              </a:spcBef>
              <a:buFontTx/>
              <a:buNone/>
            </a:pPr>
            <a:endParaRPr lang="en-US" sz="2800" b="1">
              <a:latin typeface="Calibri" charset="0"/>
              <a:cs typeface="Calibri" charset="0"/>
            </a:endParaRPr>
          </a:p>
          <a:p>
            <a:pPr eaLnBrk="1" hangingPunct="1">
              <a:lnSpc>
                <a:spcPct val="100000"/>
              </a:lnSpc>
              <a:spcBef>
                <a:spcPts val="600"/>
              </a:spcBef>
              <a:buFontTx/>
              <a:buChar char="•"/>
            </a:pPr>
            <a:r>
              <a:rPr lang="en-US" sz="2400">
                <a:latin typeface="Calibri" charset="0"/>
                <a:cs typeface="Calibri" charset="0"/>
              </a:rPr>
              <a:t>Style is the elaboration of the Long-Term Problem. It is how the team makes their solution stand out from the rest. Style is presented during their Long-Term Problem Solution performance. What makes this performance really shine? </a:t>
            </a:r>
          </a:p>
          <a:p>
            <a:pPr lvl="1" eaLnBrk="1" hangingPunct="1">
              <a:lnSpc>
                <a:spcPct val="100000"/>
              </a:lnSpc>
              <a:spcBef>
                <a:spcPts val="600"/>
              </a:spcBef>
              <a:buFontTx/>
              <a:buChar char="•"/>
            </a:pPr>
            <a:r>
              <a:rPr lang="en-US" sz="2400">
                <a:latin typeface="Calibri" charset="0"/>
                <a:cs typeface="Calibri" charset="0"/>
              </a:rPr>
              <a:t>Artistic design, music, songs, choreography</a:t>
            </a:r>
          </a:p>
          <a:p>
            <a:pPr lvl="1" eaLnBrk="1" hangingPunct="1">
              <a:lnSpc>
                <a:spcPct val="100000"/>
              </a:lnSpc>
              <a:spcBef>
                <a:spcPts val="600"/>
              </a:spcBef>
              <a:buFontTx/>
              <a:buChar char="•"/>
            </a:pPr>
            <a:r>
              <a:rPr lang="en-US" sz="2400">
                <a:latin typeface="Calibri" charset="0"/>
                <a:cs typeface="Calibri" charset="0"/>
              </a:rPr>
              <a:t>Construction, creative use of materials</a:t>
            </a:r>
          </a:p>
          <a:p>
            <a:pPr lvl="1" eaLnBrk="1" hangingPunct="1">
              <a:lnSpc>
                <a:spcPct val="100000"/>
              </a:lnSpc>
              <a:spcBef>
                <a:spcPts val="600"/>
              </a:spcBef>
              <a:buFontTx/>
              <a:buChar char="•"/>
            </a:pPr>
            <a:r>
              <a:rPr lang="en-US" sz="2400">
                <a:latin typeface="Calibri" charset="0"/>
                <a:cs typeface="Calibri" charset="0"/>
              </a:rPr>
              <a:t>Humor, rhyme …….</a:t>
            </a:r>
          </a:p>
          <a:p>
            <a:pPr eaLnBrk="1" hangingPunct="1">
              <a:lnSpc>
                <a:spcPct val="100000"/>
              </a:lnSpc>
              <a:spcBef>
                <a:spcPts val="600"/>
              </a:spcBef>
              <a:buFontTx/>
              <a:buChar char="•"/>
            </a:pPr>
            <a:r>
              <a:rPr lang="en-US" sz="2400">
                <a:latin typeface="Calibri" charset="0"/>
                <a:cs typeface="Calibri" charset="0"/>
              </a:rPr>
              <a:t>5 Categories (some mandatory, some team-choice, overall) </a:t>
            </a:r>
          </a:p>
          <a:p>
            <a:pPr lvl="1" eaLnBrk="1" hangingPunct="1">
              <a:lnSpc>
                <a:spcPct val="100000"/>
              </a:lnSpc>
              <a:spcBef>
                <a:spcPts val="600"/>
              </a:spcBef>
              <a:buFontTx/>
              <a:buChar char="•"/>
            </a:pPr>
            <a:r>
              <a:rPr lang="en-US" sz="2400">
                <a:latin typeface="Calibri" charset="0"/>
                <a:cs typeface="Calibri" charset="0"/>
              </a:rPr>
              <a:t>Choose carefully and </a:t>
            </a:r>
            <a:r>
              <a:rPr lang="en-US" sz="2400" b="1" i="1">
                <a:solidFill>
                  <a:srgbClr val="FF0000"/>
                </a:solidFill>
                <a:latin typeface="Calibri" charset="0"/>
                <a:cs typeface="Calibri" charset="0"/>
              </a:rPr>
              <a:t>BE SPECIFIC</a:t>
            </a:r>
            <a:r>
              <a:rPr lang="en-US" sz="2400">
                <a:solidFill>
                  <a:srgbClr val="FF0000"/>
                </a:solidFill>
                <a:latin typeface="Calibri" charset="0"/>
                <a:cs typeface="Calibri" charset="0"/>
              </a:rPr>
              <a:t>!</a:t>
            </a:r>
          </a:p>
        </p:txBody>
      </p:sp>
      <p:cxnSp>
        <p:nvCxnSpPr>
          <p:cNvPr id="3" name="Straight Connector 2"/>
          <p:cNvCxnSpPr/>
          <p:nvPr/>
        </p:nvCxnSpPr>
        <p:spPr>
          <a:xfrm>
            <a:off x="2568222" y="1762125"/>
            <a:ext cx="4021666" cy="0"/>
          </a:xfrm>
          <a:prstGeom prst="line">
            <a:avLst/>
          </a:prstGeom>
          <a:ln w="12700" cmpd="sng">
            <a:gradFill flip="none" rotWithShape="1">
              <a:gsLst>
                <a:gs pos="99000">
                  <a:schemeClr val="accent1"/>
                </a:gs>
                <a:gs pos="100000">
                  <a:srgbClr val="FFFFFF"/>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76804"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22</a:t>
            </a:r>
          </a:p>
        </p:txBody>
      </p:sp>
      <p:sp>
        <p:nvSpPr>
          <p:cNvPr id="7680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35</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Types of Style</a:t>
            </a:r>
            <a:endParaRPr b="1">
              <a:latin typeface="Calibri"/>
              <a:ea typeface="+mn-ea"/>
              <a:cs typeface="Calibri"/>
            </a:endParaRPr>
          </a:p>
        </p:txBody>
      </p:sp>
      <p:sp>
        <p:nvSpPr>
          <p:cNvPr id="40962" name="Rectangle 3"/>
          <p:cNvSpPr>
            <a:spLocks noGrp="1"/>
          </p:cNvSpPr>
          <p:nvPr>
            <p:ph sz="quarter" idx="4294967295"/>
          </p:nvPr>
        </p:nvSpPr>
        <p:spPr>
          <a:xfrm>
            <a:off x="457200" y="1290638"/>
            <a:ext cx="8229600" cy="4832350"/>
          </a:xfrm>
        </p:spPr>
        <p:txBody>
          <a:bodyPr/>
          <a:lstStyle/>
          <a:p>
            <a:pPr>
              <a:lnSpc>
                <a:spcPct val="100000"/>
              </a:lnSpc>
              <a:spcBef>
                <a:spcPts val="1200"/>
              </a:spcBef>
              <a:buFont typeface="Arial"/>
              <a:buChar char="•"/>
              <a:defRPr/>
            </a:pPr>
            <a:r>
              <a:rPr lang="en-US" sz="2400" b="1" u="sng" dirty="0"/>
              <a:t>Mandatory Style categories</a:t>
            </a:r>
            <a:r>
              <a:rPr lang="en-US" sz="2400" b="1" dirty="0"/>
              <a:t>: </a:t>
            </a:r>
            <a:endParaRPr lang="en-US" sz="2400" b="1" dirty="0" smtClean="0"/>
          </a:p>
          <a:p>
            <a:pPr marL="685800" indent="0">
              <a:lnSpc>
                <a:spcPct val="100000"/>
              </a:lnSpc>
              <a:spcBef>
                <a:spcPts val="1200"/>
              </a:spcBef>
              <a:buFontTx/>
              <a:buNone/>
              <a:defRPr/>
            </a:pPr>
            <a:r>
              <a:rPr lang="en-US" sz="2400" dirty="0" smtClean="0"/>
              <a:t>Usually </a:t>
            </a:r>
            <a:r>
              <a:rPr lang="en-US" sz="2400" dirty="0"/>
              <a:t>each problem will include one or two mandatory Style categories. These are categories that are scored in every team’s solution for that problem</a:t>
            </a:r>
            <a:r>
              <a:rPr lang="en-US" sz="2400" dirty="0" smtClean="0"/>
              <a:t> </a:t>
            </a:r>
          </a:p>
          <a:p>
            <a:pPr>
              <a:lnSpc>
                <a:spcPct val="100000"/>
              </a:lnSpc>
              <a:spcBef>
                <a:spcPts val="1200"/>
              </a:spcBef>
              <a:buFont typeface="Arial"/>
              <a:buChar char="•"/>
              <a:defRPr/>
            </a:pPr>
            <a:r>
              <a:rPr lang="en-US" sz="2400" b="1" u="sng" dirty="0"/>
              <a:t>Free choice of team</a:t>
            </a:r>
            <a:r>
              <a:rPr lang="en-US" sz="2400" b="1" dirty="0"/>
              <a:t>: </a:t>
            </a:r>
            <a:endParaRPr lang="en-US" sz="2400" b="1" dirty="0" smtClean="0"/>
          </a:p>
          <a:p>
            <a:pPr marL="685800" indent="0">
              <a:lnSpc>
                <a:spcPct val="100000"/>
              </a:lnSpc>
              <a:spcBef>
                <a:spcPts val="1200"/>
              </a:spcBef>
              <a:buFontTx/>
              <a:buNone/>
              <a:defRPr/>
            </a:pPr>
            <a:r>
              <a:rPr lang="en-US" sz="2400" dirty="0" smtClean="0"/>
              <a:t>For </a:t>
            </a:r>
            <a:r>
              <a:rPr lang="en-US" sz="2400" dirty="0"/>
              <a:t>these categories, teams cannot select anything that is already being scored; however, they can list a different aspect of something already being scored. </a:t>
            </a:r>
            <a:endParaRPr lang="en-US" sz="2400" b="1" dirty="0"/>
          </a:p>
          <a:p>
            <a:pPr>
              <a:lnSpc>
                <a:spcPct val="100000"/>
              </a:lnSpc>
              <a:spcBef>
                <a:spcPts val="1200"/>
              </a:spcBef>
              <a:buFont typeface="Arial"/>
              <a:buChar char="•"/>
              <a:defRPr/>
            </a:pPr>
            <a:r>
              <a:rPr lang="en-US" sz="2400" b="1" u="sng" dirty="0" smtClean="0"/>
              <a:t>Overall Effect</a:t>
            </a:r>
            <a:r>
              <a:rPr lang="en-US" sz="2400" b="1" dirty="0" smtClean="0"/>
              <a:t>: </a:t>
            </a:r>
          </a:p>
          <a:p>
            <a:pPr marL="685800" indent="0">
              <a:lnSpc>
                <a:spcPct val="100000"/>
              </a:lnSpc>
              <a:spcBef>
                <a:spcPts val="1200"/>
              </a:spcBef>
              <a:buFontTx/>
              <a:buNone/>
              <a:defRPr/>
            </a:pPr>
            <a:r>
              <a:rPr lang="en-US" sz="2400" dirty="0" smtClean="0"/>
              <a:t>How </a:t>
            </a:r>
            <a:r>
              <a:rPr lang="en-US" sz="2400" dirty="0"/>
              <a:t>well all of the Style elements come together to enhance the presentation of the long-term solution. </a:t>
            </a:r>
          </a:p>
        </p:txBody>
      </p:sp>
      <p:sp>
        <p:nvSpPr>
          <p:cNvPr id="77827"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23</a:t>
            </a:r>
          </a:p>
        </p:txBody>
      </p:sp>
      <p:sp>
        <p:nvSpPr>
          <p:cNvPr id="77828"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35</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smtClean="0">
                <a:latin typeface="Calibri"/>
                <a:ea typeface="+mn-ea"/>
                <a:cs typeface="Calibri"/>
              </a:rPr>
              <a:t>Common Style Categories</a:t>
            </a:r>
            <a:endParaRPr b="1" dirty="0">
              <a:latin typeface="Calibri"/>
              <a:ea typeface="+mn-ea"/>
              <a:cs typeface="Calibri"/>
            </a:endParaRPr>
          </a:p>
        </p:txBody>
      </p:sp>
      <p:sp>
        <p:nvSpPr>
          <p:cNvPr id="40962" name="Rectangle 3"/>
          <p:cNvSpPr>
            <a:spLocks noGrp="1"/>
          </p:cNvSpPr>
          <p:nvPr>
            <p:ph sz="quarter" idx="4294967295"/>
          </p:nvPr>
        </p:nvSpPr>
        <p:spPr>
          <a:xfrm>
            <a:off x="914400" y="1187920"/>
            <a:ext cx="7315200" cy="4476594"/>
          </a:xfrm>
          <a:extLst/>
        </p:spPr>
        <p:txBody>
          <a:bodyPr numCol="2"/>
          <a:lstStyle/>
          <a:p>
            <a:pPr>
              <a:lnSpc>
                <a:spcPct val="100000"/>
              </a:lnSpc>
              <a:spcBef>
                <a:spcPts val="600"/>
              </a:spcBef>
              <a:buFont typeface="Arial"/>
              <a:buChar char="•"/>
              <a:defRPr/>
            </a:pPr>
            <a:r>
              <a:rPr lang="en-US" sz="2400" dirty="0" smtClean="0"/>
              <a:t>Painting or artwork</a:t>
            </a:r>
          </a:p>
          <a:p>
            <a:pPr>
              <a:lnSpc>
                <a:spcPct val="100000"/>
              </a:lnSpc>
              <a:spcBef>
                <a:spcPts val="600"/>
              </a:spcBef>
              <a:buFont typeface="Arial"/>
              <a:buChar char="•"/>
              <a:defRPr/>
            </a:pPr>
            <a:r>
              <a:rPr lang="en-US" sz="2400" dirty="0" smtClean="0"/>
              <a:t>Make-up or hair </a:t>
            </a:r>
            <a:endParaRPr lang="en-US" sz="2400" dirty="0"/>
          </a:p>
          <a:p>
            <a:pPr>
              <a:lnSpc>
                <a:spcPct val="100000"/>
              </a:lnSpc>
              <a:spcBef>
                <a:spcPts val="600"/>
              </a:spcBef>
              <a:buFont typeface="Arial"/>
              <a:buChar char="•"/>
              <a:defRPr/>
            </a:pPr>
            <a:r>
              <a:rPr lang="en-US" sz="2400" dirty="0" smtClean="0"/>
              <a:t>Costumes  </a:t>
            </a:r>
            <a:endParaRPr lang="en-US" sz="2400" dirty="0"/>
          </a:p>
          <a:p>
            <a:pPr>
              <a:lnSpc>
                <a:spcPct val="100000"/>
              </a:lnSpc>
              <a:spcBef>
                <a:spcPts val="600"/>
              </a:spcBef>
              <a:buFont typeface="Arial"/>
              <a:buChar char="•"/>
              <a:defRPr/>
            </a:pPr>
            <a:r>
              <a:rPr lang="en-US" sz="2400" dirty="0"/>
              <a:t>Props </a:t>
            </a:r>
          </a:p>
          <a:p>
            <a:pPr>
              <a:lnSpc>
                <a:spcPct val="100000"/>
              </a:lnSpc>
              <a:spcBef>
                <a:spcPts val="600"/>
              </a:spcBef>
              <a:buFont typeface="Arial"/>
              <a:buChar char="•"/>
              <a:defRPr/>
            </a:pPr>
            <a:r>
              <a:rPr lang="en-US" sz="2400" dirty="0" smtClean="0"/>
              <a:t>Songs or music</a:t>
            </a:r>
            <a:endParaRPr lang="en-US" sz="2400" dirty="0"/>
          </a:p>
          <a:p>
            <a:pPr>
              <a:lnSpc>
                <a:spcPct val="100000"/>
              </a:lnSpc>
              <a:spcBef>
                <a:spcPts val="600"/>
              </a:spcBef>
              <a:buFont typeface="Arial"/>
              <a:buChar char="•"/>
              <a:defRPr/>
            </a:pPr>
            <a:r>
              <a:rPr lang="en-US" sz="2400" dirty="0" smtClean="0"/>
              <a:t>Rhythm or rhymes    </a:t>
            </a:r>
          </a:p>
          <a:p>
            <a:pPr>
              <a:lnSpc>
                <a:spcPct val="100000"/>
              </a:lnSpc>
              <a:spcBef>
                <a:spcPts val="600"/>
              </a:spcBef>
              <a:buFont typeface="Arial"/>
              <a:buChar char="•"/>
              <a:defRPr/>
            </a:pPr>
            <a:r>
              <a:rPr lang="en-US" sz="2400" dirty="0" smtClean="0"/>
              <a:t>Sound effects</a:t>
            </a:r>
            <a:endParaRPr lang="en-US" sz="2400" dirty="0"/>
          </a:p>
          <a:p>
            <a:pPr>
              <a:lnSpc>
                <a:spcPct val="100000"/>
              </a:lnSpc>
              <a:spcBef>
                <a:spcPts val="600"/>
              </a:spcBef>
              <a:buFont typeface="Arial"/>
              <a:buChar char="•"/>
              <a:defRPr/>
            </a:pPr>
            <a:r>
              <a:rPr lang="en-US" sz="2400" dirty="0" smtClean="0"/>
              <a:t>Poems or chants  </a:t>
            </a:r>
            <a:endParaRPr lang="en-US" sz="2400" dirty="0"/>
          </a:p>
          <a:p>
            <a:pPr>
              <a:lnSpc>
                <a:spcPct val="100000"/>
              </a:lnSpc>
              <a:spcBef>
                <a:spcPts val="600"/>
              </a:spcBef>
              <a:buFont typeface="Arial"/>
              <a:buChar char="•"/>
              <a:defRPr/>
            </a:pPr>
            <a:r>
              <a:rPr lang="en-US" sz="2400" dirty="0"/>
              <a:t>Decorations  </a:t>
            </a:r>
            <a:endParaRPr lang="en-US" sz="2400" dirty="0" smtClean="0"/>
          </a:p>
          <a:p>
            <a:pPr>
              <a:lnSpc>
                <a:spcPct val="100000"/>
              </a:lnSpc>
              <a:spcBef>
                <a:spcPts val="600"/>
              </a:spcBef>
              <a:buFont typeface="Arial"/>
              <a:buChar char="•"/>
              <a:defRPr/>
            </a:pPr>
            <a:r>
              <a:rPr lang="en-US" sz="2400" dirty="0" smtClean="0"/>
              <a:t>Original Poetry </a:t>
            </a:r>
          </a:p>
          <a:p>
            <a:pPr>
              <a:lnSpc>
                <a:spcPct val="100000"/>
              </a:lnSpc>
              <a:spcBef>
                <a:spcPts val="600"/>
              </a:spcBef>
              <a:buFont typeface="Arial"/>
              <a:buChar char="•"/>
              <a:defRPr/>
            </a:pPr>
            <a:r>
              <a:rPr lang="en-US" sz="2400" dirty="0" smtClean="0"/>
              <a:t>Membership Sign </a:t>
            </a:r>
          </a:p>
          <a:p>
            <a:pPr>
              <a:lnSpc>
                <a:spcPct val="100000"/>
              </a:lnSpc>
              <a:spcBef>
                <a:spcPts val="600"/>
              </a:spcBef>
              <a:buFont typeface="Arial"/>
              <a:buChar char="•"/>
              <a:defRPr/>
            </a:pPr>
            <a:r>
              <a:rPr lang="en-US" sz="2400" dirty="0" smtClean="0"/>
              <a:t>Scenery </a:t>
            </a:r>
            <a:r>
              <a:rPr lang="en-US" sz="2400" dirty="0"/>
              <a:t>or Set </a:t>
            </a:r>
          </a:p>
          <a:p>
            <a:pPr>
              <a:lnSpc>
                <a:spcPct val="100000"/>
              </a:lnSpc>
              <a:spcBef>
                <a:spcPts val="600"/>
              </a:spcBef>
              <a:buFont typeface="Arial"/>
              <a:buChar char="•"/>
              <a:defRPr/>
            </a:pPr>
            <a:r>
              <a:rPr lang="en-US" sz="2400" dirty="0" smtClean="0"/>
              <a:t>Dancing or marching</a:t>
            </a:r>
            <a:endParaRPr lang="en-US" sz="2400" dirty="0"/>
          </a:p>
          <a:p>
            <a:pPr>
              <a:lnSpc>
                <a:spcPct val="100000"/>
              </a:lnSpc>
              <a:spcBef>
                <a:spcPts val="600"/>
              </a:spcBef>
              <a:buFont typeface="Arial"/>
              <a:buChar char="•"/>
              <a:defRPr/>
            </a:pPr>
            <a:r>
              <a:rPr lang="en-US" sz="2400" dirty="0" smtClean="0"/>
              <a:t>Humor</a:t>
            </a:r>
          </a:p>
          <a:p>
            <a:pPr>
              <a:lnSpc>
                <a:spcPct val="100000"/>
              </a:lnSpc>
              <a:spcBef>
                <a:spcPts val="600"/>
              </a:spcBef>
              <a:buFont typeface="Arial"/>
              <a:buChar char="•"/>
              <a:defRPr/>
            </a:pPr>
            <a:r>
              <a:rPr lang="en-US" sz="2400" dirty="0" smtClean="0"/>
              <a:t>Materials or technique</a:t>
            </a:r>
          </a:p>
          <a:p>
            <a:pPr>
              <a:lnSpc>
                <a:spcPct val="100000"/>
              </a:lnSpc>
              <a:spcBef>
                <a:spcPts val="600"/>
              </a:spcBef>
              <a:buFont typeface="Arial"/>
              <a:buChar char="•"/>
              <a:defRPr/>
            </a:pPr>
            <a:r>
              <a:rPr lang="en-US" sz="2400" dirty="0" smtClean="0"/>
              <a:t>"</a:t>
            </a:r>
            <a:r>
              <a:rPr lang="en-US" sz="2400" dirty="0"/>
              <a:t>Details" </a:t>
            </a:r>
          </a:p>
          <a:p>
            <a:pPr>
              <a:lnSpc>
                <a:spcPct val="100000"/>
              </a:lnSpc>
              <a:spcBef>
                <a:spcPts val="600"/>
              </a:spcBef>
              <a:buFont typeface="Arial"/>
              <a:buChar char="•"/>
              <a:defRPr/>
            </a:pPr>
            <a:r>
              <a:rPr lang="en-US" sz="2400" dirty="0"/>
              <a:t>Descriptive </a:t>
            </a:r>
            <a:r>
              <a:rPr lang="en-US" sz="2400" dirty="0" smtClean="0"/>
              <a:t>prose	   </a:t>
            </a:r>
          </a:p>
          <a:p>
            <a:pPr>
              <a:lnSpc>
                <a:spcPct val="100000"/>
              </a:lnSpc>
              <a:spcBef>
                <a:spcPts val="600"/>
              </a:spcBef>
              <a:buFont typeface="Arial"/>
              <a:buChar char="•"/>
              <a:defRPr/>
            </a:pPr>
            <a:r>
              <a:rPr lang="en-US" sz="2400" dirty="0" smtClean="0"/>
              <a:t>Narration</a:t>
            </a:r>
          </a:p>
          <a:p>
            <a:pPr>
              <a:lnSpc>
                <a:spcPct val="100000"/>
              </a:lnSpc>
              <a:spcBef>
                <a:spcPts val="600"/>
              </a:spcBef>
              <a:buFont typeface="Arial"/>
              <a:buChar char="•"/>
              <a:defRPr/>
            </a:pPr>
            <a:r>
              <a:rPr lang="en-US" sz="2400" dirty="0" smtClean="0"/>
              <a:t>Character interaction</a:t>
            </a:r>
            <a:endParaRPr lang="en-US" sz="2400" dirty="0"/>
          </a:p>
          <a:p>
            <a:pPr>
              <a:lnSpc>
                <a:spcPct val="100000"/>
              </a:lnSpc>
              <a:spcBef>
                <a:spcPts val="600"/>
              </a:spcBef>
              <a:buFont typeface="Arial"/>
              <a:buChar char="•"/>
              <a:defRPr/>
            </a:pPr>
            <a:r>
              <a:rPr lang="en-US" sz="2400" dirty="0" smtClean="0"/>
              <a:t>Lighting</a:t>
            </a:r>
            <a:endParaRPr lang="en-US" sz="2400" dirty="0"/>
          </a:p>
        </p:txBody>
      </p:sp>
      <p:sp>
        <p:nvSpPr>
          <p:cNvPr id="78851" name="TextBox 1"/>
          <p:cNvSpPr txBox="1">
            <a:spLocks noChangeArrowheads="1"/>
          </p:cNvSpPr>
          <p:nvPr/>
        </p:nvSpPr>
        <p:spPr bwMode="auto">
          <a:xfrm>
            <a:off x="3192463" y="5795963"/>
            <a:ext cx="3068637"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i="1"/>
              <a:t>Etc, etc, etc…..</a:t>
            </a:r>
          </a:p>
        </p:txBody>
      </p:sp>
      <p:sp>
        <p:nvSpPr>
          <p:cNvPr id="78852"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24</a:t>
            </a:r>
          </a:p>
        </p:txBody>
      </p:sp>
      <p:sp>
        <p:nvSpPr>
          <p:cNvPr id="78853"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38</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455556"/>
            <a:ext cx="5486400" cy="1097280"/>
          </a:xfrm>
          <a:prstGeom prst="rect">
            <a:avLst/>
          </a:prstGeom>
          <a:noFill/>
        </p:spPr>
        <p:txBody>
          <a:bodyPr wrap="none">
            <a:prstTxWarp prst="textDeflateBottom">
              <a:avLst>
                <a:gd name="adj" fmla="val 74314"/>
              </a:avLst>
            </a:prstTxWarp>
            <a:spAutoFit/>
          </a:bodyPr>
          <a:lstStyle/>
          <a:p>
            <a:pPr algn="ctr">
              <a:defRPr/>
            </a:pPr>
            <a:r>
              <a:rPr lang="en-US" sz="54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Outside</a:t>
            </a:r>
            <a:endParaRPr lang="en-US" sz="5400" b="1" dirty="0">
              <a:ln w="19050">
                <a:solidFill>
                  <a:schemeClr val="bg1"/>
                </a:solidFill>
                <a:prstDash val="solid"/>
              </a:ln>
              <a:solidFill>
                <a:srgbClr val="FFFF00"/>
              </a:solidFill>
              <a:latin typeface="+mj-lt"/>
            </a:endParaRPr>
          </a:p>
        </p:txBody>
      </p:sp>
      <p:sp>
        <p:nvSpPr>
          <p:cNvPr id="7" name="Rectangle 6"/>
          <p:cNvSpPr/>
          <p:nvPr/>
        </p:nvSpPr>
        <p:spPr>
          <a:xfrm>
            <a:off x="914780" y="5092700"/>
            <a:ext cx="7327520" cy="1234440"/>
          </a:xfrm>
          <a:prstGeom prst="rect">
            <a:avLst/>
          </a:prstGeom>
          <a:noFill/>
        </p:spPr>
        <p:txBody>
          <a:bodyPr wrap="none">
            <a:prstTxWarp prst="textDeflateTop">
              <a:avLst>
                <a:gd name="adj" fmla="val 45468"/>
              </a:avLst>
            </a:prstTxWarp>
            <a:spAutoFit/>
          </a:bodyPr>
          <a:lstStyle/>
          <a:p>
            <a:pPr algn="ctr">
              <a:defRPr/>
            </a:pPr>
            <a:r>
              <a:rPr lang="en-US" sz="54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ASSISTANCE!</a:t>
            </a:r>
            <a:endPar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endParaRPr>
          </a:p>
        </p:txBody>
      </p:sp>
      <p:grpSp>
        <p:nvGrpSpPr>
          <p:cNvPr id="6" name="Group 5"/>
          <p:cNvGrpSpPr/>
          <p:nvPr/>
        </p:nvGrpSpPr>
        <p:grpSpPr>
          <a:xfrm>
            <a:off x="2971800" y="1917700"/>
            <a:ext cx="3200400" cy="3200400"/>
            <a:chOff x="2971800" y="1955800"/>
            <a:chExt cx="3200400" cy="3200400"/>
          </a:xfrm>
        </p:grpSpPr>
        <p:pic>
          <p:nvPicPr>
            <p:cNvPr id="5" name="Picture 4" descr="77337903-father-and-son-work-on-model-building-school-project-kids-and-parent-build-miniature-scale-model-mou.jpg"/>
            <p:cNvPicPr>
              <a:picLocks/>
            </p:cNvPicPr>
            <p:nvPr/>
          </p:nvPicPr>
          <p:blipFill rotWithShape="1">
            <a:blip r:embed="rId2" cstate="print">
              <a:extLst>
                <a:ext uri="{28A0092B-C50C-407E-A947-70E740481C1C}">
                  <a14:useLocalDpi xmlns:a14="http://schemas.microsoft.com/office/drawing/2010/main" val="0"/>
                </a:ext>
              </a:extLst>
            </a:blip>
            <a:srcRect l="18638" r="13962"/>
            <a:stretch/>
          </p:blipFill>
          <p:spPr>
            <a:xfrm>
              <a:off x="3016250" y="2017184"/>
              <a:ext cx="3111500" cy="3077633"/>
            </a:xfrm>
            <a:prstGeom prst="ellipse">
              <a:avLst/>
            </a:prstGeom>
          </p:spPr>
        </p:pic>
        <p:grpSp>
          <p:nvGrpSpPr>
            <p:cNvPr id="9" name="Group 8"/>
            <p:cNvGrpSpPr>
              <a:grpSpLocks/>
            </p:cNvGrpSpPr>
            <p:nvPr/>
          </p:nvGrpSpPr>
          <p:grpSpPr bwMode="auto">
            <a:xfrm>
              <a:off x="2971800" y="1955800"/>
              <a:ext cx="3200400" cy="3200400"/>
              <a:chOff x="6394070" y="1324608"/>
              <a:chExt cx="1600200" cy="1600200"/>
            </a:xfrm>
          </p:grpSpPr>
          <p:sp>
            <p:nvSpPr>
              <p:cNvPr id="11" name="Oval 6"/>
              <p:cNvSpPr>
                <a:spLocks noChangeAspect="1" noChangeArrowheads="1"/>
              </p:cNvSpPr>
              <p:nvPr/>
            </p:nvSpPr>
            <p:spPr bwMode="auto">
              <a:xfrm>
                <a:off x="6394070" y="1324608"/>
                <a:ext cx="1600200" cy="1600200"/>
              </a:xfrm>
              <a:prstGeom prst="ellipse">
                <a:avLst/>
              </a:prstGeom>
              <a:noFill/>
              <a:ln w="12700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cs typeface="Calibri" charset="0"/>
                </a:endParaRPr>
              </a:p>
            </p:txBody>
          </p:sp>
          <p:sp>
            <p:nvSpPr>
              <p:cNvPr id="12" name="Line 7"/>
              <p:cNvSpPr>
                <a:spLocks noChangeAspect="1" noChangeShapeType="1"/>
              </p:cNvSpPr>
              <p:nvPr/>
            </p:nvSpPr>
            <p:spPr bwMode="auto">
              <a:xfrm>
                <a:off x="6594095" y="1600730"/>
                <a:ext cx="1221094" cy="1066245"/>
              </a:xfrm>
              <a:prstGeom prst="line">
                <a:avLst/>
              </a:prstGeom>
              <a:noFill/>
              <a:ln w="127000">
                <a:solidFill>
                  <a:srgbClr val="C0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Tree>
    <p:extLst>
      <p:ext uri="{BB962C8B-B14F-4D97-AF65-F5344CB8AC3E}">
        <p14:creationId xmlns:p14="http://schemas.microsoft.com/office/powerpoint/2010/main" val="248909430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Outside Assistance (OA)</a:t>
            </a:r>
          </a:p>
        </p:txBody>
      </p:sp>
      <p:sp>
        <p:nvSpPr>
          <p:cNvPr id="43010" name="Rectangle 4"/>
          <p:cNvSpPr>
            <a:spLocks noGrp="1"/>
          </p:cNvSpPr>
          <p:nvPr>
            <p:ph sz="quarter" idx="4294967295"/>
          </p:nvPr>
        </p:nvSpPr>
        <p:spPr>
          <a:xfrm>
            <a:off x="685800" y="3192463"/>
            <a:ext cx="7772400" cy="3262312"/>
          </a:xfrm>
        </p:spPr>
        <p:txBody>
          <a:bodyPr/>
          <a:lstStyle/>
          <a:p>
            <a:pPr eaLnBrk="1" hangingPunct="1">
              <a:lnSpc>
                <a:spcPct val="100000"/>
              </a:lnSpc>
              <a:spcBef>
                <a:spcPts val="1200"/>
              </a:spcBef>
              <a:buFont typeface="Arial"/>
              <a:buChar char="•"/>
              <a:defRPr/>
            </a:pPr>
            <a:r>
              <a:rPr lang="en-US" sz="2400" dirty="0" smtClean="0">
                <a:latin typeface="Calibri" charset="0"/>
                <a:cs typeface="Calibri" charset="0"/>
              </a:rPr>
              <a:t>One </a:t>
            </a:r>
            <a:r>
              <a:rPr lang="en-US" sz="2400" dirty="0">
                <a:latin typeface="Calibri" charset="0"/>
                <a:cs typeface="Calibri" charset="0"/>
              </a:rPr>
              <a:t>of the most important parts of </a:t>
            </a:r>
            <a:r>
              <a:rPr lang="en-US" sz="2400" dirty="0" err="1" smtClean="0">
                <a:latin typeface="Calibri" charset="0"/>
                <a:cs typeface="Calibri" charset="0"/>
              </a:rPr>
              <a:t>OotM</a:t>
            </a:r>
            <a:r>
              <a:rPr lang="en-US" sz="2400" dirty="0" smtClean="0">
                <a:latin typeface="Calibri" charset="0"/>
                <a:cs typeface="Calibri" charset="0"/>
              </a:rPr>
              <a:t> </a:t>
            </a:r>
            <a:r>
              <a:rPr lang="en-US" sz="2400" dirty="0">
                <a:latin typeface="Calibri" charset="0"/>
                <a:cs typeface="Calibri" charset="0"/>
              </a:rPr>
              <a:t>is that the team </a:t>
            </a:r>
            <a:r>
              <a:rPr lang="en-US" sz="2400" b="1" dirty="0">
                <a:latin typeface="Calibri" charset="0"/>
                <a:cs typeface="Calibri" charset="0"/>
              </a:rPr>
              <a:t>must</a:t>
            </a:r>
            <a:r>
              <a:rPr lang="en-US" sz="2400" dirty="0">
                <a:latin typeface="Calibri" charset="0"/>
                <a:cs typeface="Calibri" charset="0"/>
              </a:rPr>
              <a:t> conceive, design, construct, and perform </a:t>
            </a:r>
            <a:r>
              <a:rPr lang="en-US" sz="2400" b="1" dirty="0">
                <a:solidFill>
                  <a:srgbClr val="FFFF00"/>
                </a:solidFill>
                <a:latin typeface="Calibri" charset="0"/>
                <a:cs typeface="Calibri" charset="0"/>
              </a:rPr>
              <a:t>their own ideas</a:t>
            </a:r>
            <a:r>
              <a:rPr lang="en-US" sz="2400" dirty="0">
                <a:latin typeface="Calibri" charset="0"/>
                <a:cs typeface="Calibri" charset="0"/>
              </a:rPr>
              <a:t>.  Help external to the team is termed </a:t>
            </a:r>
            <a:r>
              <a:rPr lang="ja-JP" altLang="en-US" sz="2400" dirty="0">
                <a:latin typeface="Calibri" charset="0"/>
                <a:cs typeface="Calibri" charset="0"/>
              </a:rPr>
              <a:t>“</a:t>
            </a:r>
            <a:r>
              <a:rPr lang="en-US" altLang="ja-JP" sz="2400" dirty="0">
                <a:latin typeface="Calibri" charset="0"/>
                <a:cs typeface="Calibri" charset="0"/>
              </a:rPr>
              <a:t>Outside Assistance</a:t>
            </a:r>
            <a:r>
              <a:rPr lang="ja-JP" altLang="en-US" sz="2400" dirty="0">
                <a:latin typeface="Calibri" charset="0"/>
                <a:cs typeface="Calibri" charset="0"/>
              </a:rPr>
              <a:t>”</a:t>
            </a:r>
            <a:r>
              <a:rPr lang="en-US" altLang="ja-JP" sz="2400" dirty="0">
                <a:latin typeface="Calibri" charset="0"/>
                <a:cs typeface="Calibri" charset="0"/>
              </a:rPr>
              <a:t>.</a:t>
            </a:r>
          </a:p>
          <a:p>
            <a:pPr eaLnBrk="1" hangingPunct="1">
              <a:lnSpc>
                <a:spcPct val="100000"/>
              </a:lnSpc>
              <a:spcBef>
                <a:spcPts val="1200"/>
              </a:spcBef>
              <a:buFont typeface="Arial"/>
              <a:buChar char="•"/>
              <a:defRPr/>
            </a:pPr>
            <a:r>
              <a:rPr lang="en-US" sz="2400" dirty="0">
                <a:latin typeface="Calibri" charset="0"/>
                <a:cs typeface="Calibri" charset="0"/>
              </a:rPr>
              <a:t>The solution is the </a:t>
            </a:r>
            <a:r>
              <a:rPr lang="en-US" sz="2400" b="1" dirty="0" smtClean="0">
                <a:solidFill>
                  <a:srgbClr val="FFFF00"/>
                </a:solidFill>
                <a:latin typeface="Calibri" charset="0"/>
                <a:cs typeface="Calibri" charset="0"/>
              </a:rPr>
              <a:t>team’</a:t>
            </a:r>
            <a:r>
              <a:rPr lang="en-US" altLang="ja-JP" sz="2400" b="1" dirty="0" smtClean="0">
                <a:solidFill>
                  <a:srgbClr val="FFFF00"/>
                </a:solidFill>
                <a:latin typeface="Calibri" charset="0"/>
                <a:cs typeface="Calibri" charset="0"/>
              </a:rPr>
              <a:t>s</a:t>
            </a:r>
            <a:r>
              <a:rPr lang="en-US" altLang="ja-JP" sz="2400" dirty="0" smtClean="0">
                <a:solidFill>
                  <a:srgbClr val="FFFF00"/>
                </a:solidFill>
                <a:latin typeface="Calibri" charset="0"/>
                <a:cs typeface="Calibri" charset="0"/>
              </a:rPr>
              <a:t> </a:t>
            </a:r>
            <a:r>
              <a:rPr lang="en-US" altLang="ja-JP" sz="2400" dirty="0">
                <a:latin typeface="Calibri" charset="0"/>
                <a:cs typeface="Calibri" charset="0"/>
              </a:rPr>
              <a:t>design, </a:t>
            </a:r>
            <a:r>
              <a:rPr lang="en-US" altLang="ja-JP" sz="2400" b="1" dirty="0">
                <a:solidFill>
                  <a:srgbClr val="FFFF00"/>
                </a:solidFill>
                <a:latin typeface="Calibri" charset="0"/>
                <a:cs typeface="Calibri" charset="0"/>
              </a:rPr>
              <a:t>their</a:t>
            </a:r>
            <a:r>
              <a:rPr lang="en-US" altLang="ja-JP" sz="2400" dirty="0">
                <a:solidFill>
                  <a:srgbClr val="FFFF00"/>
                </a:solidFill>
                <a:latin typeface="Calibri" charset="0"/>
                <a:cs typeface="Calibri" charset="0"/>
              </a:rPr>
              <a:t> </a:t>
            </a:r>
            <a:r>
              <a:rPr lang="en-US" altLang="ja-JP" sz="2400" dirty="0">
                <a:latin typeface="Calibri" charset="0"/>
                <a:cs typeface="Calibri" charset="0"/>
              </a:rPr>
              <a:t>work, </a:t>
            </a:r>
            <a:r>
              <a:rPr lang="en-US" altLang="ja-JP" sz="2400" b="1" dirty="0">
                <a:solidFill>
                  <a:srgbClr val="FFFF00"/>
                </a:solidFill>
                <a:latin typeface="Calibri" charset="0"/>
                <a:cs typeface="Calibri" charset="0"/>
              </a:rPr>
              <a:t>their</a:t>
            </a:r>
            <a:r>
              <a:rPr lang="en-US" altLang="ja-JP" sz="2400" dirty="0">
                <a:solidFill>
                  <a:srgbClr val="FFFF00"/>
                </a:solidFill>
                <a:latin typeface="Calibri" charset="0"/>
                <a:cs typeface="Calibri" charset="0"/>
              </a:rPr>
              <a:t> </a:t>
            </a:r>
            <a:r>
              <a:rPr lang="en-US" altLang="ja-JP" sz="2400" dirty="0">
                <a:latin typeface="Calibri" charset="0"/>
                <a:cs typeface="Calibri" charset="0"/>
              </a:rPr>
              <a:t>performance, and </a:t>
            </a:r>
            <a:r>
              <a:rPr lang="en-US" altLang="ja-JP" sz="2400" b="1" dirty="0">
                <a:solidFill>
                  <a:srgbClr val="FFFF00"/>
                </a:solidFill>
                <a:latin typeface="Calibri" charset="0"/>
                <a:cs typeface="Calibri" charset="0"/>
              </a:rPr>
              <a:t>their</a:t>
            </a:r>
            <a:r>
              <a:rPr lang="en-US" altLang="ja-JP" sz="2400" dirty="0">
                <a:solidFill>
                  <a:srgbClr val="FFFF00"/>
                </a:solidFill>
                <a:latin typeface="Calibri" charset="0"/>
                <a:cs typeface="Calibri" charset="0"/>
              </a:rPr>
              <a:t> </a:t>
            </a:r>
            <a:r>
              <a:rPr lang="en-US" altLang="ja-JP" sz="2400" dirty="0">
                <a:latin typeface="Calibri" charset="0"/>
                <a:cs typeface="Calibri" charset="0"/>
              </a:rPr>
              <a:t>score. The </a:t>
            </a:r>
            <a:r>
              <a:rPr lang="en-US" altLang="ja-JP" sz="2400" b="1" dirty="0">
                <a:solidFill>
                  <a:srgbClr val="FFFF00"/>
                </a:solidFill>
                <a:latin typeface="Calibri" charset="0"/>
                <a:cs typeface="Calibri" charset="0"/>
              </a:rPr>
              <a:t>team</a:t>
            </a:r>
            <a:r>
              <a:rPr lang="en-US" altLang="ja-JP" sz="2400" dirty="0">
                <a:solidFill>
                  <a:srgbClr val="FFFF00"/>
                </a:solidFill>
                <a:latin typeface="Calibri" charset="0"/>
                <a:cs typeface="Calibri" charset="0"/>
              </a:rPr>
              <a:t> </a:t>
            </a:r>
            <a:r>
              <a:rPr lang="en-US" altLang="ja-JP" sz="2400" dirty="0">
                <a:latin typeface="Calibri" charset="0"/>
                <a:cs typeface="Calibri" charset="0"/>
              </a:rPr>
              <a:t>is responsible </a:t>
            </a:r>
            <a:r>
              <a:rPr lang="en-US" altLang="ja-JP" sz="2400" dirty="0" smtClean="0">
                <a:latin typeface="Calibri" charset="0"/>
                <a:cs typeface="Calibri" charset="0"/>
              </a:rPr>
              <a:t>    for </a:t>
            </a:r>
            <a:r>
              <a:rPr lang="en-US" altLang="ja-JP" sz="2400" b="1" dirty="0" smtClean="0">
                <a:solidFill>
                  <a:srgbClr val="FFFF00"/>
                </a:solidFill>
                <a:latin typeface="Calibri" charset="0"/>
                <a:cs typeface="Calibri" charset="0"/>
              </a:rPr>
              <a:t>their</a:t>
            </a:r>
            <a:r>
              <a:rPr lang="en-US" altLang="ja-JP" sz="2400" dirty="0" smtClean="0">
                <a:solidFill>
                  <a:srgbClr val="FFFF00"/>
                </a:solidFill>
                <a:latin typeface="Calibri" charset="0"/>
                <a:cs typeface="Calibri" charset="0"/>
              </a:rPr>
              <a:t> </a:t>
            </a:r>
            <a:r>
              <a:rPr lang="en-US" altLang="ja-JP" sz="2400" dirty="0" smtClean="0">
                <a:latin typeface="Calibri" charset="0"/>
                <a:cs typeface="Calibri" charset="0"/>
              </a:rPr>
              <a:t>results, </a:t>
            </a:r>
            <a:r>
              <a:rPr lang="en-US" altLang="ja-JP" sz="2400" b="1" u="sng" dirty="0" smtClean="0">
                <a:solidFill>
                  <a:srgbClr val="FFFF00"/>
                </a:solidFill>
                <a:latin typeface="Calibri" charset="0"/>
                <a:cs typeface="Calibri" charset="0"/>
              </a:rPr>
              <a:t>not </a:t>
            </a:r>
            <a:r>
              <a:rPr lang="en-US" altLang="ja-JP" sz="2400" b="1" u="sng" dirty="0">
                <a:solidFill>
                  <a:srgbClr val="FFFF00"/>
                </a:solidFill>
                <a:latin typeface="Calibri" charset="0"/>
                <a:cs typeface="Calibri" charset="0"/>
              </a:rPr>
              <a:t>the coach</a:t>
            </a:r>
            <a:r>
              <a:rPr lang="en-US" altLang="ja-JP" sz="2400" dirty="0" smtClean="0">
                <a:latin typeface="Calibri" charset="0"/>
                <a:cs typeface="Calibri" charset="0"/>
              </a:rPr>
              <a:t>.</a:t>
            </a:r>
            <a:endParaRPr lang="en-US" sz="2400" dirty="0">
              <a:latin typeface="Calibri" charset="0"/>
              <a:cs typeface="Calibri" charset="0"/>
            </a:endParaRPr>
          </a:p>
          <a:p>
            <a:pPr eaLnBrk="1" hangingPunct="1">
              <a:lnSpc>
                <a:spcPct val="100000"/>
              </a:lnSpc>
              <a:spcBef>
                <a:spcPts val="1200"/>
              </a:spcBef>
              <a:buFont typeface="Arial"/>
              <a:buChar char="•"/>
              <a:defRPr/>
            </a:pPr>
            <a:r>
              <a:rPr lang="en-US" sz="2400" dirty="0" smtClean="0">
                <a:latin typeface="Calibri" charset="0"/>
                <a:cs typeface="Calibri" charset="0"/>
              </a:rPr>
              <a:t>It’</a:t>
            </a:r>
            <a:r>
              <a:rPr lang="en-US" altLang="ja-JP" sz="2400" dirty="0" smtClean="0">
                <a:latin typeface="Calibri" charset="0"/>
                <a:cs typeface="Calibri" charset="0"/>
              </a:rPr>
              <a:t>s </a:t>
            </a:r>
            <a:r>
              <a:rPr lang="en-US" altLang="ja-JP" sz="2400" b="1" dirty="0" smtClean="0">
                <a:solidFill>
                  <a:srgbClr val="FFFF00"/>
                </a:solidFill>
                <a:effectLst>
                  <a:outerShdw blurRad="50800" dist="38100" dir="2700000" algn="tl" rotWithShape="0">
                    <a:srgbClr val="FF0000">
                      <a:alpha val="43000"/>
                    </a:srgbClr>
                  </a:outerShdw>
                </a:effectLst>
                <a:latin typeface="Calibri" charset="0"/>
                <a:cs typeface="Calibri" charset="0"/>
              </a:rPr>
              <a:t>VERY </a:t>
            </a:r>
            <a:r>
              <a:rPr lang="en-US" altLang="ja-JP" sz="2400" dirty="0" smtClean="0">
                <a:latin typeface="Calibri" charset="0"/>
                <a:cs typeface="Calibri" charset="0"/>
              </a:rPr>
              <a:t>important </a:t>
            </a:r>
            <a:r>
              <a:rPr lang="en-US" altLang="ja-JP" sz="2400" dirty="0">
                <a:latin typeface="Calibri" charset="0"/>
                <a:cs typeface="Calibri" charset="0"/>
              </a:rPr>
              <a:t>that parents know OA rules too! </a:t>
            </a:r>
            <a:endParaRPr lang="en-US" sz="2400" dirty="0">
              <a:latin typeface="Calibri" charset="0"/>
              <a:cs typeface="Calibri" charset="0"/>
            </a:endParaRPr>
          </a:p>
        </p:txBody>
      </p:sp>
      <p:grpSp>
        <p:nvGrpSpPr>
          <p:cNvPr id="10" name="Group 9"/>
          <p:cNvGrpSpPr>
            <a:grpSpLocks/>
          </p:cNvGrpSpPr>
          <p:nvPr/>
        </p:nvGrpSpPr>
        <p:grpSpPr bwMode="auto">
          <a:xfrm>
            <a:off x="5649913" y="1228725"/>
            <a:ext cx="3033712" cy="1600200"/>
            <a:chOff x="5633520" y="1324608"/>
            <a:chExt cx="3033712" cy="1600200"/>
          </a:xfrm>
        </p:grpSpPr>
        <p:grpSp>
          <p:nvGrpSpPr>
            <p:cNvPr id="41991" name="Group 8"/>
            <p:cNvGrpSpPr>
              <a:grpSpLocks/>
            </p:cNvGrpSpPr>
            <p:nvPr/>
          </p:nvGrpSpPr>
          <p:grpSpPr bwMode="auto">
            <a:xfrm>
              <a:off x="6394070" y="1324608"/>
              <a:ext cx="1600200" cy="1600200"/>
              <a:chOff x="6394070" y="1324608"/>
              <a:chExt cx="1600200" cy="1600200"/>
            </a:xfrm>
          </p:grpSpPr>
          <p:sp>
            <p:nvSpPr>
              <p:cNvPr id="41993" name="Oval 6"/>
              <p:cNvSpPr>
                <a:spLocks noChangeArrowheads="1"/>
              </p:cNvSpPr>
              <p:nvPr/>
            </p:nvSpPr>
            <p:spPr bwMode="auto">
              <a:xfrm>
                <a:off x="6394070" y="1324608"/>
                <a:ext cx="1600200" cy="1600200"/>
              </a:xfrm>
              <a:prstGeom prst="ellipse">
                <a:avLst/>
              </a:prstGeom>
              <a:noFill/>
              <a:ln w="12700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cs typeface="Calibri" charset="0"/>
                </a:endParaRPr>
              </a:p>
            </p:txBody>
          </p:sp>
          <p:sp>
            <p:nvSpPr>
              <p:cNvPr id="41994" name="Line 7"/>
              <p:cNvSpPr>
                <a:spLocks noChangeShapeType="1"/>
              </p:cNvSpPr>
              <p:nvPr/>
            </p:nvSpPr>
            <p:spPr bwMode="auto">
              <a:xfrm>
                <a:off x="6594095" y="1600730"/>
                <a:ext cx="1200150" cy="1047957"/>
              </a:xfrm>
              <a:prstGeom prst="line">
                <a:avLst/>
              </a:prstGeom>
              <a:noFill/>
              <a:ln w="127000">
                <a:solidFill>
                  <a:srgbClr val="C0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 name="Rectangle 5"/>
            <p:cNvSpPr>
              <a:spLocks noChangeArrowheads="1"/>
            </p:cNvSpPr>
            <p:nvPr/>
          </p:nvSpPr>
          <p:spPr bwMode="auto">
            <a:xfrm>
              <a:off x="5633520" y="1542096"/>
              <a:ext cx="3033712" cy="1077912"/>
            </a:xfrm>
            <a:prstGeom prst="rect">
              <a:avLst/>
            </a:prstGeom>
            <a:noFill/>
            <a:ln w="9525">
              <a:noFill/>
              <a:miter lim="800000"/>
              <a:headEnd/>
              <a:tailEnd/>
            </a:ln>
            <a:effectLst/>
          </p:spPr>
          <p:txBody>
            <a:bodyPr>
              <a:spAutoFit/>
            </a:bodyPr>
            <a:lstStyle/>
            <a:p>
              <a:pPr algn="ctr">
                <a:defRPr/>
              </a:pPr>
              <a:r>
                <a:rPr lang="en-US" sz="3200" b="1" i="1" dirty="0">
                  <a:solidFill>
                    <a:srgbClr val="FFFF00"/>
                  </a:solidFill>
                  <a:effectLst>
                    <a:outerShdw blurRad="38100" dist="38100" dir="2700000" algn="tl">
                      <a:srgbClr val="DDDDDD"/>
                    </a:outerShdw>
                  </a:effectLst>
                  <a:latin typeface="Calibri"/>
                  <a:cs typeface="Calibri"/>
                </a:rPr>
                <a:t>OUTSIDE</a:t>
              </a:r>
            </a:p>
            <a:p>
              <a:pPr algn="ctr">
                <a:defRPr/>
              </a:pPr>
              <a:r>
                <a:rPr lang="en-US" sz="3200" b="1" i="1" dirty="0">
                  <a:solidFill>
                    <a:srgbClr val="FFFF00"/>
                  </a:solidFill>
                  <a:effectLst>
                    <a:outerShdw blurRad="38100" dist="38100" dir="2700000" algn="tl">
                      <a:srgbClr val="DDDDDD"/>
                    </a:outerShdw>
                  </a:effectLst>
                  <a:latin typeface="Calibri"/>
                  <a:cs typeface="Calibri"/>
                </a:rPr>
                <a:t>ASSISTANCE</a:t>
              </a:r>
            </a:p>
          </p:txBody>
        </p:sp>
      </p:grpSp>
      <p:sp>
        <p:nvSpPr>
          <p:cNvPr id="4" name="TextBox 3"/>
          <p:cNvSpPr txBox="1">
            <a:spLocks noChangeArrowheads="1"/>
          </p:cNvSpPr>
          <p:nvPr/>
        </p:nvSpPr>
        <p:spPr bwMode="auto">
          <a:xfrm>
            <a:off x="1008063" y="1562100"/>
            <a:ext cx="4529137"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pPr>
            <a:r>
              <a:rPr lang="en-US" sz="3000" b="1">
                <a:latin typeface="Calibri" charset="0"/>
                <a:cs typeface="Calibri" charset="0"/>
              </a:rPr>
              <a:t>OotM is Hands-On for Kids, </a:t>
            </a:r>
          </a:p>
          <a:p>
            <a:pPr algn="ctr" eaLnBrk="1" hangingPunct="1">
              <a:spcBef>
                <a:spcPts val="600"/>
              </a:spcBef>
            </a:pPr>
            <a:r>
              <a:rPr lang="en-US" sz="3000" b="1">
                <a:latin typeface="Calibri" charset="0"/>
                <a:cs typeface="Calibri" charset="0"/>
              </a:rPr>
              <a:t>but Hands-Off for Adults!</a:t>
            </a:r>
          </a:p>
        </p:txBody>
      </p:sp>
      <p:sp>
        <p:nvSpPr>
          <p:cNvPr id="4198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45</a:t>
            </a:r>
          </a:p>
        </p:txBody>
      </p:sp>
      <p:sp>
        <p:nvSpPr>
          <p:cNvPr id="4199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19</a:t>
            </a:r>
          </a:p>
        </p:txBody>
      </p:sp>
    </p:spTree>
    <p:extLst>
      <p:ext uri="{BB962C8B-B14F-4D97-AF65-F5344CB8AC3E}">
        <p14:creationId xmlns:p14="http://schemas.microsoft.com/office/powerpoint/2010/main" val="39008523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26" presetClass="emph" presetSubtype="0" repeatCount="5000" fill="hold" nodeType="with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375"/>
            <a:ext cx="9144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0" name="Rectangle 8"/>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r>
              <a:rPr lang="en-US" sz="100">
                <a:solidFill>
                  <a:schemeClr val="bg1"/>
                </a:solidFill>
                <a:latin typeface="Calibri" charset="0"/>
                <a:cs typeface="Calibri" charset="0"/>
              </a:rPr>
              <a:t>Outside Assistance</a:t>
            </a:r>
          </a:p>
        </p:txBody>
      </p:sp>
      <p:sp>
        <p:nvSpPr>
          <p:cNvPr id="121860" name="Rectangle 10"/>
          <p:cNvSpPr>
            <a:spLocks noGrp="1" noChangeArrowheads="1"/>
          </p:cNvSpPr>
          <p:nvPr>
            <p:ph type="title" idx="4294967295"/>
          </p:nvPr>
        </p:nvSpPr>
        <p:spPr>
          <a:xfrm>
            <a:off x="0" y="231640"/>
            <a:ext cx="9144000" cy="677108"/>
          </a:xfrm>
        </p:spPr>
        <p:txBody>
          <a:bodyPr anchor="b"/>
          <a:lstStyle/>
          <a:p>
            <a:pPr algn="ctr" defTabSz="914363" eaLnBrk="1" fontAlgn="auto" hangingPunct="1">
              <a:spcAft>
                <a:spcPts val="0"/>
              </a:spcAft>
              <a:defRPr/>
            </a:pPr>
            <a:r>
              <a:rPr b="1">
                <a:latin typeface="Calibri"/>
                <a:ea typeface="+mn-ea"/>
                <a:cs typeface="Calibri"/>
              </a:rPr>
              <a:t>Is It OA or Not OA?</a:t>
            </a:r>
          </a:p>
        </p:txBody>
      </p:sp>
      <p:sp>
        <p:nvSpPr>
          <p:cNvPr id="296971" name="Rectangle 11"/>
          <p:cNvSpPr>
            <a:spLocks noGrp="1" noChangeArrowheads="1"/>
          </p:cNvSpPr>
          <p:nvPr>
            <p:ph idx="4294967295"/>
          </p:nvPr>
        </p:nvSpPr>
        <p:spPr>
          <a:xfrm>
            <a:off x="457200" y="1325563"/>
            <a:ext cx="8229600" cy="4154487"/>
          </a:xfrm>
        </p:spPr>
        <p:txBody>
          <a:bodyPr/>
          <a:lstStyle/>
          <a:p>
            <a:pPr marL="233363" indent="0" eaLnBrk="1" hangingPunct="1">
              <a:lnSpc>
                <a:spcPct val="100000"/>
              </a:lnSpc>
              <a:spcBef>
                <a:spcPts val="1800"/>
              </a:spcBef>
              <a:buFont typeface="Wingdings" charset="0"/>
              <a:buNone/>
            </a:pPr>
            <a:r>
              <a:rPr lang="en-US" sz="2400">
                <a:latin typeface="Calibri" charset="0"/>
                <a:cs typeface="Calibri" charset="0"/>
              </a:rPr>
              <a:t>A team decides it will center its skit on a CELL theme. The coach gives the team members a homework assignment to come up with as many words as possible that contain the word CELL, such as cellophane, cellular phone, etc.</a:t>
            </a:r>
          </a:p>
          <a:p>
            <a:pPr marL="233363" indent="0" eaLnBrk="1" hangingPunct="1">
              <a:lnSpc>
                <a:spcPct val="100000"/>
              </a:lnSpc>
              <a:spcBef>
                <a:spcPts val="1800"/>
              </a:spcBef>
              <a:buFont typeface="Wingdings" charset="0"/>
              <a:buNone/>
            </a:pPr>
            <a:r>
              <a:rPr lang="en-US" sz="2400" i="1">
                <a:solidFill>
                  <a:schemeClr val="folHlink"/>
                </a:solidFill>
                <a:latin typeface="Calibri" charset="0"/>
                <a:cs typeface="Calibri" charset="0"/>
              </a:rPr>
              <a:t>Answer: Not OA – Although the coach should not give the team any examples, the assignment is one of the types of things the coach should do to help the team develop its creativity.</a:t>
            </a:r>
          </a:p>
          <a:p>
            <a:pPr marL="233363" indent="0" eaLnBrk="1" hangingPunct="1">
              <a:lnSpc>
                <a:spcPct val="100000"/>
              </a:lnSpc>
              <a:spcBef>
                <a:spcPts val="1800"/>
              </a:spcBef>
              <a:buFont typeface="Wingdings" charset="0"/>
              <a:buNone/>
            </a:pPr>
            <a:r>
              <a:rPr lang="en-US" sz="2400">
                <a:solidFill>
                  <a:srgbClr val="66FF33"/>
                </a:solidFill>
                <a:latin typeface="Calibri" charset="0"/>
                <a:cs typeface="Calibri" charset="0"/>
              </a:rPr>
              <a:t>Rationale: It is not OA for a coach to give a homework assignment that gets the kids to think more creatively about an initial idea that they came up with.</a:t>
            </a:r>
          </a:p>
        </p:txBody>
      </p:sp>
      <p:sp>
        <p:nvSpPr>
          <p:cNvPr id="89093" name="TextBox 7"/>
          <p:cNvSpPr txBox="1">
            <a:spLocks noChangeArrowheads="1"/>
          </p:cNvSpPr>
          <p:nvPr/>
        </p:nvSpPr>
        <p:spPr bwMode="auto">
          <a:xfrm>
            <a:off x="8153400" y="645795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20</a:t>
            </a:r>
          </a:p>
        </p:txBody>
      </p:sp>
    </p:spTree>
    <p:extLst>
      <p:ext uri="{BB962C8B-B14F-4D97-AF65-F5344CB8AC3E}">
        <p14:creationId xmlns:p14="http://schemas.microsoft.com/office/powerpoint/2010/main" val="262115098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r>
              <a:rPr lang="en-US" sz="100">
                <a:solidFill>
                  <a:schemeClr val="bg1"/>
                </a:solidFill>
                <a:latin typeface="Calibri" charset="0"/>
                <a:cs typeface="Calibri" charset="0"/>
              </a:rPr>
              <a:t>Outside Assistance</a:t>
            </a:r>
          </a:p>
        </p:txBody>
      </p:sp>
      <p:sp>
        <p:nvSpPr>
          <p:cNvPr id="302085" name="Rectangle 5"/>
          <p:cNvSpPr>
            <a:spLocks noGrp="1" noChangeArrowheads="1"/>
          </p:cNvSpPr>
          <p:nvPr>
            <p:ph idx="4294967295"/>
          </p:nvPr>
        </p:nvSpPr>
        <p:spPr>
          <a:xfrm>
            <a:off x="457200" y="1325563"/>
            <a:ext cx="8229600" cy="3514725"/>
          </a:xfrm>
        </p:spPr>
        <p:txBody>
          <a:bodyPr/>
          <a:lstStyle/>
          <a:p>
            <a:pPr marL="233363" indent="0" eaLnBrk="1" hangingPunct="1">
              <a:spcAft>
                <a:spcPct val="50000"/>
              </a:spcAft>
              <a:buFont typeface="Wingdings" charset="0"/>
              <a:buNone/>
            </a:pPr>
            <a:r>
              <a:rPr lang="en-US" sz="2400" dirty="0">
                <a:latin typeface="Calibri" charset="0"/>
                <a:cs typeface="Calibri" charset="0"/>
              </a:rPr>
              <a:t>A Division I team is spray-painting a prop and the coach holds a team </a:t>
            </a:r>
            <a:r>
              <a:rPr lang="en-US" sz="2400" dirty="0" smtClean="0">
                <a:latin typeface="Calibri" charset="0"/>
                <a:cs typeface="Calibri" charset="0"/>
              </a:rPr>
              <a:t>member’</a:t>
            </a:r>
            <a:r>
              <a:rPr lang="en-US" altLang="ja-JP" sz="2400" dirty="0" smtClean="0">
                <a:latin typeface="Calibri" charset="0"/>
                <a:cs typeface="Calibri" charset="0"/>
              </a:rPr>
              <a:t>s </a:t>
            </a:r>
            <a:r>
              <a:rPr lang="en-US" altLang="ja-JP" sz="2400" dirty="0">
                <a:latin typeface="Calibri" charset="0"/>
                <a:cs typeface="Calibri" charset="0"/>
              </a:rPr>
              <a:t>hand for about 2 seconds (out of a 30-minute job).</a:t>
            </a:r>
          </a:p>
          <a:p>
            <a:pPr marL="233363" indent="0" eaLnBrk="1" hangingPunct="1">
              <a:spcAft>
                <a:spcPct val="50000"/>
              </a:spcAft>
              <a:buFont typeface="Wingdings" charset="0"/>
              <a:buNone/>
            </a:pPr>
            <a:r>
              <a:rPr lang="en-US" sz="2400" i="1" dirty="0">
                <a:solidFill>
                  <a:schemeClr val="folHlink"/>
                </a:solidFill>
                <a:latin typeface="Calibri" charset="0"/>
                <a:cs typeface="Calibri" charset="0"/>
              </a:rPr>
              <a:t>Answer: It is OA –  The coach may not help spray paint anything used in the solution. However, the coach may teach the team member how to spray paint by using something that is not part of the solution such as a scrap piece of wood.</a:t>
            </a:r>
            <a:r>
              <a:rPr lang="en-US" sz="2400" dirty="0">
                <a:latin typeface="Calibri" charset="0"/>
                <a:cs typeface="Calibri" charset="0"/>
              </a:rPr>
              <a:t> </a:t>
            </a:r>
          </a:p>
          <a:p>
            <a:pPr marL="233363" indent="0" eaLnBrk="1" hangingPunct="1">
              <a:spcAft>
                <a:spcPct val="50000"/>
              </a:spcAft>
              <a:buFont typeface="Wingdings" charset="0"/>
              <a:buNone/>
            </a:pPr>
            <a:r>
              <a:rPr lang="en-US" sz="2400" dirty="0">
                <a:solidFill>
                  <a:srgbClr val="66FF33"/>
                </a:solidFill>
                <a:latin typeface="Calibri" charset="0"/>
                <a:cs typeface="Calibri" charset="0"/>
              </a:rPr>
              <a:t>Rationale: It is not OA for the coach to teach a team member the proper way to spray paint on a practice/scrap piece</a:t>
            </a:r>
          </a:p>
        </p:txBody>
      </p:sp>
      <p:pic>
        <p:nvPicPr>
          <p:cNvPr id="91139"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375"/>
            <a:ext cx="9144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0"/>
          <p:cNvSpPr txBox="1">
            <a:spLocks noChangeArrowheads="1"/>
          </p:cNvSpPr>
          <p:nvPr/>
        </p:nvSpPr>
        <p:spPr>
          <a:xfrm>
            <a:off x="0" y="231640"/>
            <a:ext cx="9144000" cy="677108"/>
          </a:xfrm>
          <a:prstGeom prst="rect">
            <a:avLst/>
          </a:prstGeom>
        </p:spPr>
        <p:txBody>
          <a:bodyPr lIns="0" tIns="0" rIns="0" bIns="0" anchor="b">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Is It OA or Not OA?</a:t>
            </a:r>
            <a:endParaRPr b="1">
              <a:latin typeface="Calibri"/>
              <a:ea typeface="+mn-ea"/>
              <a:cs typeface="Calibri"/>
            </a:endParaRPr>
          </a:p>
        </p:txBody>
      </p:sp>
      <p:sp>
        <p:nvSpPr>
          <p:cNvPr id="91141" name="TextBox 5"/>
          <p:cNvSpPr txBox="1">
            <a:spLocks noChangeArrowheads="1"/>
          </p:cNvSpPr>
          <p:nvPr/>
        </p:nvSpPr>
        <p:spPr bwMode="auto">
          <a:xfrm>
            <a:off x="8153400" y="645795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20</a:t>
            </a:r>
          </a:p>
        </p:txBody>
      </p:sp>
    </p:spTree>
    <p:extLst>
      <p:ext uri="{BB962C8B-B14F-4D97-AF65-F5344CB8AC3E}">
        <p14:creationId xmlns:p14="http://schemas.microsoft.com/office/powerpoint/2010/main" val="340535998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r>
              <a:rPr lang="en-US" sz="100">
                <a:solidFill>
                  <a:schemeClr val="bg1"/>
                </a:solidFill>
                <a:latin typeface="Calibri" charset="0"/>
                <a:cs typeface="Calibri" charset="0"/>
              </a:rPr>
              <a:t>Outside Assistance</a:t>
            </a:r>
          </a:p>
        </p:txBody>
      </p:sp>
      <p:sp>
        <p:nvSpPr>
          <p:cNvPr id="308229" name="Rectangle 5"/>
          <p:cNvSpPr>
            <a:spLocks noGrp="1" noChangeArrowheads="1"/>
          </p:cNvSpPr>
          <p:nvPr>
            <p:ph idx="4294967295"/>
          </p:nvPr>
        </p:nvSpPr>
        <p:spPr>
          <a:xfrm>
            <a:off x="457200" y="1341438"/>
            <a:ext cx="8229600" cy="5047536"/>
          </a:xfrm>
        </p:spPr>
        <p:txBody>
          <a:bodyPr/>
          <a:lstStyle/>
          <a:p>
            <a:pPr marL="233363" indent="0" eaLnBrk="1" hangingPunct="1">
              <a:lnSpc>
                <a:spcPct val="100000"/>
              </a:lnSpc>
              <a:spcBef>
                <a:spcPts val="1800"/>
              </a:spcBef>
              <a:buFont typeface="Wingdings" charset="0"/>
              <a:buNone/>
            </a:pPr>
            <a:r>
              <a:rPr lang="en-US" sz="2400" dirty="0">
                <a:latin typeface="Calibri" charset="0"/>
                <a:cs typeface="Calibri" charset="0"/>
              </a:rPr>
              <a:t>A goal for a team is to learn how to take a complex problem apart, test each component in a controlled manner, then reintegrate the resulting solution and validate if it performed as expected. The coach builds the jigs and the tester.</a:t>
            </a:r>
          </a:p>
          <a:p>
            <a:pPr marL="233363" indent="0" eaLnBrk="1" hangingPunct="1">
              <a:lnSpc>
                <a:spcPct val="100000"/>
              </a:lnSpc>
              <a:spcBef>
                <a:spcPts val="1800"/>
              </a:spcBef>
              <a:buFont typeface="Wingdings" charset="0"/>
              <a:buNone/>
            </a:pPr>
            <a:r>
              <a:rPr lang="en-US" sz="2400" i="1" dirty="0">
                <a:solidFill>
                  <a:schemeClr val="folHlink"/>
                </a:solidFill>
                <a:latin typeface="Calibri" charset="0"/>
                <a:cs typeface="Calibri" charset="0"/>
              </a:rPr>
              <a:t>Answer: Not OA – For testers; It is OA – For jigs</a:t>
            </a:r>
            <a:r>
              <a:rPr lang="en-US" sz="2400" dirty="0">
                <a:solidFill>
                  <a:schemeClr val="folHlink"/>
                </a:solidFill>
                <a:latin typeface="Calibri" charset="0"/>
                <a:cs typeface="Calibri" charset="0"/>
              </a:rPr>
              <a:t>.</a:t>
            </a:r>
            <a:r>
              <a:rPr lang="en-US" sz="2400" dirty="0">
                <a:latin typeface="Calibri" charset="0"/>
                <a:cs typeface="Calibri" charset="0"/>
              </a:rPr>
              <a:t> </a:t>
            </a:r>
          </a:p>
          <a:p>
            <a:pPr marL="233363" indent="0" eaLnBrk="1" hangingPunct="1">
              <a:lnSpc>
                <a:spcPct val="100000"/>
              </a:lnSpc>
              <a:spcBef>
                <a:spcPts val="1800"/>
              </a:spcBef>
              <a:buFont typeface="Wingdings" charset="0"/>
              <a:buNone/>
            </a:pPr>
            <a:r>
              <a:rPr lang="en-US" sz="2400" dirty="0">
                <a:solidFill>
                  <a:srgbClr val="66FF33"/>
                </a:solidFill>
                <a:latin typeface="Calibri" charset="0"/>
                <a:cs typeface="Calibri" charset="0"/>
              </a:rPr>
              <a:t>Rationale: Anyone may make a tester but only the team may make jigs because they are construction aids. </a:t>
            </a:r>
            <a:endParaRPr lang="en-US" sz="2400" dirty="0" smtClean="0">
              <a:solidFill>
                <a:schemeClr val="tx2"/>
              </a:solidFill>
              <a:latin typeface="Calibri" charset="0"/>
              <a:cs typeface="Calibri" charset="0"/>
            </a:endParaRPr>
          </a:p>
          <a:p>
            <a:pPr marL="233363" indent="0" eaLnBrk="1" hangingPunct="1">
              <a:lnSpc>
                <a:spcPct val="100000"/>
              </a:lnSpc>
              <a:spcBef>
                <a:spcPts val="1800"/>
              </a:spcBef>
              <a:buFont typeface="Wingdings" charset="0"/>
              <a:buNone/>
            </a:pPr>
            <a:r>
              <a:rPr lang="en-US" sz="2000" b="1" i="1" dirty="0">
                <a:solidFill>
                  <a:srgbClr val="FF0000"/>
                </a:solidFill>
                <a:latin typeface="Arial" charset="0"/>
              </a:rPr>
              <a:t>JIGS</a:t>
            </a:r>
            <a:r>
              <a:rPr lang="en-US" sz="2000" i="1" dirty="0">
                <a:solidFill>
                  <a:srgbClr val="FFFF00"/>
                </a:solidFill>
                <a:latin typeface="Arial" charset="0"/>
              </a:rPr>
              <a:t> are used as construction aids.  Example: something constructed to hold parts of the solution together so they can be </a:t>
            </a:r>
            <a:r>
              <a:rPr lang="en-US" sz="2000" i="1" dirty="0" smtClean="0">
                <a:solidFill>
                  <a:srgbClr val="FFFF00"/>
                </a:solidFill>
                <a:latin typeface="Arial" charset="0"/>
              </a:rPr>
              <a:t>glued in place.  This must be built solely by the team as it is part of the solution.</a:t>
            </a:r>
          </a:p>
          <a:p>
            <a:pPr marL="233363" indent="0" eaLnBrk="1" hangingPunct="1">
              <a:lnSpc>
                <a:spcPct val="100000"/>
              </a:lnSpc>
              <a:spcBef>
                <a:spcPts val="1800"/>
              </a:spcBef>
              <a:buFont typeface="Wingdings" charset="0"/>
              <a:buNone/>
            </a:pPr>
            <a:r>
              <a:rPr lang="en-US" sz="2000" b="1" i="1" dirty="0" smtClean="0">
                <a:solidFill>
                  <a:srgbClr val="FF0000"/>
                </a:solidFill>
                <a:latin typeface="Arial" charset="0"/>
              </a:rPr>
              <a:t>TESTERS</a:t>
            </a:r>
            <a:r>
              <a:rPr lang="en-US" sz="2000" i="1" dirty="0" smtClean="0">
                <a:solidFill>
                  <a:srgbClr val="FFFF00"/>
                </a:solidFill>
                <a:latin typeface="Arial" charset="0"/>
              </a:rPr>
              <a:t> are used to test the solution.  Example: the crusher board used in Problem 4 is a tester and can be built by anyone.</a:t>
            </a:r>
            <a:endParaRPr lang="en-US" sz="2000" i="1" dirty="0">
              <a:solidFill>
                <a:srgbClr val="FFFF00"/>
              </a:solidFill>
              <a:latin typeface="Arial" charset="0"/>
            </a:endParaRPr>
          </a:p>
        </p:txBody>
      </p:sp>
      <p:pic>
        <p:nvPicPr>
          <p:cNvPr id="9318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375"/>
            <a:ext cx="9144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0"/>
          <p:cNvSpPr txBox="1">
            <a:spLocks noChangeArrowheads="1"/>
          </p:cNvSpPr>
          <p:nvPr/>
        </p:nvSpPr>
        <p:spPr>
          <a:xfrm>
            <a:off x="0" y="231640"/>
            <a:ext cx="9144000" cy="677108"/>
          </a:xfrm>
          <a:prstGeom prst="rect">
            <a:avLst/>
          </a:prstGeom>
        </p:spPr>
        <p:txBody>
          <a:bodyPr lIns="0" tIns="0" rIns="0" bIns="0" anchor="b">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Is It OA or Not OA?</a:t>
            </a:r>
            <a:endParaRPr b="1">
              <a:latin typeface="Calibri"/>
              <a:ea typeface="+mn-ea"/>
              <a:cs typeface="Calibri"/>
            </a:endParaRPr>
          </a:p>
        </p:txBody>
      </p:sp>
      <p:sp>
        <p:nvSpPr>
          <p:cNvPr id="93189" name="TextBox 5"/>
          <p:cNvSpPr txBox="1">
            <a:spLocks noChangeArrowheads="1"/>
          </p:cNvSpPr>
          <p:nvPr/>
        </p:nvSpPr>
        <p:spPr bwMode="auto">
          <a:xfrm>
            <a:off x="8153400" y="645795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20</a:t>
            </a:r>
          </a:p>
        </p:txBody>
      </p:sp>
    </p:spTree>
    <p:extLst>
      <p:ext uri="{BB962C8B-B14F-4D97-AF65-F5344CB8AC3E}">
        <p14:creationId xmlns:p14="http://schemas.microsoft.com/office/powerpoint/2010/main" val="325332870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22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82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482725" y="2647950"/>
            <a:ext cx="2138363" cy="1600200"/>
            <a:chOff x="5615513" y="1083734"/>
            <a:chExt cx="2139521" cy="1363133"/>
          </a:xfrm>
        </p:grpSpPr>
        <p:sp>
          <p:nvSpPr>
            <p:cNvPr id="3" name="Rectangle 2"/>
            <p:cNvSpPr/>
            <p:nvPr/>
          </p:nvSpPr>
          <p:spPr bwMode="auto">
            <a:xfrm>
              <a:off x="5621866" y="1083734"/>
              <a:ext cx="2074334" cy="136313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4" name="TextBox 3"/>
            <p:cNvSpPr txBox="1"/>
            <p:nvPr/>
          </p:nvSpPr>
          <p:spPr>
            <a:xfrm>
              <a:off x="6902084" y="1405585"/>
              <a:ext cx="852950" cy="288043"/>
            </a:xfrm>
            <a:prstGeom prst="rect">
              <a:avLst/>
            </a:prstGeom>
            <a:noFill/>
          </p:spPr>
          <p:txBody>
            <a:bodyPr wrap="none">
              <a:spAutoFit/>
            </a:bodyPr>
            <a:lstStyle/>
            <a:p>
              <a:pPr>
                <a:defRPr/>
              </a:pPr>
              <a:r>
                <a:rPr lang="en-US" sz="1600" i="1" dirty="0">
                  <a:solidFill>
                    <a:schemeClr val="bg1"/>
                  </a:solidFill>
                  <a:latin typeface="+mj-lt"/>
                </a:rPr>
                <a:t>Answer</a:t>
              </a:r>
            </a:p>
          </p:txBody>
        </p:sp>
        <p:sp>
          <p:nvSpPr>
            <p:cNvPr id="18" name="TextBox 17"/>
            <p:cNvSpPr txBox="1"/>
            <p:nvPr/>
          </p:nvSpPr>
          <p:spPr>
            <a:xfrm>
              <a:off x="6622533" y="2100674"/>
              <a:ext cx="852950" cy="288043"/>
            </a:xfrm>
            <a:prstGeom prst="rect">
              <a:avLst/>
            </a:prstGeom>
            <a:noFill/>
          </p:spPr>
          <p:txBody>
            <a:bodyPr wrap="none">
              <a:spAutoFit/>
            </a:bodyPr>
            <a:lstStyle/>
            <a:p>
              <a:pPr>
                <a:defRPr/>
              </a:pPr>
              <a:r>
                <a:rPr lang="en-US" sz="1600" i="1" dirty="0">
                  <a:solidFill>
                    <a:srgbClr val="4EA4FF"/>
                  </a:solidFill>
                  <a:latin typeface="+mj-lt"/>
                </a:rPr>
                <a:t>Answer</a:t>
              </a:r>
            </a:p>
          </p:txBody>
        </p:sp>
        <p:sp>
          <p:nvSpPr>
            <p:cNvPr id="19" name="TextBox 18"/>
            <p:cNvSpPr txBox="1"/>
            <p:nvPr/>
          </p:nvSpPr>
          <p:spPr>
            <a:xfrm>
              <a:off x="5632985" y="1405585"/>
              <a:ext cx="852949" cy="288043"/>
            </a:xfrm>
            <a:prstGeom prst="rect">
              <a:avLst/>
            </a:prstGeom>
            <a:noFill/>
          </p:spPr>
          <p:txBody>
            <a:bodyPr wrap="none">
              <a:spAutoFit/>
            </a:bodyPr>
            <a:lstStyle/>
            <a:p>
              <a:pPr>
                <a:defRPr/>
              </a:pPr>
              <a:r>
                <a:rPr lang="en-US" sz="1600" i="1" dirty="0">
                  <a:solidFill>
                    <a:srgbClr val="8000FF"/>
                  </a:solidFill>
                  <a:latin typeface="+mj-lt"/>
                </a:rPr>
                <a:t>Answer</a:t>
              </a:r>
            </a:p>
          </p:txBody>
        </p:sp>
        <p:sp>
          <p:nvSpPr>
            <p:cNvPr id="20" name="TextBox 19"/>
            <p:cNvSpPr txBox="1"/>
            <p:nvPr/>
          </p:nvSpPr>
          <p:spPr>
            <a:xfrm>
              <a:off x="5912537" y="1101315"/>
              <a:ext cx="852949" cy="288043"/>
            </a:xfrm>
            <a:prstGeom prst="rect">
              <a:avLst/>
            </a:prstGeom>
            <a:noFill/>
          </p:spPr>
          <p:txBody>
            <a:bodyPr wrap="none">
              <a:spAutoFit/>
            </a:bodyPr>
            <a:lstStyle/>
            <a:p>
              <a:pPr>
                <a:defRPr/>
              </a:pPr>
              <a:r>
                <a:rPr lang="en-US" sz="1600" i="1" dirty="0">
                  <a:solidFill>
                    <a:srgbClr val="0000FF"/>
                  </a:solidFill>
                  <a:latin typeface="+mj-lt"/>
                </a:rPr>
                <a:t>Answer</a:t>
              </a:r>
            </a:p>
          </p:txBody>
        </p:sp>
        <p:sp>
          <p:nvSpPr>
            <p:cNvPr id="21" name="TextBox 20"/>
            <p:cNvSpPr txBox="1"/>
            <p:nvPr/>
          </p:nvSpPr>
          <p:spPr>
            <a:xfrm>
              <a:off x="6632063" y="1101315"/>
              <a:ext cx="852950" cy="288043"/>
            </a:xfrm>
            <a:prstGeom prst="rect">
              <a:avLst/>
            </a:prstGeom>
            <a:noFill/>
          </p:spPr>
          <p:txBody>
            <a:bodyPr wrap="none">
              <a:spAutoFit/>
            </a:bodyPr>
            <a:lstStyle/>
            <a:p>
              <a:pPr>
                <a:defRPr/>
              </a:pPr>
              <a:r>
                <a:rPr lang="en-US" sz="1600" i="1" dirty="0">
                  <a:solidFill>
                    <a:srgbClr val="FF6600"/>
                  </a:solidFill>
                  <a:latin typeface="+mj-lt"/>
                </a:rPr>
                <a:t>Answer</a:t>
              </a:r>
            </a:p>
          </p:txBody>
        </p:sp>
        <p:sp>
          <p:nvSpPr>
            <p:cNvPr id="22" name="TextBox 21"/>
            <p:cNvSpPr txBox="1"/>
            <p:nvPr/>
          </p:nvSpPr>
          <p:spPr>
            <a:xfrm>
              <a:off x="5844237" y="2100674"/>
              <a:ext cx="852950" cy="288043"/>
            </a:xfrm>
            <a:prstGeom prst="rect">
              <a:avLst/>
            </a:prstGeom>
            <a:noFill/>
          </p:spPr>
          <p:txBody>
            <a:bodyPr wrap="none">
              <a:spAutoFit/>
            </a:bodyPr>
            <a:lstStyle/>
            <a:p>
              <a:pPr>
                <a:defRPr/>
              </a:pPr>
              <a:r>
                <a:rPr lang="en-US" sz="1600" i="1" dirty="0">
                  <a:solidFill>
                    <a:srgbClr val="FF0000"/>
                  </a:solidFill>
                  <a:latin typeface="+mj-lt"/>
                </a:rPr>
                <a:t>Answer</a:t>
              </a:r>
            </a:p>
          </p:txBody>
        </p:sp>
        <p:sp>
          <p:nvSpPr>
            <p:cNvPr id="23" name="TextBox 22"/>
            <p:cNvSpPr txBox="1"/>
            <p:nvPr/>
          </p:nvSpPr>
          <p:spPr>
            <a:xfrm>
              <a:off x="6242916" y="1600318"/>
              <a:ext cx="852949" cy="288043"/>
            </a:xfrm>
            <a:prstGeom prst="rect">
              <a:avLst/>
            </a:prstGeom>
            <a:noFill/>
          </p:spPr>
          <p:txBody>
            <a:bodyPr wrap="none">
              <a:spAutoFit/>
            </a:bodyPr>
            <a:lstStyle/>
            <a:p>
              <a:pPr>
                <a:defRPr/>
              </a:pPr>
              <a:r>
                <a:rPr lang="en-US" sz="1600" i="1" dirty="0">
                  <a:solidFill>
                    <a:srgbClr val="660066"/>
                  </a:solidFill>
                  <a:latin typeface="+mj-lt"/>
                </a:rPr>
                <a:t>Answer</a:t>
              </a:r>
            </a:p>
          </p:txBody>
        </p:sp>
        <p:sp>
          <p:nvSpPr>
            <p:cNvPr id="24" name="TextBox 23"/>
            <p:cNvSpPr txBox="1"/>
            <p:nvPr/>
          </p:nvSpPr>
          <p:spPr>
            <a:xfrm>
              <a:off x="6886201" y="1785586"/>
              <a:ext cx="852950" cy="288043"/>
            </a:xfrm>
            <a:prstGeom prst="rect">
              <a:avLst/>
            </a:prstGeom>
            <a:noFill/>
          </p:spPr>
          <p:txBody>
            <a:bodyPr wrap="none">
              <a:spAutoFit/>
            </a:bodyPr>
            <a:lstStyle/>
            <a:p>
              <a:pPr>
                <a:defRPr/>
              </a:pPr>
              <a:r>
                <a:rPr lang="en-US" sz="1600" i="1" dirty="0">
                  <a:solidFill>
                    <a:srgbClr val="FF41D6"/>
                  </a:solidFill>
                  <a:latin typeface="+mj-lt"/>
                </a:rPr>
                <a:t>Answer</a:t>
              </a:r>
            </a:p>
          </p:txBody>
        </p:sp>
        <p:sp>
          <p:nvSpPr>
            <p:cNvPr id="25" name="TextBox 24"/>
            <p:cNvSpPr txBox="1"/>
            <p:nvPr/>
          </p:nvSpPr>
          <p:spPr>
            <a:xfrm>
              <a:off x="5615513" y="1785586"/>
              <a:ext cx="852950" cy="288043"/>
            </a:xfrm>
            <a:prstGeom prst="rect">
              <a:avLst/>
            </a:prstGeom>
            <a:noFill/>
          </p:spPr>
          <p:txBody>
            <a:bodyPr wrap="none">
              <a:spAutoFit/>
            </a:bodyPr>
            <a:lstStyle/>
            <a:p>
              <a:pPr>
                <a:defRPr/>
              </a:pPr>
              <a:r>
                <a:rPr lang="en-US" sz="1600" i="1" dirty="0">
                  <a:solidFill>
                    <a:srgbClr val="17FF87"/>
                  </a:solidFill>
                  <a:latin typeface="+mj-lt"/>
                </a:rPr>
                <a:t>Answer</a:t>
              </a:r>
            </a:p>
          </p:txBody>
        </p:sp>
      </p:grpSp>
      <p:grpSp>
        <p:nvGrpSpPr>
          <p:cNvPr id="27" name="Group 26"/>
          <p:cNvGrpSpPr>
            <a:grpSpLocks/>
          </p:cNvGrpSpPr>
          <p:nvPr/>
        </p:nvGrpSpPr>
        <p:grpSpPr bwMode="auto">
          <a:xfrm>
            <a:off x="5530850" y="2647950"/>
            <a:ext cx="2138363" cy="1600200"/>
            <a:chOff x="5615513" y="1083734"/>
            <a:chExt cx="2139518" cy="1363133"/>
          </a:xfrm>
        </p:grpSpPr>
        <p:sp>
          <p:nvSpPr>
            <p:cNvPr id="28" name="Rectangle 27"/>
            <p:cNvSpPr/>
            <p:nvPr/>
          </p:nvSpPr>
          <p:spPr bwMode="auto">
            <a:xfrm>
              <a:off x="5621866" y="1083734"/>
              <a:ext cx="2074334" cy="136313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29" name="TextBox 28"/>
            <p:cNvSpPr txBox="1"/>
            <p:nvPr/>
          </p:nvSpPr>
          <p:spPr>
            <a:xfrm>
              <a:off x="6902083" y="1405585"/>
              <a:ext cx="852948" cy="288043"/>
            </a:xfrm>
            <a:prstGeom prst="rect">
              <a:avLst/>
            </a:prstGeom>
            <a:noFill/>
          </p:spPr>
          <p:txBody>
            <a:bodyPr wrap="none">
              <a:spAutoFit/>
            </a:bodyPr>
            <a:lstStyle/>
            <a:p>
              <a:pPr>
                <a:defRPr/>
              </a:pPr>
              <a:r>
                <a:rPr lang="en-US" sz="1600" i="1" dirty="0">
                  <a:solidFill>
                    <a:schemeClr val="bg1"/>
                  </a:solidFill>
                  <a:latin typeface="+mj-lt"/>
                </a:rPr>
                <a:t>Answer</a:t>
              </a:r>
            </a:p>
          </p:txBody>
        </p:sp>
        <p:sp>
          <p:nvSpPr>
            <p:cNvPr id="30" name="TextBox 29"/>
            <p:cNvSpPr txBox="1"/>
            <p:nvPr/>
          </p:nvSpPr>
          <p:spPr>
            <a:xfrm>
              <a:off x="6622532" y="2100674"/>
              <a:ext cx="852948" cy="288043"/>
            </a:xfrm>
            <a:prstGeom prst="rect">
              <a:avLst/>
            </a:prstGeom>
            <a:noFill/>
          </p:spPr>
          <p:txBody>
            <a:bodyPr wrap="none">
              <a:spAutoFit/>
            </a:bodyPr>
            <a:lstStyle/>
            <a:p>
              <a:pPr>
                <a:defRPr/>
              </a:pPr>
              <a:r>
                <a:rPr lang="en-US" sz="1600" i="1" dirty="0">
                  <a:solidFill>
                    <a:srgbClr val="4EA4FF"/>
                  </a:solidFill>
                  <a:latin typeface="+mj-lt"/>
                </a:rPr>
                <a:t>Answer</a:t>
              </a:r>
            </a:p>
          </p:txBody>
        </p:sp>
        <p:sp>
          <p:nvSpPr>
            <p:cNvPr id="31" name="TextBox 30"/>
            <p:cNvSpPr txBox="1"/>
            <p:nvPr/>
          </p:nvSpPr>
          <p:spPr>
            <a:xfrm>
              <a:off x="5632985" y="1405585"/>
              <a:ext cx="852947" cy="288043"/>
            </a:xfrm>
            <a:prstGeom prst="rect">
              <a:avLst/>
            </a:prstGeom>
            <a:noFill/>
          </p:spPr>
          <p:txBody>
            <a:bodyPr wrap="none">
              <a:spAutoFit/>
            </a:bodyPr>
            <a:lstStyle/>
            <a:p>
              <a:pPr>
                <a:defRPr/>
              </a:pPr>
              <a:r>
                <a:rPr lang="en-US" sz="1600" i="1" dirty="0">
                  <a:solidFill>
                    <a:srgbClr val="8000FF"/>
                  </a:solidFill>
                  <a:latin typeface="+mj-lt"/>
                </a:rPr>
                <a:t>Answer</a:t>
              </a:r>
            </a:p>
          </p:txBody>
        </p:sp>
        <p:sp>
          <p:nvSpPr>
            <p:cNvPr id="32" name="TextBox 31"/>
            <p:cNvSpPr txBox="1"/>
            <p:nvPr/>
          </p:nvSpPr>
          <p:spPr>
            <a:xfrm>
              <a:off x="5912536" y="1101315"/>
              <a:ext cx="852947" cy="288043"/>
            </a:xfrm>
            <a:prstGeom prst="rect">
              <a:avLst/>
            </a:prstGeom>
            <a:noFill/>
          </p:spPr>
          <p:txBody>
            <a:bodyPr wrap="none">
              <a:spAutoFit/>
            </a:bodyPr>
            <a:lstStyle/>
            <a:p>
              <a:pPr>
                <a:defRPr/>
              </a:pPr>
              <a:r>
                <a:rPr lang="en-US" sz="1600" i="1" dirty="0">
                  <a:solidFill>
                    <a:srgbClr val="0000FF"/>
                  </a:solidFill>
                  <a:latin typeface="+mj-lt"/>
                </a:rPr>
                <a:t>Answer</a:t>
              </a:r>
            </a:p>
          </p:txBody>
        </p:sp>
        <p:sp>
          <p:nvSpPr>
            <p:cNvPr id="33" name="TextBox 32"/>
            <p:cNvSpPr txBox="1"/>
            <p:nvPr/>
          </p:nvSpPr>
          <p:spPr>
            <a:xfrm>
              <a:off x="6632062" y="1101315"/>
              <a:ext cx="852948" cy="288043"/>
            </a:xfrm>
            <a:prstGeom prst="rect">
              <a:avLst/>
            </a:prstGeom>
            <a:noFill/>
          </p:spPr>
          <p:txBody>
            <a:bodyPr wrap="none">
              <a:spAutoFit/>
            </a:bodyPr>
            <a:lstStyle/>
            <a:p>
              <a:pPr>
                <a:defRPr/>
              </a:pPr>
              <a:r>
                <a:rPr lang="en-US" sz="1600" i="1" dirty="0">
                  <a:solidFill>
                    <a:srgbClr val="FF6600"/>
                  </a:solidFill>
                  <a:latin typeface="+mj-lt"/>
                </a:rPr>
                <a:t>Answer</a:t>
              </a:r>
            </a:p>
          </p:txBody>
        </p:sp>
        <p:sp>
          <p:nvSpPr>
            <p:cNvPr id="34" name="TextBox 33"/>
            <p:cNvSpPr txBox="1"/>
            <p:nvPr/>
          </p:nvSpPr>
          <p:spPr>
            <a:xfrm>
              <a:off x="5844236" y="2100674"/>
              <a:ext cx="852948" cy="288043"/>
            </a:xfrm>
            <a:prstGeom prst="rect">
              <a:avLst/>
            </a:prstGeom>
            <a:noFill/>
          </p:spPr>
          <p:txBody>
            <a:bodyPr wrap="none">
              <a:spAutoFit/>
            </a:bodyPr>
            <a:lstStyle/>
            <a:p>
              <a:pPr>
                <a:defRPr/>
              </a:pPr>
              <a:r>
                <a:rPr lang="en-US" sz="1600" i="1" dirty="0">
                  <a:solidFill>
                    <a:srgbClr val="FF0000"/>
                  </a:solidFill>
                  <a:latin typeface="+mj-lt"/>
                </a:rPr>
                <a:t>Answer</a:t>
              </a:r>
            </a:p>
          </p:txBody>
        </p:sp>
        <p:sp>
          <p:nvSpPr>
            <p:cNvPr id="35" name="TextBox 34"/>
            <p:cNvSpPr txBox="1"/>
            <p:nvPr/>
          </p:nvSpPr>
          <p:spPr>
            <a:xfrm>
              <a:off x="6242915" y="1600318"/>
              <a:ext cx="852947" cy="288043"/>
            </a:xfrm>
            <a:prstGeom prst="rect">
              <a:avLst/>
            </a:prstGeom>
            <a:noFill/>
          </p:spPr>
          <p:txBody>
            <a:bodyPr wrap="none">
              <a:spAutoFit/>
            </a:bodyPr>
            <a:lstStyle/>
            <a:p>
              <a:pPr>
                <a:defRPr/>
              </a:pPr>
              <a:r>
                <a:rPr lang="en-US" sz="1600" i="1" dirty="0">
                  <a:solidFill>
                    <a:srgbClr val="660066"/>
                  </a:solidFill>
                  <a:latin typeface="+mj-lt"/>
                </a:rPr>
                <a:t>Answer</a:t>
              </a:r>
            </a:p>
          </p:txBody>
        </p:sp>
        <p:sp>
          <p:nvSpPr>
            <p:cNvPr id="36" name="TextBox 35"/>
            <p:cNvSpPr txBox="1"/>
            <p:nvPr/>
          </p:nvSpPr>
          <p:spPr>
            <a:xfrm>
              <a:off x="6886199" y="1785586"/>
              <a:ext cx="852948" cy="288043"/>
            </a:xfrm>
            <a:prstGeom prst="rect">
              <a:avLst/>
            </a:prstGeom>
            <a:noFill/>
          </p:spPr>
          <p:txBody>
            <a:bodyPr wrap="none">
              <a:spAutoFit/>
            </a:bodyPr>
            <a:lstStyle/>
            <a:p>
              <a:pPr>
                <a:defRPr/>
              </a:pPr>
              <a:r>
                <a:rPr lang="en-US" sz="1600" i="1" dirty="0">
                  <a:solidFill>
                    <a:srgbClr val="FF41D6"/>
                  </a:solidFill>
                  <a:latin typeface="+mj-lt"/>
                </a:rPr>
                <a:t>Answer</a:t>
              </a:r>
            </a:p>
          </p:txBody>
        </p:sp>
        <p:sp>
          <p:nvSpPr>
            <p:cNvPr id="37" name="TextBox 36"/>
            <p:cNvSpPr txBox="1"/>
            <p:nvPr/>
          </p:nvSpPr>
          <p:spPr>
            <a:xfrm>
              <a:off x="5615513" y="1785586"/>
              <a:ext cx="852948" cy="288043"/>
            </a:xfrm>
            <a:prstGeom prst="rect">
              <a:avLst/>
            </a:prstGeom>
            <a:noFill/>
          </p:spPr>
          <p:txBody>
            <a:bodyPr wrap="none">
              <a:spAutoFit/>
            </a:bodyPr>
            <a:lstStyle/>
            <a:p>
              <a:pPr>
                <a:defRPr/>
              </a:pPr>
              <a:r>
                <a:rPr lang="en-US" sz="1600" i="1" dirty="0">
                  <a:solidFill>
                    <a:srgbClr val="17FF87"/>
                  </a:solidFill>
                  <a:latin typeface="+mj-lt"/>
                </a:rPr>
                <a:t>Answer</a:t>
              </a:r>
            </a:p>
          </p:txBody>
        </p:sp>
      </p:grpSp>
      <p:sp>
        <p:nvSpPr>
          <p:cNvPr id="2048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What is divergent-thinking?</a:t>
            </a:r>
          </a:p>
        </p:txBody>
      </p:sp>
      <p:sp>
        <p:nvSpPr>
          <p:cNvPr id="62466" name="Rectangle 3"/>
          <p:cNvSpPr>
            <a:spLocks noGrp="1"/>
          </p:cNvSpPr>
          <p:nvPr>
            <p:ph sz="quarter" idx="4294967295"/>
          </p:nvPr>
        </p:nvSpPr>
        <p:spPr>
          <a:xfrm>
            <a:off x="457200" y="4564063"/>
            <a:ext cx="8229600" cy="1938337"/>
          </a:xfrm>
        </p:spPr>
        <p:txBody>
          <a:bodyPr/>
          <a:lstStyle/>
          <a:p>
            <a:pPr eaLnBrk="1" hangingPunct="1">
              <a:lnSpc>
                <a:spcPct val="80000"/>
              </a:lnSpc>
              <a:spcBef>
                <a:spcPts val="600"/>
              </a:spcBef>
              <a:buFontTx/>
              <a:buChar char="•"/>
            </a:pPr>
            <a:r>
              <a:rPr lang="en-US" sz="2400">
                <a:latin typeface="Calibri" charset="0"/>
                <a:cs typeface="Calibri" charset="0"/>
              </a:rPr>
              <a:t>Odyssey of the Mind encourages young people to explore many possible answers and to be creative in finding a solution</a:t>
            </a:r>
          </a:p>
          <a:p>
            <a:pPr eaLnBrk="1" hangingPunct="1">
              <a:lnSpc>
                <a:spcPct val="80000"/>
              </a:lnSpc>
              <a:spcBef>
                <a:spcPts val="600"/>
              </a:spcBef>
              <a:buFontTx/>
              <a:buChar char="•"/>
            </a:pPr>
            <a:r>
              <a:rPr lang="en-US" sz="2400">
                <a:latin typeface="Calibri" charset="0"/>
                <a:cs typeface="Calibri" charset="0"/>
              </a:rPr>
              <a:t>Because there are no wrong solutions, teams are free to take calculated risks in attempting to solving the problem</a:t>
            </a:r>
          </a:p>
          <a:p>
            <a:pPr eaLnBrk="1" hangingPunct="1">
              <a:lnSpc>
                <a:spcPct val="80000"/>
              </a:lnSpc>
              <a:spcBef>
                <a:spcPts val="600"/>
              </a:spcBef>
              <a:buFontTx/>
              <a:buChar char="•"/>
            </a:pPr>
            <a:r>
              <a:rPr lang="en-US" sz="2400">
                <a:latin typeface="Calibri" charset="0"/>
                <a:cs typeface="Calibri" charset="0"/>
              </a:rPr>
              <a:t>Odyssey of the Mind allows kids to use their imaginations to interpret and solve complex problems in a FUN way!</a:t>
            </a:r>
          </a:p>
        </p:txBody>
      </p:sp>
      <p:sp>
        <p:nvSpPr>
          <p:cNvPr id="6" name="Oval 6"/>
          <p:cNvSpPr>
            <a:spLocks noChangeArrowheads="1"/>
          </p:cNvSpPr>
          <p:nvPr/>
        </p:nvSpPr>
        <p:spPr bwMode="auto">
          <a:xfrm>
            <a:off x="2155825" y="3281363"/>
            <a:ext cx="674688" cy="319087"/>
          </a:xfrm>
          <a:prstGeom prst="ellipse">
            <a:avLst/>
          </a:pr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cs typeface="Calibri" charset="0"/>
            </a:endParaRPr>
          </a:p>
        </p:txBody>
      </p:sp>
      <p:sp>
        <p:nvSpPr>
          <p:cNvPr id="7" name="Line 7"/>
          <p:cNvSpPr>
            <a:spLocks noChangeShapeType="1"/>
          </p:cNvSpPr>
          <p:nvPr/>
        </p:nvSpPr>
        <p:spPr bwMode="auto">
          <a:xfrm flipV="1">
            <a:off x="5341938" y="4059238"/>
            <a:ext cx="474662" cy="238125"/>
          </a:xfrm>
          <a:prstGeom prst="line">
            <a:avLst/>
          </a:prstGeom>
          <a:noFill/>
          <a:ln w="38100">
            <a:solidFill>
              <a:srgbClr val="FF66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 name="Line 8"/>
          <p:cNvSpPr>
            <a:spLocks noChangeShapeType="1"/>
          </p:cNvSpPr>
          <p:nvPr/>
        </p:nvSpPr>
        <p:spPr bwMode="auto">
          <a:xfrm flipV="1">
            <a:off x="5033963" y="3652838"/>
            <a:ext cx="566737" cy="17462"/>
          </a:xfrm>
          <a:prstGeom prst="line">
            <a:avLst/>
          </a:prstGeom>
          <a:noFill/>
          <a:ln w="38100">
            <a:solidFill>
              <a:srgbClr val="FF66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9" name="Line 9"/>
          <p:cNvSpPr>
            <a:spLocks noChangeShapeType="1"/>
          </p:cNvSpPr>
          <p:nvPr/>
        </p:nvSpPr>
        <p:spPr bwMode="auto">
          <a:xfrm flipH="1" flipV="1">
            <a:off x="7548563" y="3698875"/>
            <a:ext cx="482600" cy="331788"/>
          </a:xfrm>
          <a:prstGeom prst="line">
            <a:avLst/>
          </a:prstGeom>
          <a:noFill/>
          <a:ln w="38100">
            <a:solidFill>
              <a:srgbClr val="FF66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0" name="Line 10"/>
          <p:cNvSpPr>
            <a:spLocks noChangeShapeType="1"/>
          </p:cNvSpPr>
          <p:nvPr/>
        </p:nvSpPr>
        <p:spPr bwMode="auto">
          <a:xfrm>
            <a:off x="5334000" y="2565400"/>
            <a:ext cx="617538" cy="228600"/>
          </a:xfrm>
          <a:prstGeom prst="line">
            <a:avLst/>
          </a:prstGeom>
          <a:noFill/>
          <a:ln w="38100">
            <a:solidFill>
              <a:srgbClr val="FF66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1" name="Line 11"/>
          <p:cNvSpPr>
            <a:spLocks noChangeShapeType="1"/>
          </p:cNvSpPr>
          <p:nvPr/>
        </p:nvSpPr>
        <p:spPr bwMode="auto">
          <a:xfrm flipH="1" flipV="1">
            <a:off x="7526338" y="3216275"/>
            <a:ext cx="639762" cy="123825"/>
          </a:xfrm>
          <a:prstGeom prst="line">
            <a:avLst/>
          </a:prstGeom>
          <a:noFill/>
          <a:ln w="38100">
            <a:solidFill>
              <a:srgbClr val="FF66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12" name="Line 12"/>
          <p:cNvSpPr>
            <a:spLocks noChangeShapeType="1"/>
          </p:cNvSpPr>
          <p:nvPr/>
        </p:nvSpPr>
        <p:spPr bwMode="auto">
          <a:xfrm flipH="1">
            <a:off x="7239000" y="2557463"/>
            <a:ext cx="500063" cy="219075"/>
          </a:xfrm>
          <a:prstGeom prst="line">
            <a:avLst/>
          </a:prstGeom>
          <a:noFill/>
          <a:ln w="38100">
            <a:solidFill>
              <a:srgbClr val="FF6600"/>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2" name="TextBox 1"/>
          <p:cNvSpPr txBox="1"/>
          <p:nvPr/>
        </p:nvSpPr>
        <p:spPr>
          <a:xfrm>
            <a:off x="457200" y="1216131"/>
            <a:ext cx="8229600" cy="1200328"/>
          </a:xfrm>
          <a:prstGeom prst="rect">
            <a:avLst/>
          </a:prstGeom>
          <a:noFill/>
        </p:spPr>
        <p:txBody>
          <a:bodyPr numCol="2">
            <a:spAutoFit/>
          </a:bodyPr>
          <a:lstStyle/>
          <a:p>
            <a:pPr algn="ctr">
              <a:spcBef>
                <a:spcPts val="0"/>
              </a:spcBef>
              <a:defRPr/>
            </a:pPr>
            <a:r>
              <a:rPr lang="en-US" sz="2400" b="1" dirty="0">
                <a:solidFill>
                  <a:srgbClr val="FFFF00"/>
                </a:solidFill>
                <a:latin typeface="Calibri" charset="0"/>
                <a:cs typeface="Calibri" charset="0"/>
              </a:rPr>
              <a:t>Convergent Problem Solving</a:t>
            </a:r>
            <a:endParaRPr lang="en-US" sz="2400" i="1" dirty="0">
              <a:latin typeface="Calibri" charset="0"/>
              <a:cs typeface="Calibri" charset="0"/>
            </a:endParaRPr>
          </a:p>
          <a:p>
            <a:pPr algn="ctr">
              <a:spcBef>
                <a:spcPts val="0"/>
              </a:spcBef>
              <a:defRPr/>
            </a:pPr>
            <a:r>
              <a:rPr lang="en-US" sz="2400" dirty="0">
                <a:latin typeface="Calibri" charset="0"/>
                <a:cs typeface="Calibri" charset="0"/>
              </a:rPr>
              <a:t>For every problem, there is </a:t>
            </a:r>
          </a:p>
          <a:p>
            <a:pPr algn="ctr">
              <a:spcBef>
                <a:spcPts val="0"/>
              </a:spcBef>
              <a:defRPr/>
            </a:pPr>
            <a:r>
              <a:rPr lang="en-US" sz="2400" dirty="0">
                <a:latin typeface="Calibri" charset="0"/>
                <a:cs typeface="Calibri" charset="0"/>
              </a:rPr>
              <a:t>just </a:t>
            </a:r>
            <a:r>
              <a:rPr lang="en-US" sz="2400" u="sng" dirty="0">
                <a:latin typeface="Calibri" charset="0"/>
                <a:cs typeface="Calibri" charset="0"/>
              </a:rPr>
              <a:t>one</a:t>
            </a:r>
            <a:r>
              <a:rPr lang="en-US" sz="2400" dirty="0">
                <a:latin typeface="Calibri" charset="0"/>
                <a:cs typeface="Calibri" charset="0"/>
              </a:rPr>
              <a:t> correct answer</a:t>
            </a:r>
          </a:p>
          <a:p>
            <a:pPr algn="ctr">
              <a:spcBef>
                <a:spcPts val="0"/>
              </a:spcBef>
              <a:defRPr/>
            </a:pPr>
            <a:r>
              <a:rPr lang="en-US" sz="2400" b="1" dirty="0">
                <a:solidFill>
                  <a:srgbClr val="FFFF00"/>
                </a:solidFill>
                <a:latin typeface="Calibri" charset="0"/>
                <a:cs typeface="Calibri" charset="0"/>
              </a:rPr>
              <a:t>Divergent Problem Solving</a:t>
            </a:r>
            <a:endParaRPr lang="en-US" sz="2400" dirty="0">
              <a:latin typeface="Calibri" charset="0"/>
              <a:cs typeface="Calibri" charset="0"/>
            </a:endParaRPr>
          </a:p>
          <a:p>
            <a:pPr algn="ctr">
              <a:spcBef>
                <a:spcPts val="0"/>
              </a:spcBef>
              <a:defRPr/>
            </a:pPr>
            <a:r>
              <a:rPr lang="en-US" sz="2400" dirty="0">
                <a:latin typeface="Calibri" charset="0"/>
                <a:cs typeface="Calibri" charset="0"/>
              </a:rPr>
              <a:t>For many problems, there are</a:t>
            </a:r>
          </a:p>
          <a:p>
            <a:pPr algn="ctr">
              <a:spcBef>
                <a:spcPts val="0"/>
              </a:spcBef>
              <a:defRPr/>
            </a:pPr>
            <a:r>
              <a:rPr lang="en-US" sz="2400" u="sng" dirty="0">
                <a:latin typeface="Calibri" charset="0"/>
                <a:cs typeface="Calibri" charset="0"/>
              </a:rPr>
              <a:t>many</a:t>
            </a:r>
            <a:r>
              <a:rPr lang="en-US" sz="2400" dirty="0">
                <a:latin typeface="Calibri" charset="0"/>
                <a:cs typeface="Calibri" charset="0"/>
              </a:rPr>
              <a:t> correct 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2466">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66">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2466">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ChangeArrowheads="1"/>
          </p:cNvSpPr>
          <p:nvPr/>
        </p:nvSpPr>
        <p:spPr bwMode="auto">
          <a:xfrm>
            <a:off x="685800" y="609600"/>
            <a:ext cx="1588"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r>
              <a:rPr lang="en-US" sz="100">
                <a:solidFill>
                  <a:schemeClr val="bg1"/>
                </a:solidFill>
                <a:latin typeface="Calibri" charset="0"/>
                <a:cs typeface="Calibri" charset="0"/>
              </a:rPr>
              <a:t>Outside Assistance</a:t>
            </a:r>
          </a:p>
        </p:txBody>
      </p:sp>
      <p:sp>
        <p:nvSpPr>
          <p:cNvPr id="312325" name="Rectangle 5"/>
          <p:cNvSpPr>
            <a:spLocks noGrp="1" noChangeArrowheads="1"/>
          </p:cNvSpPr>
          <p:nvPr>
            <p:ph idx="4294967295"/>
          </p:nvPr>
        </p:nvSpPr>
        <p:spPr>
          <a:xfrm>
            <a:off x="457200" y="1295400"/>
            <a:ext cx="8229600" cy="3046413"/>
          </a:xfrm>
        </p:spPr>
        <p:txBody>
          <a:bodyPr/>
          <a:lstStyle/>
          <a:p>
            <a:pPr marL="233363" indent="0" eaLnBrk="1" hangingPunct="1">
              <a:lnSpc>
                <a:spcPct val="100000"/>
              </a:lnSpc>
              <a:spcBef>
                <a:spcPts val="1800"/>
              </a:spcBef>
              <a:buFont typeface="Wingdings" charset="0"/>
              <a:buNone/>
            </a:pPr>
            <a:r>
              <a:rPr lang="en-US" sz="2400">
                <a:latin typeface="Calibri" charset="0"/>
                <a:cs typeface="Calibri" charset="0"/>
              </a:rPr>
              <a:t>In a team</a:t>
            </a:r>
            <a:r>
              <a:rPr lang="en-US" altLang="ja-JP" sz="2400">
                <a:latin typeface="Calibri" charset="0"/>
                <a:cs typeface="Calibri" charset="0"/>
              </a:rPr>
              <a:t>’s long-term performance their vehicle will mark the floor. At the beginning of the performance a parent  lays down a covering to protect the floor.</a:t>
            </a:r>
          </a:p>
          <a:p>
            <a:pPr marL="233363" indent="0" eaLnBrk="1" hangingPunct="1">
              <a:lnSpc>
                <a:spcPct val="100000"/>
              </a:lnSpc>
              <a:spcBef>
                <a:spcPts val="1800"/>
              </a:spcBef>
              <a:buFont typeface="Wingdings" charset="0"/>
              <a:buNone/>
            </a:pPr>
            <a:r>
              <a:rPr lang="en-US" sz="2400" i="1">
                <a:solidFill>
                  <a:schemeClr val="folHlink"/>
                </a:solidFill>
                <a:latin typeface="Calibri" charset="0"/>
                <a:cs typeface="Calibri" charset="0"/>
              </a:rPr>
              <a:t>Answer: It is OA. The team may have help with prop movement at any time </a:t>
            </a:r>
            <a:r>
              <a:rPr lang="en-US" sz="2400" i="1" u="sng">
                <a:solidFill>
                  <a:schemeClr val="folHlink"/>
                </a:solidFill>
                <a:latin typeface="Calibri" charset="0"/>
                <a:cs typeface="Calibri" charset="0"/>
              </a:rPr>
              <a:t>excep</a:t>
            </a:r>
            <a:r>
              <a:rPr lang="en-US" sz="2400" i="1">
                <a:solidFill>
                  <a:schemeClr val="folHlink"/>
                </a:solidFill>
                <a:latin typeface="Calibri" charset="0"/>
                <a:cs typeface="Calibri" charset="0"/>
              </a:rPr>
              <a:t>t during the timed competition period. </a:t>
            </a:r>
          </a:p>
          <a:p>
            <a:pPr marL="233363" indent="0" eaLnBrk="1" hangingPunct="1">
              <a:lnSpc>
                <a:spcPct val="100000"/>
              </a:lnSpc>
              <a:spcBef>
                <a:spcPts val="1800"/>
              </a:spcBef>
              <a:buFont typeface="Wingdings" charset="0"/>
              <a:buNone/>
            </a:pPr>
            <a:r>
              <a:rPr lang="en-US" sz="2400">
                <a:solidFill>
                  <a:srgbClr val="66FF33"/>
                </a:solidFill>
                <a:latin typeface="Calibri" charset="0"/>
                <a:cs typeface="Calibri" charset="0"/>
              </a:rPr>
              <a:t>Rationale: Only team members can move items out of the Staging Area</a:t>
            </a:r>
          </a:p>
        </p:txBody>
      </p:sp>
      <p:pic>
        <p:nvPicPr>
          <p:cNvPr id="9523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8375"/>
            <a:ext cx="9144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0"/>
          <p:cNvSpPr txBox="1">
            <a:spLocks noChangeArrowheads="1"/>
          </p:cNvSpPr>
          <p:nvPr/>
        </p:nvSpPr>
        <p:spPr>
          <a:xfrm>
            <a:off x="0" y="231640"/>
            <a:ext cx="9144000" cy="677108"/>
          </a:xfrm>
          <a:prstGeom prst="rect">
            <a:avLst/>
          </a:prstGeom>
        </p:spPr>
        <p:txBody>
          <a:bodyPr lIns="0" tIns="0" rIns="0" bIns="0" anchor="b">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Is It OA or Not OA?</a:t>
            </a:r>
            <a:endParaRPr b="1">
              <a:latin typeface="Calibri"/>
              <a:ea typeface="+mn-ea"/>
              <a:cs typeface="Calibri"/>
            </a:endParaRPr>
          </a:p>
        </p:txBody>
      </p:sp>
      <p:sp>
        <p:nvSpPr>
          <p:cNvPr id="95237" name="TextBox 5"/>
          <p:cNvSpPr txBox="1">
            <a:spLocks noChangeArrowheads="1"/>
          </p:cNvSpPr>
          <p:nvPr/>
        </p:nvSpPr>
        <p:spPr bwMode="auto">
          <a:xfrm>
            <a:off x="8153400" y="6457950"/>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20</a:t>
            </a:r>
          </a:p>
        </p:txBody>
      </p:sp>
    </p:spTree>
    <p:extLst>
      <p:ext uri="{BB962C8B-B14F-4D97-AF65-F5344CB8AC3E}">
        <p14:creationId xmlns:p14="http://schemas.microsoft.com/office/powerpoint/2010/main" val="35320229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232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23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Outside Assistance (OA</a:t>
            </a:r>
            <a:r>
              <a:rPr b="1" smtClean="0">
                <a:latin typeface="Calibri"/>
                <a:ea typeface="+mn-ea"/>
                <a:cs typeface="Calibri"/>
              </a:rPr>
              <a:t>) </a:t>
            </a:r>
            <a:r>
              <a:rPr sz="1800" b="1" i="1" smtClean="0">
                <a:latin typeface="Calibri"/>
                <a:ea typeface="+mn-ea"/>
                <a:cs typeface="Calibri"/>
              </a:rPr>
              <a:t>Take two …</a:t>
            </a:r>
            <a:endParaRPr b="1" i="1">
              <a:latin typeface="Calibri"/>
              <a:ea typeface="+mn-ea"/>
              <a:cs typeface="Calibri"/>
            </a:endParaRPr>
          </a:p>
        </p:txBody>
      </p:sp>
      <p:sp>
        <p:nvSpPr>
          <p:cNvPr id="43010" name="Rectangle 4"/>
          <p:cNvSpPr>
            <a:spLocks noGrp="1"/>
          </p:cNvSpPr>
          <p:nvPr>
            <p:ph sz="quarter" idx="4294967295"/>
          </p:nvPr>
        </p:nvSpPr>
        <p:spPr>
          <a:xfrm>
            <a:off x="685800" y="2971800"/>
            <a:ext cx="7772400" cy="3354765"/>
          </a:xfrm>
        </p:spPr>
        <p:txBody>
          <a:bodyPr/>
          <a:lstStyle/>
          <a:p>
            <a:pPr marL="0" indent="0" eaLnBrk="1" hangingPunct="1">
              <a:lnSpc>
                <a:spcPct val="100000"/>
              </a:lnSpc>
              <a:spcBef>
                <a:spcPts val="1200"/>
              </a:spcBef>
              <a:buFontTx/>
              <a:buNone/>
            </a:pPr>
            <a:r>
              <a:rPr lang="en-US" sz="2800" b="1" dirty="0">
                <a:solidFill>
                  <a:srgbClr val="FFFF00"/>
                </a:solidFill>
                <a:latin typeface="Calibri" charset="0"/>
                <a:cs typeface="Calibri" charset="0"/>
              </a:rPr>
              <a:t>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design</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work</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words</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performance</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a:latin typeface="Calibri" charset="0"/>
                <a:cs typeface="Calibri" charset="0"/>
              </a:rPr>
              <a:t>score</a:t>
            </a:r>
          </a:p>
          <a:p>
            <a:pPr marL="0" indent="0" eaLnBrk="1" hangingPunct="1">
              <a:lnSpc>
                <a:spcPct val="100000"/>
              </a:lnSpc>
              <a:spcBef>
                <a:spcPts val="1200"/>
              </a:spcBef>
              <a:buFontTx/>
              <a:buNone/>
            </a:pPr>
            <a:r>
              <a:rPr lang="en-US" sz="2800" b="1" dirty="0">
                <a:solidFill>
                  <a:srgbClr val="FFFF00"/>
                </a:solidFill>
                <a:latin typeface="Calibri" charset="0"/>
                <a:cs typeface="Calibri" charset="0"/>
              </a:rPr>
              <a:t>					Team’</a:t>
            </a:r>
            <a:r>
              <a:rPr lang="en-US" altLang="ja-JP" sz="2800" b="1" dirty="0">
                <a:solidFill>
                  <a:srgbClr val="FFFF00"/>
                </a:solidFill>
                <a:latin typeface="Calibri" charset="0"/>
                <a:cs typeface="Calibri" charset="0"/>
              </a:rPr>
              <a:t>s</a:t>
            </a:r>
            <a:r>
              <a:rPr lang="en-US" altLang="ja-JP" sz="2800" dirty="0">
                <a:solidFill>
                  <a:srgbClr val="FFFF00"/>
                </a:solidFill>
                <a:latin typeface="Calibri" charset="0"/>
                <a:cs typeface="Calibri" charset="0"/>
              </a:rPr>
              <a:t> </a:t>
            </a:r>
            <a:r>
              <a:rPr lang="en-US" altLang="ja-JP" sz="2800" dirty="0" smtClean="0">
                <a:latin typeface="Calibri" charset="0"/>
                <a:cs typeface="Calibri" charset="0"/>
              </a:rPr>
              <a:t>results</a:t>
            </a:r>
            <a:endParaRPr lang="en-US" altLang="ja-JP" sz="2800" dirty="0">
              <a:latin typeface="Calibri" charset="0"/>
              <a:cs typeface="Calibri" charset="0"/>
            </a:endParaRPr>
          </a:p>
        </p:txBody>
      </p:sp>
      <p:grpSp>
        <p:nvGrpSpPr>
          <p:cNvPr id="10" name="Group 9"/>
          <p:cNvGrpSpPr>
            <a:grpSpLocks/>
          </p:cNvGrpSpPr>
          <p:nvPr/>
        </p:nvGrpSpPr>
        <p:grpSpPr bwMode="auto">
          <a:xfrm>
            <a:off x="4675188" y="1987550"/>
            <a:ext cx="4551362" cy="2400300"/>
            <a:chOff x="5650972" y="1324608"/>
            <a:chExt cx="3033712" cy="1600200"/>
          </a:xfrm>
        </p:grpSpPr>
        <p:grpSp>
          <p:nvGrpSpPr>
            <p:cNvPr id="88069" name="Group 8"/>
            <p:cNvGrpSpPr>
              <a:grpSpLocks/>
            </p:cNvGrpSpPr>
            <p:nvPr/>
          </p:nvGrpSpPr>
          <p:grpSpPr bwMode="auto">
            <a:xfrm>
              <a:off x="6394070" y="1324608"/>
              <a:ext cx="1600200" cy="1600200"/>
              <a:chOff x="6394070" y="1324608"/>
              <a:chExt cx="1600200" cy="1600200"/>
            </a:xfrm>
          </p:grpSpPr>
          <p:sp>
            <p:nvSpPr>
              <p:cNvPr id="88071" name="Oval 6"/>
              <p:cNvSpPr>
                <a:spLocks noChangeArrowheads="1"/>
              </p:cNvSpPr>
              <p:nvPr/>
            </p:nvSpPr>
            <p:spPr bwMode="auto">
              <a:xfrm>
                <a:off x="6394070" y="1324608"/>
                <a:ext cx="1600200" cy="1600200"/>
              </a:xfrm>
              <a:prstGeom prst="ellipse">
                <a:avLst/>
              </a:prstGeom>
              <a:noFill/>
              <a:ln w="19050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cs typeface="Calibri" charset="0"/>
                </a:endParaRPr>
              </a:p>
            </p:txBody>
          </p:sp>
          <p:sp>
            <p:nvSpPr>
              <p:cNvPr id="88072" name="Line 7"/>
              <p:cNvSpPr>
                <a:spLocks noChangeShapeType="1"/>
              </p:cNvSpPr>
              <p:nvPr/>
            </p:nvSpPr>
            <p:spPr bwMode="auto">
              <a:xfrm>
                <a:off x="6594095" y="1600730"/>
                <a:ext cx="1200150" cy="1047957"/>
              </a:xfrm>
              <a:prstGeom prst="line">
                <a:avLst/>
              </a:prstGeom>
              <a:noFill/>
              <a:ln w="190500">
                <a:solidFill>
                  <a:srgbClr val="FF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 name="Rectangle 5"/>
            <p:cNvSpPr>
              <a:spLocks noChangeArrowheads="1"/>
            </p:cNvSpPr>
            <p:nvPr/>
          </p:nvSpPr>
          <p:spPr bwMode="auto">
            <a:xfrm>
              <a:off x="5650972" y="1615650"/>
              <a:ext cx="3033712" cy="881591"/>
            </a:xfrm>
            <a:prstGeom prst="rect">
              <a:avLst/>
            </a:prstGeom>
            <a:noFill/>
            <a:ln w="9525">
              <a:noFill/>
              <a:miter lim="800000"/>
              <a:headEnd/>
              <a:tailEnd/>
            </a:ln>
            <a:effectLst/>
          </p:spPr>
          <p:txBody>
            <a:bodyPr>
              <a:spAutoFit/>
            </a:bodyPr>
            <a:lstStyle/>
            <a:p>
              <a:pPr algn="ctr">
                <a:defRPr/>
              </a:pPr>
              <a:r>
                <a:rPr lang="en-US" sz="4000" b="1" i="1" dirty="0">
                  <a:solidFill>
                    <a:srgbClr val="FFFF00"/>
                  </a:solidFill>
                  <a:effectLst>
                    <a:outerShdw blurRad="38100" dist="38100" dir="2700000" algn="tl">
                      <a:srgbClr val="DDDDDD"/>
                    </a:outerShdw>
                  </a:effectLst>
                  <a:latin typeface="Calibri"/>
                  <a:cs typeface="Calibri"/>
                </a:rPr>
                <a:t>OUTSIDE</a:t>
              </a:r>
            </a:p>
            <a:p>
              <a:pPr algn="ctr">
                <a:defRPr/>
              </a:pPr>
              <a:r>
                <a:rPr lang="en-US" sz="4000" b="1" i="1" dirty="0">
                  <a:solidFill>
                    <a:srgbClr val="FFFF00"/>
                  </a:solidFill>
                  <a:effectLst>
                    <a:outerShdw blurRad="38100" dist="38100" dir="2700000" algn="tl">
                      <a:srgbClr val="DDDDDD"/>
                    </a:outerShdw>
                  </a:effectLst>
                  <a:latin typeface="Calibri"/>
                  <a:cs typeface="Calibri"/>
                </a:rPr>
                <a:t>ASSISTANCE</a:t>
              </a:r>
            </a:p>
          </p:txBody>
        </p:sp>
      </p:grpSp>
      <p:sp>
        <p:nvSpPr>
          <p:cNvPr id="4" name="TextBox 3"/>
          <p:cNvSpPr txBox="1">
            <a:spLocks noChangeArrowheads="1"/>
          </p:cNvSpPr>
          <p:nvPr/>
        </p:nvSpPr>
        <p:spPr bwMode="auto">
          <a:xfrm>
            <a:off x="1008063" y="1562100"/>
            <a:ext cx="4529137"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pPr>
            <a:r>
              <a:rPr lang="en-US" sz="3000" b="1" dirty="0" err="1">
                <a:latin typeface="Calibri" charset="0"/>
                <a:cs typeface="Calibri" charset="0"/>
              </a:rPr>
              <a:t>OotM</a:t>
            </a:r>
            <a:r>
              <a:rPr lang="en-US" sz="3000" b="1" dirty="0">
                <a:latin typeface="Calibri" charset="0"/>
                <a:cs typeface="Calibri" charset="0"/>
              </a:rPr>
              <a:t> is Hands-On for Kids, </a:t>
            </a:r>
          </a:p>
          <a:p>
            <a:pPr algn="ctr" eaLnBrk="1" hangingPunct="1">
              <a:spcBef>
                <a:spcPts val="600"/>
              </a:spcBef>
            </a:pPr>
            <a:r>
              <a:rPr lang="en-US" sz="3000" b="1" dirty="0">
                <a:latin typeface="Calibri" charset="0"/>
                <a:cs typeface="Calibri" charset="0"/>
              </a:rPr>
              <a:t>but Hands-Off for Adults!</a:t>
            </a:r>
          </a:p>
        </p:txBody>
      </p:sp>
    </p:spTree>
    <p:extLst>
      <p:ext uri="{BB962C8B-B14F-4D97-AF65-F5344CB8AC3E}">
        <p14:creationId xmlns:p14="http://schemas.microsoft.com/office/powerpoint/2010/main" val="23380819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43010">
                                            <p:txEl>
                                              <p:pRg st="1" end="1"/>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43010">
                                            <p:txEl>
                                              <p:pRg st="2" end="2"/>
                                            </p:txEl>
                                          </p:spTgt>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43010">
                                            <p:txEl>
                                              <p:pRg st="3" end="3"/>
                                            </p:txEl>
                                          </p:spTgt>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43010">
                                            <p:txEl>
                                              <p:pRg st="4" end="4"/>
                                            </p:txEl>
                                          </p:spTgt>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26" presetClass="emph" presetSubtype="0" repeatCount="5000" fill="hold" nodeType="with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b="1" dirty="0">
                <a:latin typeface="Calibri"/>
                <a:ea typeface="+mn-ea"/>
                <a:cs typeface="Calibri"/>
              </a:rPr>
              <a:t>Outside Assistance (</a:t>
            </a:r>
            <a:r>
              <a:rPr b="1" dirty="0" smtClean="0">
                <a:latin typeface="Calibri"/>
                <a:ea typeface="+mn-ea"/>
                <a:cs typeface="Calibri"/>
              </a:rPr>
              <a:t>OA)</a:t>
            </a:r>
            <a:br>
              <a:rPr b="1" dirty="0" smtClean="0">
                <a:latin typeface="Calibri"/>
                <a:ea typeface="+mn-ea"/>
                <a:cs typeface="Calibri"/>
              </a:rPr>
            </a:br>
            <a:r>
              <a:rPr sz="3600" b="1" dirty="0" smtClean="0">
                <a:latin typeface="Calibri"/>
                <a:ea typeface="+mn-ea"/>
                <a:cs typeface="Calibri"/>
              </a:rPr>
              <a:t>A Few Last Words ….</a:t>
            </a:r>
            <a:endParaRPr b="1" i="1" dirty="0">
              <a:latin typeface="Calibri"/>
              <a:ea typeface="+mn-ea"/>
              <a:cs typeface="Calibri"/>
            </a:endParaRPr>
          </a:p>
        </p:txBody>
      </p:sp>
      <p:sp>
        <p:nvSpPr>
          <p:cNvPr id="2" name="TextBox 1"/>
          <p:cNvSpPr txBox="1"/>
          <p:nvPr/>
        </p:nvSpPr>
        <p:spPr>
          <a:xfrm>
            <a:off x="914400" y="1806575"/>
            <a:ext cx="7315200" cy="4156075"/>
          </a:xfrm>
          <a:prstGeom prst="rect">
            <a:avLst/>
          </a:prstGeom>
          <a:noFill/>
        </p:spPr>
        <p:txBody>
          <a:bodyPr>
            <a:spAutoFit/>
          </a:bodyPr>
          <a:lstStyle/>
          <a:p>
            <a:pPr>
              <a:defRPr/>
            </a:pPr>
            <a:r>
              <a:rPr lang="en-US" sz="2400" dirty="0">
                <a:latin typeface="+mn-lt"/>
              </a:rPr>
              <a:t>OA carries with it two possible results:</a:t>
            </a:r>
          </a:p>
          <a:p>
            <a:pPr>
              <a:defRPr/>
            </a:pPr>
            <a:endParaRPr lang="en-US" sz="2400" dirty="0">
              <a:latin typeface="+mn-lt"/>
            </a:endParaRPr>
          </a:p>
          <a:p>
            <a:pPr marL="457200" indent="-457200">
              <a:buFont typeface="+mj-lt"/>
              <a:buAutoNum type="arabicPeriod"/>
              <a:defRPr/>
            </a:pPr>
            <a:r>
              <a:rPr lang="en-US" sz="2400" dirty="0">
                <a:latin typeface="+mn-lt"/>
              </a:rPr>
              <a:t>Adversely affect the potential success of the team’s solution because they must disclose any assistance on the Outside Assistance Form which </a:t>
            </a:r>
            <a:r>
              <a:rPr lang="en-US" sz="2400" b="1" u="sng" dirty="0">
                <a:latin typeface="+mn-lt"/>
              </a:rPr>
              <a:t>WILL</a:t>
            </a:r>
            <a:r>
              <a:rPr lang="en-US" sz="2400" dirty="0">
                <a:latin typeface="+mn-lt"/>
              </a:rPr>
              <a:t> result in penalty points</a:t>
            </a:r>
          </a:p>
          <a:p>
            <a:pPr marL="457200" indent="-457200">
              <a:buFont typeface="+mj-lt"/>
              <a:buAutoNum type="arabicPeriod"/>
              <a:defRPr/>
            </a:pPr>
            <a:endParaRPr lang="en-US" sz="2400" dirty="0">
              <a:latin typeface="+mn-lt"/>
            </a:endParaRPr>
          </a:p>
          <a:p>
            <a:pPr algn="ctr">
              <a:defRPr/>
            </a:pPr>
            <a:r>
              <a:rPr lang="en-US" sz="2400" dirty="0">
                <a:latin typeface="+mn-lt"/>
              </a:rPr>
              <a:t>OR</a:t>
            </a:r>
          </a:p>
          <a:p>
            <a:pPr marL="457200" indent="-457200">
              <a:buFont typeface="+mj-lt"/>
              <a:buAutoNum type="arabicPeriod"/>
              <a:defRPr/>
            </a:pPr>
            <a:endParaRPr lang="en-US" sz="2400" dirty="0">
              <a:latin typeface="+mn-lt"/>
            </a:endParaRPr>
          </a:p>
          <a:p>
            <a:pPr marL="457200" indent="-457200">
              <a:buFont typeface="+mj-lt"/>
              <a:buAutoNum type="arabicPeriod" startAt="2"/>
              <a:defRPr/>
            </a:pPr>
            <a:r>
              <a:rPr lang="en-US" sz="2400" dirty="0" smtClean="0">
                <a:latin typeface="+mn-lt"/>
              </a:rPr>
              <a:t>Teach every </a:t>
            </a:r>
            <a:r>
              <a:rPr lang="en-US" sz="2400" dirty="0">
                <a:latin typeface="+mn-lt"/>
              </a:rPr>
              <a:t>team member to </a:t>
            </a:r>
            <a:r>
              <a:rPr lang="en-US" sz="2400" b="1" dirty="0">
                <a:latin typeface="+mn-lt"/>
              </a:rPr>
              <a:t>LIE </a:t>
            </a:r>
            <a:r>
              <a:rPr lang="en-US" sz="2400" dirty="0">
                <a:latin typeface="+mn-lt"/>
              </a:rPr>
              <a:t>when signing the Outside Assistance Form</a:t>
            </a:r>
          </a:p>
        </p:txBody>
      </p:sp>
    </p:spTree>
    <p:extLst>
      <p:ext uri="{BB962C8B-B14F-4D97-AF65-F5344CB8AC3E}">
        <p14:creationId xmlns:p14="http://schemas.microsoft.com/office/powerpoint/2010/main" val="19876765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66071" y="455556"/>
            <a:ext cx="5184029" cy="1335143"/>
          </a:xfrm>
          <a:prstGeom prst="rect">
            <a:avLst/>
          </a:prstGeom>
          <a:noFill/>
        </p:spPr>
        <p:txBody>
          <a:bodyPr wrap="none">
            <a:prstTxWarp prst="textDeflateBottom">
              <a:avLst>
                <a:gd name="adj" fmla="val 58819"/>
              </a:avLst>
            </a:prstTxWarp>
            <a:spAutoFit/>
          </a:bodyPr>
          <a:lstStyle/>
          <a:p>
            <a:pPr algn="ctr">
              <a:defRPr/>
            </a:pPr>
            <a:r>
              <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Spontaneous</a:t>
            </a:r>
            <a:endParaRPr lang="en-US" sz="5400" b="1" dirty="0">
              <a:ln w="19050">
                <a:solidFill>
                  <a:schemeClr val="bg1"/>
                </a:solidFill>
                <a:prstDash val="solid"/>
              </a:ln>
              <a:solidFill>
                <a:srgbClr val="FFFF00"/>
              </a:solidFill>
              <a:latin typeface="+mj-lt"/>
            </a:endParaRPr>
          </a:p>
        </p:txBody>
      </p:sp>
      <p:sp>
        <p:nvSpPr>
          <p:cNvPr id="7" name="Rectangle 6"/>
          <p:cNvSpPr/>
          <p:nvPr/>
        </p:nvSpPr>
        <p:spPr>
          <a:xfrm>
            <a:off x="1255888" y="5041900"/>
            <a:ext cx="6617352" cy="1547989"/>
          </a:xfrm>
          <a:prstGeom prst="rect">
            <a:avLst/>
          </a:prstGeom>
          <a:noFill/>
        </p:spPr>
        <p:txBody>
          <a:bodyPr wrap="none">
            <a:prstTxWarp prst="textDeflateTop">
              <a:avLst>
                <a:gd name="adj" fmla="val 40638"/>
              </a:avLst>
            </a:prstTxWarp>
            <a:spAutoFit/>
          </a:bodyPr>
          <a:lstStyle/>
          <a:p>
            <a:pPr algn="ctr">
              <a:defRPr/>
            </a:pPr>
            <a:r>
              <a:rPr lang="en-US" sz="5400" b="1" dirty="0">
                <a:ln w="12700">
                  <a:solidFill>
                    <a:schemeClr val="bg1"/>
                  </a:solidFill>
                  <a:prstDash val="solid"/>
                </a:ln>
                <a:solidFill>
                  <a:srgbClr val="FFFF00"/>
                </a:solidFill>
                <a:effectLst>
                  <a:outerShdw blurRad="41275" dist="20320" dir="1800000" algn="tl" rotWithShape="0">
                    <a:srgbClr val="000000">
                      <a:alpha val="40000"/>
                    </a:srgbClr>
                  </a:outerShdw>
                </a:effectLst>
                <a:latin typeface="+mj-lt"/>
              </a:rPr>
              <a:t>Problem Solving</a:t>
            </a:r>
          </a:p>
        </p:txBody>
      </p:sp>
      <p:pic>
        <p:nvPicPr>
          <p:cNvPr id="82947" name="Picture 3"/>
          <p:cNvPicPr>
            <a:picLocks noChangeAspect="1"/>
          </p:cNvPicPr>
          <p:nvPr/>
        </p:nvPicPr>
        <p:blipFill>
          <a:blip r:embed="rId2" cstate="email">
            <a:extLst>
              <a:ext uri="{28A0092B-C50C-407E-A947-70E740481C1C}">
                <a14:useLocalDpi xmlns:a14="http://schemas.microsoft.com/office/drawing/2010/main" val="0"/>
              </a:ext>
            </a:extLst>
          </a:blip>
          <a:srcRect l="24187" t="4988" r="23280" b="5215"/>
          <a:stretch>
            <a:fillRect/>
          </a:stretch>
        </p:blipFill>
        <p:spPr bwMode="auto">
          <a:xfrm>
            <a:off x="2882900" y="1636713"/>
            <a:ext cx="3362325" cy="3592512"/>
          </a:xfrm>
          <a:prstGeom prst="round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Spontaneous Problem</a:t>
            </a:r>
          </a:p>
        </p:txBody>
      </p:sp>
      <p:sp>
        <p:nvSpPr>
          <p:cNvPr id="83970" name="Rectangle 3"/>
          <p:cNvSpPr>
            <a:spLocks noGrp="1"/>
          </p:cNvSpPr>
          <p:nvPr>
            <p:ph sz="quarter" idx="4294967295"/>
          </p:nvPr>
        </p:nvSpPr>
        <p:spPr>
          <a:xfrm>
            <a:off x="457200" y="1318550"/>
            <a:ext cx="8229600" cy="4524315"/>
          </a:xfrm>
        </p:spPr>
        <p:txBody>
          <a:bodyPr/>
          <a:lstStyle/>
          <a:p>
            <a:pPr eaLnBrk="1" hangingPunct="1">
              <a:lnSpc>
                <a:spcPct val="100000"/>
              </a:lnSpc>
              <a:spcBef>
                <a:spcPts val="1200"/>
              </a:spcBef>
              <a:buFontTx/>
              <a:buChar char="•"/>
            </a:pPr>
            <a:r>
              <a:rPr lang="en-US" sz="2400" dirty="0">
                <a:latin typeface="Calibri" charset="0"/>
                <a:cs typeface="Calibri" charset="0"/>
              </a:rPr>
              <a:t>Spontaneous problems come in three types:</a:t>
            </a:r>
          </a:p>
          <a:p>
            <a:pPr marL="742950" lvl="1" indent="-285750" eaLnBrk="1" hangingPunct="1">
              <a:lnSpc>
                <a:spcPct val="100000"/>
              </a:lnSpc>
              <a:spcBef>
                <a:spcPts val="1200"/>
              </a:spcBef>
              <a:buFontTx/>
              <a:buChar char="•"/>
            </a:pPr>
            <a:r>
              <a:rPr lang="en-US" sz="2400" b="1" i="1" dirty="0">
                <a:solidFill>
                  <a:srgbClr val="FFFF00"/>
                </a:solidFill>
                <a:latin typeface="Calibri" charset="0"/>
                <a:cs typeface="Calibri" charset="0"/>
              </a:rPr>
              <a:t>Verbal</a:t>
            </a:r>
            <a:r>
              <a:rPr lang="en-US" sz="2400" dirty="0">
                <a:latin typeface="Calibri" charset="0"/>
                <a:cs typeface="Calibri" charset="0"/>
              </a:rPr>
              <a:t> - </a:t>
            </a:r>
            <a:r>
              <a:rPr lang="en-US" sz="2400" dirty="0" smtClean="0">
                <a:latin typeface="Calibri" charset="0"/>
                <a:cs typeface="Calibri" charset="0"/>
              </a:rPr>
              <a:t>problems </a:t>
            </a:r>
            <a:r>
              <a:rPr lang="en-US" sz="2400" dirty="0">
                <a:latin typeface="Calibri" charset="0"/>
                <a:cs typeface="Calibri" charset="0"/>
              </a:rPr>
              <a:t>require verbal responses. They may incorporate improvisation or dramatization. Teams are scored for common and creative </a:t>
            </a:r>
            <a:r>
              <a:rPr lang="en-US" sz="2400" dirty="0" smtClean="0">
                <a:latin typeface="Calibri" charset="0"/>
                <a:cs typeface="Calibri" charset="0"/>
              </a:rPr>
              <a:t>responses.</a:t>
            </a:r>
            <a:endParaRPr lang="en-US" sz="2400" dirty="0">
              <a:latin typeface="Calibri" charset="0"/>
              <a:cs typeface="Calibri" charset="0"/>
            </a:endParaRPr>
          </a:p>
          <a:p>
            <a:pPr marL="742950" lvl="1" indent="-285750" eaLnBrk="1" hangingPunct="1">
              <a:lnSpc>
                <a:spcPct val="100000"/>
              </a:lnSpc>
              <a:spcBef>
                <a:spcPts val="1200"/>
              </a:spcBef>
              <a:buFontTx/>
              <a:buChar char="•"/>
            </a:pPr>
            <a:r>
              <a:rPr lang="en-US" sz="2400" b="1" i="1" dirty="0" smtClean="0">
                <a:solidFill>
                  <a:srgbClr val="FFFF00"/>
                </a:solidFill>
                <a:latin typeface="Calibri" charset="0"/>
                <a:cs typeface="Calibri" charset="0"/>
              </a:rPr>
              <a:t>Hands-on </a:t>
            </a:r>
            <a:r>
              <a:rPr lang="en-US" sz="2400" dirty="0" smtClean="0">
                <a:latin typeface="Calibri" charset="0"/>
                <a:cs typeface="Calibri" charset="0"/>
              </a:rPr>
              <a:t>-  problems require teams to physically create a tangible solution.  Each problem has its own specific scoring categories.</a:t>
            </a:r>
          </a:p>
          <a:p>
            <a:pPr marL="742950" lvl="1" indent="-285750" eaLnBrk="1" hangingPunct="1">
              <a:lnSpc>
                <a:spcPct val="100000"/>
              </a:lnSpc>
              <a:spcBef>
                <a:spcPts val="1200"/>
              </a:spcBef>
              <a:buFontTx/>
              <a:buChar char="•"/>
            </a:pPr>
            <a:r>
              <a:rPr lang="en-US" sz="2400" b="1" i="1" dirty="0" smtClean="0">
                <a:solidFill>
                  <a:srgbClr val="FFFF00"/>
                </a:solidFill>
                <a:latin typeface="Calibri" charset="0"/>
                <a:cs typeface="Calibri" charset="0"/>
              </a:rPr>
              <a:t>Verbal</a:t>
            </a:r>
            <a:r>
              <a:rPr lang="en-US" sz="2400" b="1" i="1" dirty="0">
                <a:solidFill>
                  <a:srgbClr val="FFFF00"/>
                </a:solidFill>
                <a:latin typeface="Calibri" charset="0"/>
                <a:cs typeface="Calibri" charset="0"/>
              </a:rPr>
              <a:t>/Hands-on (Hybrid) </a:t>
            </a:r>
            <a:r>
              <a:rPr lang="en-US" sz="2400" dirty="0" smtClean="0">
                <a:latin typeface="Calibri" charset="0"/>
                <a:cs typeface="Calibri" charset="0"/>
              </a:rPr>
              <a:t>– problems require team to create a tangible solution and include some type of verbal component.  Teams are scored on both tangible solution and verbal presentation.</a:t>
            </a:r>
          </a:p>
        </p:txBody>
      </p:sp>
      <p:sp>
        <p:nvSpPr>
          <p:cNvPr id="83971"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26</a:t>
            </a:r>
          </a:p>
        </p:txBody>
      </p:sp>
      <p:sp>
        <p:nvSpPr>
          <p:cNvPr id="83972"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39</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lang="en-US" b="1" dirty="0">
                <a:cs typeface="Calibri"/>
              </a:rPr>
              <a:t>Spontaneous Problem </a:t>
            </a:r>
            <a:r>
              <a:rPr lang="en-US" sz="2000" b="1" i="1" dirty="0">
                <a:cs typeface="Calibri"/>
              </a:rPr>
              <a:t>Continued….</a:t>
            </a:r>
            <a:endParaRPr b="1" dirty="0">
              <a:latin typeface="Calibri"/>
              <a:ea typeface="+mn-ea"/>
              <a:cs typeface="Calibri"/>
            </a:endParaRPr>
          </a:p>
        </p:txBody>
      </p:sp>
      <p:sp>
        <p:nvSpPr>
          <p:cNvPr id="83970" name="Rectangle 3"/>
          <p:cNvSpPr>
            <a:spLocks noGrp="1"/>
          </p:cNvSpPr>
          <p:nvPr>
            <p:ph sz="quarter" idx="4294967295"/>
          </p:nvPr>
        </p:nvSpPr>
        <p:spPr>
          <a:xfrm>
            <a:off x="914400" y="1371600"/>
            <a:ext cx="7315200" cy="4921860"/>
          </a:xfrm>
        </p:spPr>
        <p:txBody>
          <a:bodyPr/>
          <a:lstStyle/>
          <a:p>
            <a:pPr marL="0" indent="0" eaLnBrk="1" hangingPunct="1">
              <a:lnSpc>
                <a:spcPct val="100000"/>
              </a:lnSpc>
              <a:spcBef>
                <a:spcPts val="500"/>
              </a:spcBef>
              <a:buNone/>
            </a:pPr>
            <a:r>
              <a:rPr lang="en-US" sz="2400" dirty="0" smtClean="0">
                <a:latin typeface="Calibri" charset="0"/>
                <a:cs typeface="Calibri" charset="0"/>
              </a:rPr>
              <a:t>Verbal Spontaneous Problems</a:t>
            </a:r>
            <a:endParaRPr lang="en-US" sz="1000" dirty="0" smtClean="0">
              <a:latin typeface="Calibri" charset="0"/>
              <a:cs typeface="Calibri" charset="0"/>
            </a:endParaRPr>
          </a:p>
          <a:p>
            <a:pPr marL="0" indent="0" eaLnBrk="1" hangingPunct="1">
              <a:lnSpc>
                <a:spcPct val="100000"/>
              </a:lnSpc>
              <a:spcBef>
                <a:spcPts val="500"/>
              </a:spcBef>
              <a:buNone/>
            </a:pPr>
            <a:endParaRPr lang="en-US" sz="1000" dirty="0" smtClean="0">
              <a:latin typeface="Calibri" charset="0"/>
              <a:cs typeface="Calibri" charset="0"/>
            </a:endParaRPr>
          </a:p>
          <a:p>
            <a:pPr eaLnBrk="1" hangingPunct="1">
              <a:lnSpc>
                <a:spcPct val="100000"/>
              </a:lnSpc>
              <a:spcBef>
                <a:spcPts val="500"/>
              </a:spcBef>
              <a:buFont typeface="Arial"/>
              <a:buChar char="•"/>
            </a:pPr>
            <a:r>
              <a:rPr lang="en-US" sz="2400" dirty="0" smtClean="0">
                <a:latin typeface="Calibri" charset="0"/>
                <a:cs typeface="Calibri" charset="0"/>
              </a:rPr>
              <a:t>Think “outside the box”, go for unusual and creative</a:t>
            </a:r>
          </a:p>
          <a:p>
            <a:pPr eaLnBrk="1" hangingPunct="1">
              <a:lnSpc>
                <a:spcPct val="100000"/>
              </a:lnSpc>
              <a:spcBef>
                <a:spcPts val="500"/>
              </a:spcBef>
              <a:buFont typeface="Arial"/>
              <a:buChar char="•"/>
            </a:pPr>
            <a:r>
              <a:rPr lang="en-US" sz="2400" dirty="0" smtClean="0">
                <a:latin typeface="Calibri" charset="0"/>
                <a:cs typeface="Calibri" charset="0"/>
              </a:rPr>
              <a:t>Use alternate definitions</a:t>
            </a:r>
          </a:p>
          <a:p>
            <a:pPr marL="862013" lvl="2" indent="0" eaLnBrk="1" hangingPunct="1">
              <a:lnSpc>
                <a:spcPct val="100000"/>
              </a:lnSpc>
              <a:spcBef>
                <a:spcPts val="500"/>
              </a:spcBef>
              <a:buNone/>
            </a:pPr>
            <a:r>
              <a:rPr lang="en-US" dirty="0" smtClean="0">
                <a:latin typeface="Calibri" charset="0"/>
                <a:cs typeface="Calibri" charset="0"/>
              </a:rPr>
              <a:t>Example: Name something green</a:t>
            </a:r>
          </a:p>
          <a:p>
            <a:pPr marL="862013" lvl="2" indent="0" eaLnBrk="1" hangingPunct="1">
              <a:lnSpc>
                <a:spcPct val="100000"/>
              </a:lnSpc>
              <a:spcBef>
                <a:spcPts val="500"/>
              </a:spcBef>
              <a:buNone/>
            </a:pPr>
            <a:r>
              <a:rPr lang="en-US" dirty="0" smtClean="0">
                <a:latin typeface="Calibri" charset="0"/>
                <a:cs typeface="Calibri" charset="0"/>
              </a:rPr>
              <a:t>Common answers; trees, grass, leaves</a:t>
            </a:r>
          </a:p>
          <a:p>
            <a:pPr marL="862013" lvl="2" indent="0" eaLnBrk="1" hangingPunct="1">
              <a:lnSpc>
                <a:spcPct val="100000"/>
              </a:lnSpc>
              <a:spcBef>
                <a:spcPts val="500"/>
              </a:spcBef>
              <a:buNone/>
            </a:pPr>
            <a:r>
              <a:rPr lang="en-US" dirty="0" smtClean="0">
                <a:latin typeface="Calibri" charset="0"/>
                <a:cs typeface="Calibri" charset="0"/>
              </a:rPr>
              <a:t>Uncommon; solar power, GreenPeace, greenhorns</a:t>
            </a:r>
          </a:p>
          <a:p>
            <a:pPr eaLnBrk="1" hangingPunct="1">
              <a:lnSpc>
                <a:spcPct val="100000"/>
              </a:lnSpc>
              <a:spcBef>
                <a:spcPts val="500"/>
              </a:spcBef>
              <a:buFont typeface="Arial"/>
              <a:buChar char="•"/>
            </a:pPr>
            <a:r>
              <a:rPr lang="en-US" sz="2400" dirty="0" smtClean="0">
                <a:latin typeface="Calibri" charset="0"/>
                <a:cs typeface="Calibri" charset="0"/>
              </a:rPr>
              <a:t>Use word play</a:t>
            </a:r>
          </a:p>
          <a:p>
            <a:pPr marL="0" indent="0" eaLnBrk="1" hangingPunct="1">
              <a:lnSpc>
                <a:spcPct val="100000"/>
              </a:lnSpc>
              <a:spcBef>
                <a:spcPts val="500"/>
              </a:spcBef>
              <a:buNone/>
            </a:pPr>
            <a:r>
              <a:rPr lang="en-US" sz="2400" dirty="0" smtClean="0">
                <a:latin typeface="Calibri" charset="0"/>
                <a:cs typeface="Calibri" charset="0"/>
              </a:rPr>
              <a:t>	Example: “I used to be Snow White but I drifted”</a:t>
            </a:r>
          </a:p>
          <a:p>
            <a:pPr eaLnBrk="1" hangingPunct="1">
              <a:lnSpc>
                <a:spcPct val="100000"/>
              </a:lnSpc>
              <a:spcBef>
                <a:spcPts val="500"/>
              </a:spcBef>
              <a:buFont typeface="Arial"/>
              <a:buChar char="•"/>
            </a:pPr>
            <a:r>
              <a:rPr lang="en-US" sz="2400" dirty="0" smtClean="0">
                <a:latin typeface="Calibri" charset="0"/>
                <a:cs typeface="Calibri" charset="0"/>
              </a:rPr>
              <a:t>If you are stuck give a common or repeated answer</a:t>
            </a:r>
          </a:p>
          <a:p>
            <a:pPr eaLnBrk="1" hangingPunct="1">
              <a:lnSpc>
                <a:spcPct val="100000"/>
              </a:lnSpc>
              <a:spcBef>
                <a:spcPts val="500"/>
              </a:spcBef>
              <a:buFont typeface="Arial"/>
              <a:buChar char="•"/>
            </a:pPr>
            <a:r>
              <a:rPr lang="en-US" sz="2400" dirty="0" smtClean="0">
                <a:latin typeface="Calibri" charset="0"/>
                <a:cs typeface="Calibri" charset="0"/>
              </a:rPr>
              <a:t>Limited number of responses gives time for thought</a:t>
            </a:r>
          </a:p>
          <a:p>
            <a:pPr eaLnBrk="1" hangingPunct="1">
              <a:lnSpc>
                <a:spcPct val="100000"/>
              </a:lnSpc>
              <a:spcBef>
                <a:spcPts val="500"/>
              </a:spcBef>
              <a:buFont typeface="Arial"/>
              <a:buChar char="•"/>
            </a:pPr>
            <a:r>
              <a:rPr lang="en-US" sz="2400" dirty="0" smtClean="0">
                <a:latin typeface="Calibri" charset="0"/>
                <a:cs typeface="Calibri" charset="0"/>
              </a:rPr>
              <a:t>Stockpile answers</a:t>
            </a:r>
            <a:endParaRPr lang="en-US" sz="2400" dirty="0">
              <a:latin typeface="Calibri" charset="0"/>
              <a:cs typeface="Calibri" charset="0"/>
            </a:endParaRPr>
          </a:p>
        </p:txBody>
      </p:sp>
    </p:spTree>
    <p:extLst>
      <p:ext uri="{BB962C8B-B14F-4D97-AF65-F5344CB8AC3E}">
        <p14:creationId xmlns:p14="http://schemas.microsoft.com/office/powerpoint/2010/main" val="130484822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lang="en-US" b="1" dirty="0">
                <a:cs typeface="Calibri"/>
              </a:rPr>
              <a:t>Spontaneous Problem </a:t>
            </a:r>
            <a:r>
              <a:rPr lang="en-US" sz="2000" b="1" i="1" dirty="0">
                <a:cs typeface="Calibri"/>
              </a:rPr>
              <a:t>Continued….</a:t>
            </a:r>
            <a:endParaRPr b="1" dirty="0">
              <a:latin typeface="Calibri"/>
              <a:ea typeface="+mn-ea"/>
              <a:cs typeface="Calibri"/>
            </a:endParaRPr>
          </a:p>
        </p:txBody>
      </p:sp>
      <p:sp>
        <p:nvSpPr>
          <p:cNvPr id="83970" name="Rectangle 3"/>
          <p:cNvSpPr>
            <a:spLocks noGrp="1"/>
          </p:cNvSpPr>
          <p:nvPr>
            <p:ph sz="quarter" idx="4294967295"/>
          </p:nvPr>
        </p:nvSpPr>
        <p:spPr>
          <a:xfrm>
            <a:off x="914400" y="1371600"/>
            <a:ext cx="7315200" cy="4793619"/>
          </a:xfrm>
        </p:spPr>
        <p:txBody>
          <a:bodyPr/>
          <a:lstStyle/>
          <a:p>
            <a:pPr marL="0" indent="0" eaLnBrk="1" hangingPunct="1">
              <a:lnSpc>
                <a:spcPct val="100000"/>
              </a:lnSpc>
              <a:spcBef>
                <a:spcPts val="500"/>
              </a:spcBef>
              <a:buNone/>
            </a:pPr>
            <a:r>
              <a:rPr lang="en-US" sz="2400" dirty="0" smtClean="0">
                <a:latin typeface="Calibri" charset="0"/>
                <a:cs typeface="Calibri" charset="0"/>
              </a:rPr>
              <a:t>Hands-On Spontaneous Problems</a:t>
            </a:r>
            <a:endParaRPr lang="en-US" sz="1000" dirty="0" smtClean="0">
              <a:latin typeface="Calibri" charset="0"/>
              <a:cs typeface="Calibri" charset="0"/>
            </a:endParaRPr>
          </a:p>
          <a:p>
            <a:pPr marL="0" indent="0" eaLnBrk="1" hangingPunct="1">
              <a:lnSpc>
                <a:spcPct val="100000"/>
              </a:lnSpc>
              <a:spcBef>
                <a:spcPts val="500"/>
              </a:spcBef>
              <a:buNone/>
            </a:pPr>
            <a:endParaRPr lang="en-US" sz="1000" dirty="0" smtClean="0">
              <a:latin typeface="Calibri" charset="0"/>
              <a:cs typeface="Calibri" charset="0"/>
            </a:endParaRPr>
          </a:p>
          <a:p>
            <a:pPr eaLnBrk="1" hangingPunct="1">
              <a:lnSpc>
                <a:spcPct val="100000"/>
              </a:lnSpc>
              <a:spcBef>
                <a:spcPts val="500"/>
              </a:spcBef>
              <a:buFont typeface="Arial"/>
              <a:buChar char="•"/>
            </a:pPr>
            <a:r>
              <a:rPr lang="en-US" sz="2400" dirty="0" smtClean="0">
                <a:latin typeface="Calibri" charset="0"/>
                <a:cs typeface="Calibri" charset="0"/>
              </a:rPr>
              <a:t>Look carefully at the problem and ask questions</a:t>
            </a:r>
          </a:p>
          <a:p>
            <a:pPr eaLnBrk="1" hangingPunct="1">
              <a:lnSpc>
                <a:spcPct val="100000"/>
              </a:lnSpc>
              <a:spcBef>
                <a:spcPts val="500"/>
              </a:spcBef>
              <a:buFont typeface="Arial"/>
              <a:buChar char="•"/>
            </a:pPr>
            <a:r>
              <a:rPr lang="en-US" sz="2400" dirty="0">
                <a:latin typeface="Calibri" charset="0"/>
                <a:cs typeface="Calibri" charset="0"/>
              </a:rPr>
              <a:t>Do you need multiples of the </a:t>
            </a:r>
            <a:r>
              <a:rPr lang="en-US" sz="2400" b="1" i="1" dirty="0">
                <a:solidFill>
                  <a:srgbClr val="FF0000"/>
                </a:solidFill>
                <a:latin typeface="Calibri" charset="0"/>
                <a:cs typeface="Calibri" charset="0"/>
              </a:rPr>
              <a:t>SAME</a:t>
            </a:r>
            <a:r>
              <a:rPr lang="en-US" sz="2400" dirty="0">
                <a:latin typeface="Calibri" charset="0"/>
                <a:cs typeface="Calibri" charset="0"/>
              </a:rPr>
              <a:t> thing</a:t>
            </a:r>
          </a:p>
          <a:p>
            <a:pPr eaLnBrk="1" hangingPunct="1">
              <a:lnSpc>
                <a:spcPct val="100000"/>
              </a:lnSpc>
              <a:spcBef>
                <a:spcPts val="500"/>
              </a:spcBef>
              <a:buFont typeface="Arial"/>
              <a:buChar char="•"/>
            </a:pPr>
            <a:r>
              <a:rPr lang="en-US" sz="2400" dirty="0" smtClean="0">
                <a:latin typeface="Calibri" charset="0"/>
                <a:cs typeface="Calibri" charset="0"/>
              </a:rPr>
              <a:t>Some </a:t>
            </a:r>
            <a:r>
              <a:rPr lang="en-US" sz="2400" dirty="0">
                <a:latin typeface="Calibri" charset="0"/>
                <a:cs typeface="Calibri" charset="0"/>
              </a:rPr>
              <a:t>materials are there to distract</a:t>
            </a:r>
          </a:p>
          <a:p>
            <a:pPr eaLnBrk="1" hangingPunct="1">
              <a:lnSpc>
                <a:spcPct val="100000"/>
              </a:lnSpc>
              <a:spcBef>
                <a:spcPts val="500"/>
              </a:spcBef>
              <a:buFont typeface="Arial"/>
              <a:buChar char="•"/>
            </a:pPr>
            <a:r>
              <a:rPr lang="en-US" sz="2400" dirty="0">
                <a:latin typeface="Calibri" charset="0"/>
                <a:cs typeface="Calibri" charset="0"/>
              </a:rPr>
              <a:t>If you have tools can they be part of the solution</a:t>
            </a:r>
          </a:p>
          <a:p>
            <a:pPr eaLnBrk="1" hangingPunct="1">
              <a:lnSpc>
                <a:spcPct val="100000"/>
              </a:lnSpc>
              <a:spcBef>
                <a:spcPts val="500"/>
              </a:spcBef>
              <a:buFont typeface="Arial"/>
              <a:buChar char="•"/>
            </a:pPr>
            <a:r>
              <a:rPr lang="en-US" sz="2400" dirty="0">
                <a:latin typeface="Calibri" charset="0"/>
                <a:cs typeface="Calibri" charset="0"/>
              </a:rPr>
              <a:t>Can you reach over, under, around, through</a:t>
            </a:r>
          </a:p>
          <a:p>
            <a:pPr eaLnBrk="1" hangingPunct="1">
              <a:lnSpc>
                <a:spcPct val="100000"/>
              </a:lnSpc>
              <a:spcBef>
                <a:spcPts val="500"/>
              </a:spcBef>
              <a:buFont typeface="Arial"/>
              <a:buChar char="•"/>
            </a:pPr>
            <a:r>
              <a:rPr lang="en-US" sz="2400" dirty="0" smtClean="0">
                <a:latin typeface="Calibri" charset="0"/>
                <a:cs typeface="Calibri" charset="0"/>
              </a:rPr>
              <a:t>Does the weight always have to go on the top</a:t>
            </a:r>
          </a:p>
          <a:p>
            <a:pPr eaLnBrk="1" hangingPunct="1">
              <a:lnSpc>
                <a:spcPct val="100000"/>
              </a:lnSpc>
              <a:spcBef>
                <a:spcPts val="500"/>
              </a:spcBef>
              <a:buFont typeface="Arial"/>
              <a:buChar char="•"/>
            </a:pPr>
            <a:r>
              <a:rPr lang="en-US" sz="2400" dirty="0" smtClean="0">
                <a:latin typeface="Calibri" charset="0"/>
                <a:cs typeface="Calibri" charset="0"/>
              </a:rPr>
              <a:t>Can the materials be altered, reinforced, repurposed</a:t>
            </a:r>
          </a:p>
          <a:p>
            <a:pPr eaLnBrk="1" hangingPunct="1">
              <a:lnSpc>
                <a:spcPct val="100000"/>
              </a:lnSpc>
              <a:spcBef>
                <a:spcPts val="500"/>
              </a:spcBef>
              <a:buFont typeface="Arial"/>
              <a:buChar char="•"/>
            </a:pPr>
            <a:r>
              <a:rPr lang="en-US" sz="2400" dirty="0" smtClean="0">
                <a:latin typeface="Calibri" charset="0"/>
                <a:cs typeface="Calibri" charset="0"/>
              </a:rPr>
              <a:t>Have your team practice finding ways to reinforce, attach, lengthen, strengthen assorted materials. Think paper, straws, paper clips, mailing labels, yarn…</a:t>
            </a:r>
            <a:endParaRPr lang="en-US" sz="2400" dirty="0">
              <a:latin typeface="Calibri" charset="0"/>
              <a:cs typeface="Calibri" charset="0"/>
            </a:endParaRPr>
          </a:p>
        </p:txBody>
      </p:sp>
    </p:spTree>
    <p:extLst>
      <p:ext uri="{BB962C8B-B14F-4D97-AF65-F5344CB8AC3E}">
        <p14:creationId xmlns:p14="http://schemas.microsoft.com/office/powerpoint/2010/main" val="236105270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Spontaneous </a:t>
            </a:r>
            <a:r>
              <a:rPr b="1" dirty="0" smtClean="0">
                <a:latin typeface="Calibri"/>
                <a:ea typeface="+mn-ea"/>
                <a:cs typeface="Calibri"/>
              </a:rPr>
              <a:t>Problem</a:t>
            </a:r>
            <a:r>
              <a:rPr lang="en-US" b="1" dirty="0" smtClean="0">
                <a:latin typeface="Calibri"/>
                <a:ea typeface="+mn-ea"/>
                <a:cs typeface="Calibri"/>
              </a:rPr>
              <a:t> </a:t>
            </a:r>
            <a:r>
              <a:rPr lang="en-US" sz="2000" b="1" i="1" dirty="0" smtClean="0">
                <a:cs typeface="Calibri"/>
              </a:rPr>
              <a:t>Continued</a:t>
            </a:r>
            <a:r>
              <a:rPr lang="en-US" sz="2000" b="1" i="1" dirty="0">
                <a:cs typeface="Calibri"/>
              </a:rPr>
              <a:t>….</a:t>
            </a:r>
            <a:endParaRPr b="1" dirty="0">
              <a:latin typeface="Calibri"/>
              <a:ea typeface="+mn-ea"/>
              <a:cs typeface="Calibri"/>
            </a:endParaRPr>
          </a:p>
        </p:txBody>
      </p:sp>
      <p:sp>
        <p:nvSpPr>
          <p:cNvPr id="83970" name="Rectangle 3"/>
          <p:cNvSpPr>
            <a:spLocks noGrp="1"/>
          </p:cNvSpPr>
          <p:nvPr>
            <p:ph sz="quarter" idx="4294967295"/>
          </p:nvPr>
        </p:nvSpPr>
        <p:spPr>
          <a:xfrm>
            <a:off x="914400" y="1060450"/>
            <a:ext cx="7315200" cy="5137303"/>
          </a:xfrm>
        </p:spPr>
        <p:txBody>
          <a:bodyPr/>
          <a:lstStyle/>
          <a:p>
            <a:pPr marL="0" indent="0" eaLnBrk="1" hangingPunct="1">
              <a:lnSpc>
                <a:spcPct val="100000"/>
              </a:lnSpc>
              <a:spcBef>
                <a:spcPts val="500"/>
              </a:spcBef>
              <a:buNone/>
            </a:pPr>
            <a:r>
              <a:rPr lang="en-US" sz="2400" b="1" i="1" dirty="0" smtClean="0">
                <a:solidFill>
                  <a:srgbClr val="FFFF00"/>
                </a:solidFill>
                <a:latin typeface="Calibri" charset="0"/>
                <a:cs typeface="Calibri" charset="0"/>
              </a:rPr>
              <a:t>Think</a:t>
            </a:r>
          </a:p>
          <a:p>
            <a:pPr marL="923925" eaLnBrk="1" hangingPunct="1">
              <a:lnSpc>
                <a:spcPct val="100000"/>
              </a:lnSpc>
              <a:spcBef>
                <a:spcPts val="500"/>
              </a:spcBef>
              <a:buFont typeface="Arial"/>
              <a:buChar char="•"/>
            </a:pPr>
            <a:r>
              <a:rPr lang="en-US" sz="2400" dirty="0">
                <a:latin typeface="Calibri" charset="0"/>
                <a:cs typeface="Calibri" charset="0"/>
              </a:rPr>
              <a:t>B</a:t>
            </a:r>
            <a:r>
              <a:rPr lang="en-US" sz="2400" dirty="0" smtClean="0">
                <a:latin typeface="Calibri" charset="0"/>
                <a:cs typeface="Calibri" charset="0"/>
              </a:rPr>
              <a:t>rainstorm possible solutions</a:t>
            </a:r>
          </a:p>
          <a:p>
            <a:pPr marL="923925" eaLnBrk="1" hangingPunct="1">
              <a:lnSpc>
                <a:spcPct val="100000"/>
              </a:lnSpc>
              <a:spcBef>
                <a:spcPts val="500"/>
              </a:spcBef>
              <a:buFont typeface="Arial"/>
              <a:buChar char="•"/>
            </a:pPr>
            <a:r>
              <a:rPr lang="en-US" sz="2400" dirty="0">
                <a:latin typeface="Calibri" charset="0"/>
                <a:cs typeface="Calibri" charset="0"/>
              </a:rPr>
              <a:t>R</a:t>
            </a:r>
            <a:r>
              <a:rPr lang="en-US" sz="2400" dirty="0" smtClean="0">
                <a:latin typeface="Calibri" charset="0"/>
                <a:cs typeface="Calibri" charset="0"/>
              </a:rPr>
              <a:t>emember that all ideas are team property</a:t>
            </a:r>
          </a:p>
          <a:p>
            <a:pPr marL="923925" eaLnBrk="1" hangingPunct="1">
              <a:lnSpc>
                <a:spcPct val="100000"/>
              </a:lnSpc>
              <a:spcBef>
                <a:spcPts val="500"/>
              </a:spcBef>
              <a:buFont typeface="Arial"/>
              <a:buChar char="•"/>
            </a:pPr>
            <a:r>
              <a:rPr lang="en-US" sz="2400" dirty="0">
                <a:latin typeface="Calibri" charset="0"/>
                <a:cs typeface="Calibri" charset="0"/>
              </a:rPr>
              <a:t>L</a:t>
            </a:r>
            <a:r>
              <a:rPr lang="en-US" sz="2400" dirty="0" smtClean="0">
                <a:latin typeface="Calibri" charset="0"/>
                <a:cs typeface="Calibri" charset="0"/>
              </a:rPr>
              <a:t>isten to your teammates and build on their ideas</a:t>
            </a:r>
          </a:p>
          <a:p>
            <a:pPr marL="0" indent="0" eaLnBrk="1" hangingPunct="1">
              <a:lnSpc>
                <a:spcPct val="100000"/>
              </a:lnSpc>
              <a:spcBef>
                <a:spcPts val="500"/>
              </a:spcBef>
              <a:buNone/>
            </a:pPr>
            <a:r>
              <a:rPr lang="en-US" sz="2400" b="1" i="1" dirty="0">
                <a:solidFill>
                  <a:srgbClr val="FFFF00"/>
                </a:solidFill>
                <a:latin typeface="Calibri" charset="0"/>
                <a:cs typeface="Calibri" charset="0"/>
              </a:rPr>
              <a:t>Plan</a:t>
            </a:r>
          </a:p>
          <a:p>
            <a:pPr marL="923925" eaLnBrk="1" hangingPunct="1">
              <a:lnSpc>
                <a:spcPct val="100000"/>
              </a:lnSpc>
              <a:spcBef>
                <a:spcPts val="500"/>
              </a:spcBef>
              <a:buFont typeface="Arial"/>
              <a:buChar char="•"/>
            </a:pPr>
            <a:r>
              <a:rPr lang="en-US" sz="2400" dirty="0">
                <a:latin typeface="Calibri" charset="0"/>
                <a:cs typeface="Calibri" charset="0"/>
              </a:rPr>
              <a:t>How are we going to execute our solution</a:t>
            </a:r>
          </a:p>
          <a:p>
            <a:pPr marL="923925" eaLnBrk="1" hangingPunct="1">
              <a:lnSpc>
                <a:spcPct val="100000"/>
              </a:lnSpc>
              <a:spcBef>
                <a:spcPts val="500"/>
              </a:spcBef>
              <a:buFont typeface="Arial"/>
              <a:buChar char="•"/>
            </a:pPr>
            <a:r>
              <a:rPr lang="en-US" sz="2400" dirty="0">
                <a:latin typeface="Calibri" charset="0"/>
                <a:cs typeface="Calibri" charset="0"/>
              </a:rPr>
              <a:t>What materials do we </a:t>
            </a:r>
            <a:r>
              <a:rPr lang="en-US" sz="2400" dirty="0" smtClean="0">
                <a:latin typeface="Calibri" charset="0"/>
                <a:cs typeface="Calibri" charset="0"/>
              </a:rPr>
              <a:t>use and how</a:t>
            </a:r>
            <a:endParaRPr lang="en-US" sz="2400" dirty="0">
              <a:latin typeface="Calibri" charset="0"/>
              <a:cs typeface="Calibri" charset="0"/>
            </a:endParaRPr>
          </a:p>
          <a:p>
            <a:pPr marL="923925" eaLnBrk="1" hangingPunct="1">
              <a:lnSpc>
                <a:spcPct val="100000"/>
              </a:lnSpc>
              <a:spcBef>
                <a:spcPts val="500"/>
              </a:spcBef>
              <a:buFont typeface="Arial"/>
              <a:buChar char="•"/>
            </a:pPr>
            <a:r>
              <a:rPr lang="en-US" sz="2400" dirty="0">
                <a:latin typeface="Calibri" charset="0"/>
                <a:cs typeface="Calibri" charset="0"/>
              </a:rPr>
              <a:t>Who will do </a:t>
            </a:r>
            <a:r>
              <a:rPr lang="en-US" sz="2400" dirty="0" smtClean="0">
                <a:latin typeface="Calibri" charset="0"/>
                <a:cs typeface="Calibri" charset="0"/>
              </a:rPr>
              <a:t>what and when</a:t>
            </a:r>
            <a:endParaRPr lang="en-US" sz="2400" dirty="0">
              <a:latin typeface="Calibri" charset="0"/>
              <a:cs typeface="Calibri" charset="0"/>
            </a:endParaRPr>
          </a:p>
          <a:p>
            <a:pPr marL="0" indent="0" eaLnBrk="1" hangingPunct="1">
              <a:lnSpc>
                <a:spcPct val="100000"/>
              </a:lnSpc>
              <a:spcBef>
                <a:spcPts val="500"/>
              </a:spcBef>
              <a:buNone/>
            </a:pPr>
            <a:r>
              <a:rPr lang="en-US" sz="2400" b="1" i="1" dirty="0">
                <a:solidFill>
                  <a:srgbClr val="FFFF00"/>
                </a:solidFill>
                <a:latin typeface="Calibri" charset="0"/>
                <a:cs typeface="Calibri" charset="0"/>
              </a:rPr>
              <a:t>Test</a:t>
            </a:r>
          </a:p>
          <a:p>
            <a:pPr marL="923925" eaLnBrk="1" hangingPunct="1">
              <a:lnSpc>
                <a:spcPct val="100000"/>
              </a:lnSpc>
              <a:spcBef>
                <a:spcPts val="500"/>
              </a:spcBef>
              <a:buFont typeface="Arial"/>
              <a:buChar char="•"/>
            </a:pPr>
            <a:r>
              <a:rPr lang="en-US" sz="2400" dirty="0">
                <a:latin typeface="Calibri" charset="0"/>
                <a:cs typeface="Calibri" charset="0"/>
              </a:rPr>
              <a:t>Is it going to </a:t>
            </a:r>
            <a:r>
              <a:rPr lang="en-US" sz="2400" dirty="0" smtClean="0">
                <a:latin typeface="Calibri" charset="0"/>
                <a:cs typeface="Calibri" charset="0"/>
              </a:rPr>
              <a:t>work, do we need to adjust</a:t>
            </a:r>
            <a:endParaRPr lang="en-US" sz="2400" dirty="0">
              <a:latin typeface="Calibri" charset="0"/>
              <a:cs typeface="Calibri" charset="0"/>
            </a:endParaRPr>
          </a:p>
          <a:p>
            <a:pPr marL="0" indent="0" eaLnBrk="1" hangingPunct="1">
              <a:lnSpc>
                <a:spcPct val="100000"/>
              </a:lnSpc>
              <a:spcBef>
                <a:spcPts val="500"/>
              </a:spcBef>
              <a:buNone/>
            </a:pPr>
            <a:r>
              <a:rPr lang="en-US" sz="2400" b="1" i="1" dirty="0">
                <a:solidFill>
                  <a:srgbClr val="FFFF00"/>
                </a:solidFill>
                <a:latin typeface="Calibri" charset="0"/>
                <a:cs typeface="Calibri" charset="0"/>
              </a:rPr>
              <a:t>Act</a:t>
            </a:r>
          </a:p>
          <a:p>
            <a:pPr marL="923925" eaLnBrk="1" hangingPunct="1">
              <a:lnSpc>
                <a:spcPct val="100000"/>
              </a:lnSpc>
              <a:spcBef>
                <a:spcPts val="500"/>
              </a:spcBef>
              <a:buFont typeface="Arial"/>
              <a:buChar char="•"/>
            </a:pPr>
            <a:r>
              <a:rPr lang="en-US" sz="2400" dirty="0">
                <a:latin typeface="Calibri" charset="0"/>
                <a:cs typeface="Calibri" charset="0"/>
              </a:rPr>
              <a:t>Present for score</a:t>
            </a:r>
          </a:p>
        </p:txBody>
      </p:sp>
    </p:spTree>
    <p:extLst>
      <p:ext uri="{BB962C8B-B14F-4D97-AF65-F5344CB8AC3E}">
        <p14:creationId xmlns:p14="http://schemas.microsoft.com/office/powerpoint/2010/main" val="153405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97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7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97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970">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970">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97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lang="en-US" b="1" dirty="0">
                <a:cs typeface="Calibri"/>
              </a:rPr>
              <a:t>Spontaneous Problem </a:t>
            </a:r>
            <a:r>
              <a:rPr lang="en-US" sz="2000" b="1" i="1" dirty="0">
                <a:cs typeface="Calibri"/>
              </a:rPr>
              <a:t>Continued….</a:t>
            </a:r>
            <a:endParaRPr b="1" dirty="0">
              <a:latin typeface="Calibri"/>
              <a:ea typeface="+mn-ea"/>
              <a:cs typeface="Calibri"/>
            </a:endParaRPr>
          </a:p>
        </p:txBody>
      </p:sp>
      <p:sp>
        <p:nvSpPr>
          <p:cNvPr id="83970" name="Rectangle 3"/>
          <p:cNvSpPr>
            <a:spLocks noGrp="1"/>
          </p:cNvSpPr>
          <p:nvPr>
            <p:ph sz="quarter" idx="4294967295"/>
          </p:nvPr>
        </p:nvSpPr>
        <p:spPr>
          <a:xfrm>
            <a:off x="457200" y="1060450"/>
            <a:ext cx="8229600" cy="5629745"/>
          </a:xfrm>
        </p:spPr>
        <p:txBody>
          <a:bodyPr/>
          <a:lstStyle/>
          <a:p>
            <a:pPr marL="0" indent="0" algn="ctr" eaLnBrk="1" hangingPunct="1">
              <a:lnSpc>
                <a:spcPct val="100000"/>
              </a:lnSpc>
              <a:spcBef>
                <a:spcPts val="500"/>
              </a:spcBef>
              <a:buNone/>
            </a:pPr>
            <a:r>
              <a:rPr lang="en-US" b="1" i="1" u="sng" dirty="0" smtClean="0">
                <a:solidFill>
                  <a:srgbClr val="FF0000"/>
                </a:solidFill>
                <a:latin typeface="Calibri" charset="0"/>
                <a:cs typeface="Calibri" charset="0"/>
              </a:rPr>
              <a:t>PRACTICE </a:t>
            </a:r>
            <a:r>
              <a:rPr lang="en-US" b="1" i="1" u="sng" dirty="0">
                <a:solidFill>
                  <a:srgbClr val="FF0000"/>
                </a:solidFill>
                <a:latin typeface="Calibri" charset="0"/>
                <a:cs typeface="Calibri" charset="0"/>
              </a:rPr>
              <a:t>… PRACTICE … </a:t>
            </a:r>
            <a:r>
              <a:rPr lang="en-US" b="1" i="1" u="sng" dirty="0" smtClean="0">
                <a:solidFill>
                  <a:srgbClr val="FF0000"/>
                </a:solidFill>
                <a:latin typeface="Calibri" charset="0"/>
                <a:cs typeface="Calibri" charset="0"/>
              </a:rPr>
              <a:t>PRACTICE</a:t>
            </a:r>
          </a:p>
          <a:p>
            <a:pPr marL="0" indent="0" eaLnBrk="1" hangingPunct="1">
              <a:lnSpc>
                <a:spcPct val="100000"/>
              </a:lnSpc>
              <a:spcBef>
                <a:spcPts val="500"/>
              </a:spcBef>
              <a:buNone/>
            </a:pPr>
            <a:endParaRPr lang="en-US" sz="1800" b="1" i="1" u="sng" dirty="0">
              <a:solidFill>
                <a:srgbClr val="FFFF00"/>
              </a:solidFill>
              <a:latin typeface="Calibri" charset="0"/>
              <a:cs typeface="Calibri" charset="0"/>
            </a:endParaRPr>
          </a:p>
          <a:p>
            <a:pPr marL="742950" lvl="1" indent="-285750" eaLnBrk="1" hangingPunct="1">
              <a:lnSpc>
                <a:spcPct val="100000"/>
              </a:lnSpc>
              <a:spcBef>
                <a:spcPts val="500"/>
              </a:spcBef>
              <a:buFontTx/>
              <a:buChar char="•"/>
            </a:pPr>
            <a:r>
              <a:rPr lang="en-US" sz="2400" dirty="0">
                <a:latin typeface="Calibri" charset="0"/>
                <a:cs typeface="Calibri" charset="0"/>
              </a:rPr>
              <a:t>Practice all three </a:t>
            </a:r>
            <a:r>
              <a:rPr lang="en-US" sz="2400" dirty="0" smtClean="0">
                <a:latin typeface="Calibri" charset="0"/>
                <a:cs typeface="Calibri" charset="0"/>
              </a:rPr>
              <a:t>types, you </a:t>
            </a:r>
            <a:r>
              <a:rPr lang="en-US" sz="2400" dirty="0">
                <a:latin typeface="Calibri" charset="0"/>
                <a:cs typeface="Calibri" charset="0"/>
              </a:rPr>
              <a:t>don’</a:t>
            </a:r>
            <a:r>
              <a:rPr lang="en-US" altLang="ja-JP" sz="2400" dirty="0">
                <a:latin typeface="Calibri" charset="0"/>
                <a:cs typeface="Calibri" charset="0"/>
              </a:rPr>
              <a:t>t know what </a:t>
            </a:r>
            <a:r>
              <a:rPr lang="en-US" altLang="ja-JP" sz="2400" dirty="0" smtClean="0">
                <a:latin typeface="Calibri" charset="0"/>
                <a:cs typeface="Calibri" charset="0"/>
              </a:rPr>
              <a:t>type of problem you’ll </a:t>
            </a:r>
            <a:r>
              <a:rPr lang="en-US" altLang="ja-JP" sz="2400" dirty="0">
                <a:latin typeface="Calibri" charset="0"/>
                <a:cs typeface="Calibri" charset="0"/>
              </a:rPr>
              <a:t>get </a:t>
            </a:r>
            <a:r>
              <a:rPr lang="en-US" altLang="ja-JP" sz="2400" dirty="0" smtClean="0">
                <a:latin typeface="Calibri" charset="0"/>
                <a:cs typeface="Calibri" charset="0"/>
              </a:rPr>
              <a:t>at competition</a:t>
            </a:r>
            <a:endParaRPr lang="en-US" altLang="ja-JP" sz="2400" dirty="0">
              <a:latin typeface="Calibri" charset="0"/>
              <a:cs typeface="Calibri" charset="0"/>
            </a:endParaRPr>
          </a:p>
          <a:p>
            <a:pPr marL="742950" lvl="1" indent="-285750" eaLnBrk="1" hangingPunct="1">
              <a:lnSpc>
                <a:spcPct val="100000"/>
              </a:lnSpc>
              <a:spcBef>
                <a:spcPts val="500"/>
              </a:spcBef>
              <a:buFontTx/>
              <a:buChar char="•"/>
            </a:pPr>
            <a:r>
              <a:rPr lang="en-US" sz="2400" dirty="0">
                <a:latin typeface="Calibri" charset="0"/>
                <a:cs typeface="Calibri" charset="0"/>
              </a:rPr>
              <a:t>Do several spontaneous problems at each </a:t>
            </a:r>
            <a:r>
              <a:rPr lang="en-US" sz="2400" dirty="0" smtClean="0">
                <a:latin typeface="Calibri" charset="0"/>
                <a:cs typeface="Calibri" charset="0"/>
              </a:rPr>
              <a:t>meeting</a:t>
            </a:r>
          </a:p>
          <a:p>
            <a:pPr marL="742950" lvl="1" indent="-285750" eaLnBrk="1" hangingPunct="1">
              <a:lnSpc>
                <a:spcPct val="100000"/>
              </a:lnSpc>
              <a:spcBef>
                <a:spcPts val="500"/>
              </a:spcBef>
              <a:buFontTx/>
              <a:buChar char="•"/>
            </a:pPr>
            <a:r>
              <a:rPr lang="en-US" sz="2400" dirty="0" smtClean="0">
                <a:latin typeface="Calibri" charset="0"/>
                <a:cs typeface="Calibri" charset="0"/>
              </a:rPr>
              <a:t>Work together rather than apart</a:t>
            </a:r>
            <a:endParaRPr lang="en-US" sz="2400" dirty="0">
              <a:latin typeface="Calibri" charset="0"/>
              <a:cs typeface="Calibri" charset="0"/>
            </a:endParaRPr>
          </a:p>
          <a:p>
            <a:pPr marL="742950" lvl="1" indent="-285750" eaLnBrk="1" hangingPunct="1">
              <a:lnSpc>
                <a:spcPct val="100000"/>
              </a:lnSpc>
              <a:spcBef>
                <a:spcPts val="500"/>
              </a:spcBef>
              <a:buFontTx/>
              <a:buChar char="•"/>
            </a:pPr>
            <a:r>
              <a:rPr lang="en-US" sz="2400" dirty="0">
                <a:latin typeface="Calibri" charset="0"/>
                <a:cs typeface="Calibri" charset="0"/>
              </a:rPr>
              <a:t>Critique the performance (Coaches: Hints are fine here!)</a:t>
            </a:r>
          </a:p>
          <a:p>
            <a:pPr marL="742950" lvl="1" indent="-285750" eaLnBrk="1" hangingPunct="1">
              <a:lnSpc>
                <a:spcPct val="100000"/>
              </a:lnSpc>
              <a:spcBef>
                <a:spcPts val="500"/>
              </a:spcBef>
              <a:buFontTx/>
              <a:buChar char="•"/>
            </a:pPr>
            <a:r>
              <a:rPr lang="en-US" sz="2400" dirty="0">
                <a:latin typeface="Calibri" charset="0"/>
                <a:cs typeface="Calibri" charset="0"/>
              </a:rPr>
              <a:t>Have each team member specialize in </a:t>
            </a:r>
            <a:r>
              <a:rPr lang="en-US" sz="2400" dirty="0" smtClean="0">
                <a:latin typeface="Calibri" charset="0"/>
                <a:cs typeface="Calibri" charset="0"/>
              </a:rPr>
              <a:t>something</a:t>
            </a:r>
          </a:p>
          <a:p>
            <a:pPr marL="1087438" lvl="2" indent="-285750" eaLnBrk="1" hangingPunct="1">
              <a:lnSpc>
                <a:spcPct val="100000"/>
              </a:lnSpc>
              <a:spcBef>
                <a:spcPts val="500"/>
              </a:spcBef>
              <a:buFontTx/>
              <a:buChar char="•"/>
            </a:pPr>
            <a:r>
              <a:rPr lang="en-US" dirty="0">
                <a:latin typeface="Calibri" charset="0"/>
                <a:cs typeface="Calibri" charset="0"/>
              </a:rPr>
              <a:t>Analyze scoring</a:t>
            </a:r>
          </a:p>
          <a:p>
            <a:pPr marL="1087438" lvl="2" indent="-285750" eaLnBrk="1" hangingPunct="1">
              <a:lnSpc>
                <a:spcPct val="100000"/>
              </a:lnSpc>
              <a:spcBef>
                <a:spcPts val="500"/>
              </a:spcBef>
              <a:buFontTx/>
              <a:buChar char="•"/>
            </a:pPr>
            <a:r>
              <a:rPr lang="en-US" dirty="0">
                <a:latin typeface="Calibri" charset="0"/>
                <a:cs typeface="Calibri" charset="0"/>
              </a:rPr>
              <a:t>Problem </a:t>
            </a:r>
            <a:r>
              <a:rPr lang="en-US" dirty="0" smtClean="0">
                <a:latin typeface="Calibri" charset="0"/>
                <a:cs typeface="Calibri" charset="0"/>
              </a:rPr>
              <a:t>Reader</a:t>
            </a:r>
            <a:endParaRPr lang="en-US" dirty="0">
              <a:latin typeface="Calibri" charset="0"/>
              <a:cs typeface="Calibri" charset="0"/>
            </a:endParaRPr>
          </a:p>
          <a:p>
            <a:pPr marL="1087438" lvl="2" indent="-285750" eaLnBrk="1" hangingPunct="1">
              <a:lnSpc>
                <a:spcPct val="100000"/>
              </a:lnSpc>
              <a:spcBef>
                <a:spcPts val="500"/>
              </a:spcBef>
              <a:buFontTx/>
              <a:buChar char="•"/>
            </a:pPr>
            <a:r>
              <a:rPr lang="en-US" dirty="0">
                <a:latin typeface="Calibri" charset="0"/>
                <a:cs typeface="Calibri" charset="0"/>
              </a:rPr>
              <a:t>Timekeeper</a:t>
            </a:r>
          </a:p>
          <a:p>
            <a:pPr marL="1087438" lvl="2" indent="-285750" eaLnBrk="1" hangingPunct="1">
              <a:lnSpc>
                <a:spcPct val="100000"/>
              </a:lnSpc>
              <a:spcBef>
                <a:spcPts val="500"/>
              </a:spcBef>
              <a:buFontTx/>
              <a:buChar char="•"/>
            </a:pPr>
            <a:r>
              <a:rPr lang="en-US" dirty="0">
                <a:latin typeface="Calibri" charset="0"/>
                <a:cs typeface="Calibri" charset="0"/>
              </a:rPr>
              <a:t>Organizer/Delegator </a:t>
            </a:r>
          </a:p>
          <a:p>
            <a:pPr marL="742950" lvl="1" indent="-285750" eaLnBrk="1" hangingPunct="1">
              <a:lnSpc>
                <a:spcPct val="100000"/>
              </a:lnSpc>
              <a:spcBef>
                <a:spcPts val="500"/>
              </a:spcBef>
              <a:buFontTx/>
              <a:buChar char="•"/>
            </a:pPr>
            <a:endParaRPr lang="en-US" sz="2400" dirty="0">
              <a:latin typeface="Calibri" charset="0"/>
              <a:cs typeface="Calibri" charset="0"/>
            </a:endParaRPr>
          </a:p>
        </p:txBody>
      </p:sp>
    </p:spTree>
    <p:extLst>
      <p:ext uri="{BB962C8B-B14F-4D97-AF65-F5344CB8AC3E}">
        <p14:creationId xmlns:p14="http://schemas.microsoft.com/office/powerpoint/2010/main" val="424070463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01700" y="927100"/>
            <a:ext cx="7340600" cy="5041900"/>
            <a:chOff x="927100" y="990600"/>
            <a:chExt cx="7340600" cy="5041900"/>
          </a:xfrm>
        </p:grpSpPr>
        <p:pic>
          <p:nvPicPr>
            <p:cNvPr id="2" name="Picture 1"/>
            <p:cNvPicPr>
              <a:picLocks noChangeAspect="1"/>
            </p:cNvPicPr>
            <p:nvPr/>
          </p:nvPicPr>
          <p:blipFill rotWithShape="1">
            <a:blip r:embed="rId2"/>
            <a:srcRect l="26515" t="11022" r="28148" b="14374"/>
            <a:stretch/>
          </p:blipFill>
          <p:spPr>
            <a:xfrm>
              <a:off x="2980327" y="2051050"/>
              <a:ext cx="3234147" cy="2794000"/>
            </a:xfrm>
            <a:prstGeom prst="rect">
              <a:avLst/>
            </a:prstGeom>
          </p:spPr>
        </p:pic>
        <p:sp>
          <p:nvSpPr>
            <p:cNvPr id="8" name="Rectangle 7"/>
            <p:cNvSpPr/>
            <p:nvPr/>
          </p:nvSpPr>
          <p:spPr>
            <a:xfrm>
              <a:off x="927100" y="990600"/>
              <a:ext cx="7340600" cy="5041900"/>
            </a:xfrm>
            <a:prstGeom prst="rect">
              <a:avLst/>
            </a:prstGeom>
            <a:noFill/>
          </p:spPr>
          <p:txBody>
            <a:bodyPr wrap="none" lIns="91440" tIns="45720" rIns="91440" bIns="45720" anchor="ctr" anchorCtr="0">
              <a:prstTxWarp prst="textButton">
                <a:avLst>
                  <a:gd name="adj" fmla="val 10869889"/>
                </a:avLst>
              </a:prstTxWarp>
              <a:spAutoFit/>
            </a:bodyPr>
            <a:lstStyle/>
            <a:p>
              <a:pPr algn="ctr"/>
              <a:r>
                <a:rPr lang="en-US" sz="66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Now l</a:t>
              </a:r>
              <a:r>
                <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et’s get</a:t>
              </a:r>
            </a:p>
            <a:p>
              <a:pPr algn="ct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r>
                <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Spontaneous!!!</a:t>
              </a:r>
              <a:endParaRPr lang="en-US" sz="6600" b="1" cap="none" spc="0" dirty="0">
                <a:ln w="12700">
                  <a:solidFill>
                    <a:schemeClr val="bg1"/>
                  </a:solidFill>
                  <a:prstDash val="solid"/>
                </a:ln>
                <a:solidFill>
                  <a:srgbClr val="FFFF00"/>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42335508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title" idx="4294967295"/>
          </p:nvPr>
        </p:nvSpPr>
        <p:spPr>
          <a:xfrm>
            <a:off x="0" y="228600"/>
            <a:ext cx="9144000" cy="990600"/>
          </a:xfrm>
        </p:spPr>
        <p:txBody>
          <a:bodyPr>
            <a:normAutofit/>
          </a:bodyPr>
          <a:lstStyle/>
          <a:p>
            <a:pPr algn="ctr" defTabSz="914363" eaLnBrk="1" fontAlgn="auto" hangingPunct="1">
              <a:spcAft>
                <a:spcPts val="0"/>
              </a:spcAft>
              <a:defRPr/>
            </a:pPr>
            <a:r>
              <a:rPr b="1">
                <a:latin typeface="Calibri"/>
                <a:ea typeface="+mj-ea"/>
                <a:cs typeface="Calibri"/>
              </a:rPr>
              <a:t>The Three Components of OotM</a:t>
            </a:r>
          </a:p>
        </p:txBody>
      </p:sp>
      <p:pic>
        <p:nvPicPr>
          <p:cNvPr id="29698"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1470025"/>
            <a:ext cx="1674812"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bwMode="auto">
          <a:xfrm>
            <a:off x="573088" y="3503613"/>
            <a:ext cx="2265362" cy="2446337"/>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Long-Term </a:t>
            </a:r>
            <a:r>
              <a:rPr lang="en-US" sz="2000" dirty="0">
                <a:latin typeface="Calibri"/>
                <a:cs typeface="Calibri"/>
              </a:rPr>
              <a:t>(LT)</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200 Points</a:t>
            </a:r>
          </a:p>
          <a:p>
            <a:pPr algn="ctr" fontAlgn="auto">
              <a:spcBef>
                <a:spcPts val="600"/>
              </a:spcBef>
              <a:spcAft>
                <a:spcPts val="0"/>
              </a:spcAft>
              <a:buSzPct val="100000"/>
              <a:defRPr/>
            </a:pPr>
            <a:r>
              <a:rPr lang="en-US" sz="2000" dirty="0">
                <a:latin typeface="Calibri"/>
                <a:cs typeface="Calibri"/>
              </a:rPr>
              <a:t>Specific rules</a:t>
            </a:r>
          </a:p>
          <a:p>
            <a:pPr algn="ctr" fontAlgn="auto">
              <a:spcBef>
                <a:spcPts val="600"/>
              </a:spcBef>
              <a:spcAft>
                <a:spcPts val="0"/>
              </a:spcAft>
              <a:buSzPct val="100000"/>
              <a:defRPr/>
            </a:pPr>
            <a:r>
              <a:rPr lang="en-US" sz="2000" dirty="0">
                <a:latin typeface="Calibri"/>
                <a:cs typeface="Calibri"/>
              </a:rPr>
              <a:t>Open-Ended</a:t>
            </a:r>
          </a:p>
          <a:p>
            <a:pPr algn="ctr" fontAlgn="auto">
              <a:spcBef>
                <a:spcPts val="600"/>
              </a:spcBef>
              <a:spcAft>
                <a:spcPts val="0"/>
              </a:spcAft>
              <a:buSzPct val="100000"/>
              <a:defRPr/>
            </a:pPr>
            <a:r>
              <a:rPr lang="en-US" sz="2000" dirty="0">
                <a:latin typeface="Calibri"/>
                <a:cs typeface="Calibri"/>
              </a:rPr>
              <a:t>Solutions presented</a:t>
            </a:r>
          </a:p>
          <a:p>
            <a:pPr algn="ctr" fontAlgn="auto">
              <a:spcBef>
                <a:spcPts val="600"/>
              </a:spcBef>
              <a:spcAft>
                <a:spcPts val="0"/>
              </a:spcAft>
              <a:buSzPct val="100000"/>
              <a:defRPr/>
            </a:pPr>
            <a:r>
              <a:rPr lang="en-US" sz="2000" dirty="0">
                <a:latin typeface="Calibri"/>
                <a:cs typeface="Calibri"/>
              </a:rPr>
              <a:t>In skit form (8-min)</a:t>
            </a:r>
          </a:p>
        </p:txBody>
      </p:sp>
      <p:pic>
        <p:nvPicPr>
          <p:cNvPr id="2970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1851025"/>
            <a:ext cx="169545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bwMode="auto">
          <a:xfrm>
            <a:off x="3352800" y="3503613"/>
            <a:ext cx="2590800" cy="2832100"/>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Style</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50 Points</a:t>
            </a:r>
          </a:p>
          <a:p>
            <a:pPr algn="ctr" fontAlgn="auto">
              <a:spcBef>
                <a:spcPts val="600"/>
              </a:spcBef>
              <a:spcAft>
                <a:spcPts val="0"/>
              </a:spcAft>
              <a:buSzPct val="100000"/>
              <a:defRPr/>
            </a:pPr>
            <a:r>
              <a:rPr lang="en-US" sz="2000" dirty="0">
                <a:latin typeface="Calibri"/>
                <a:cs typeface="Calibri"/>
              </a:rPr>
              <a:t>Elaboration of</a:t>
            </a:r>
          </a:p>
          <a:p>
            <a:pPr algn="ctr" fontAlgn="auto">
              <a:spcBef>
                <a:spcPts val="600"/>
              </a:spcBef>
              <a:spcAft>
                <a:spcPts val="0"/>
              </a:spcAft>
              <a:buSzPct val="100000"/>
              <a:defRPr/>
            </a:pPr>
            <a:r>
              <a:rPr lang="en-US" sz="2000" dirty="0">
                <a:latin typeface="Calibri"/>
                <a:cs typeface="Calibri"/>
              </a:rPr>
              <a:t>Long-Term solution</a:t>
            </a:r>
          </a:p>
          <a:p>
            <a:pPr algn="ctr" fontAlgn="auto">
              <a:spcBef>
                <a:spcPts val="600"/>
              </a:spcBef>
              <a:spcAft>
                <a:spcPts val="0"/>
              </a:spcAft>
              <a:buSzPct val="100000"/>
              <a:defRPr/>
            </a:pPr>
            <a:r>
              <a:rPr lang="en-US" sz="2000" dirty="0">
                <a:latin typeface="Calibri"/>
                <a:cs typeface="Calibri"/>
              </a:rPr>
              <a:t>Pizazz, sparkle, polish</a:t>
            </a:r>
          </a:p>
          <a:p>
            <a:pPr algn="ctr" fontAlgn="auto">
              <a:spcBef>
                <a:spcPts val="600"/>
              </a:spcBef>
              <a:spcAft>
                <a:spcPts val="0"/>
              </a:spcAft>
              <a:buSzPct val="100000"/>
              <a:defRPr/>
            </a:pPr>
            <a:r>
              <a:rPr lang="en-US" sz="2000" dirty="0">
                <a:latin typeface="Calibri"/>
                <a:cs typeface="Calibri"/>
              </a:rPr>
              <a:t>Team chosen elements</a:t>
            </a:r>
          </a:p>
          <a:p>
            <a:pPr>
              <a:defRPr/>
            </a:pPr>
            <a:endParaRPr lang="en-US" sz="2000" dirty="0">
              <a:cs typeface="Arial" charset="0"/>
            </a:endParaRPr>
          </a:p>
        </p:txBody>
      </p:sp>
      <p:pic>
        <p:nvPicPr>
          <p:cNvPr id="2970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1471613"/>
            <a:ext cx="93186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bwMode="auto">
          <a:xfrm>
            <a:off x="6477000" y="3427413"/>
            <a:ext cx="2093913" cy="2832100"/>
          </a:xfrm>
          <a:prstGeom prst="rect">
            <a:avLst/>
          </a:prstGeom>
          <a:noFill/>
        </p:spPr>
        <p:txBody>
          <a:bodyPr wrap="none">
            <a:spAutoFit/>
          </a:bodyPr>
          <a:lstStyle/>
          <a:p>
            <a:pPr marL="320040" indent="-320040" algn="ctr" fontAlgn="auto">
              <a:lnSpc>
                <a:spcPct val="80000"/>
              </a:lnSpc>
              <a:spcBef>
                <a:spcPts val="600"/>
              </a:spcBef>
              <a:spcAft>
                <a:spcPts val="0"/>
              </a:spcAft>
              <a:buSzPct val="100000"/>
              <a:buFont typeface="Arial" pitchFamily="34" charset="0"/>
              <a:buNone/>
              <a:defRPr/>
            </a:pPr>
            <a:r>
              <a:rPr lang="en-US" sz="2800" dirty="0">
                <a:latin typeface="Calibri"/>
                <a:cs typeface="Calibri"/>
              </a:rPr>
              <a:t>Spontaneous</a:t>
            </a:r>
          </a:p>
          <a:p>
            <a:pPr marL="320040" indent="-320040" algn="ctr" fontAlgn="auto">
              <a:lnSpc>
                <a:spcPct val="80000"/>
              </a:lnSpc>
              <a:spcBef>
                <a:spcPts val="600"/>
              </a:spcBef>
              <a:spcAft>
                <a:spcPts val="0"/>
              </a:spcAft>
              <a:buSzPct val="100000"/>
              <a:buFont typeface="Arial" pitchFamily="34" charset="0"/>
              <a:buNone/>
              <a:defRPr/>
            </a:pPr>
            <a:r>
              <a:rPr lang="en-US" sz="3200" b="1" dirty="0">
                <a:latin typeface="Calibri"/>
                <a:cs typeface="Calibri"/>
              </a:rPr>
              <a:t>100 Points</a:t>
            </a:r>
          </a:p>
          <a:p>
            <a:pPr algn="ctr" fontAlgn="auto">
              <a:spcBef>
                <a:spcPts val="600"/>
              </a:spcBef>
              <a:spcAft>
                <a:spcPts val="0"/>
              </a:spcAft>
              <a:buSzPct val="100000"/>
              <a:defRPr/>
            </a:pPr>
            <a:r>
              <a:rPr lang="en-US" sz="2000" dirty="0">
                <a:latin typeface="Calibri"/>
                <a:cs typeface="Calibri"/>
              </a:rPr>
              <a:t>On the spot</a:t>
            </a:r>
          </a:p>
          <a:p>
            <a:pPr algn="ctr" fontAlgn="auto">
              <a:spcBef>
                <a:spcPts val="600"/>
              </a:spcBef>
              <a:spcAft>
                <a:spcPts val="0"/>
              </a:spcAft>
              <a:buSzPct val="100000"/>
              <a:defRPr/>
            </a:pPr>
            <a:r>
              <a:rPr lang="en-US" sz="2000" dirty="0">
                <a:latin typeface="Calibri"/>
                <a:cs typeface="Calibri"/>
              </a:rPr>
              <a:t>Anything goes</a:t>
            </a:r>
          </a:p>
          <a:p>
            <a:pPr algn="ctr" fontAlgn="auto">
              <a:spcBef>
                <a:spcPts val="600"/>
              </a:spcBef>
              <a:spcAft>
                <a:spcPts val="0"/>
              </a:spcAft>
              <a:buSzPct val="100000"/>
              <a:defRPr/>
            </a:pPr>
            <a:r>
              <a:rPr lang="en-US" sz="2000" dirty="0">
                <a:latin typeface="Calibri"/>
                <a:cs typeface="Calibri"/>
              </a:rPr>
              <a:t>3 Types: Verbal,</a:t>
            </a:r>
          </a:p>
          <a:p>
            <a:pPr algn="ctr" fontAlgn="auto">
              <a:spcBef>
                <a:spcPts val="600"/>
              </a:spcBef>
              <a:spcAft>
                <a:spcPts val="0"/>
              </a:spcAft>
              <a:buSzPct val="100000"/>
              <a:defRPr/>
            </a:pPr>
            <a:r>
              <a:rPr lang="en-US" sz="2000" dirty="0">
                <a:latin typeface="Calibri"/>
                <a:cs typeface="Calibri"/>
              </a:rPr>
              <a:t>Hands-on, Hybrid</a:t>
            </a:r>
          </a:p>
          <a:p>
            <a:pPr>
              <a:defRPr/>
            </a:pPr>
            <a:endParaRPr lang="en-US" sz="2000" dirty="0">
              <a:cs typeface="Arial" charset="0"/>
            </a:endParaRPr>
          </a:p>
        </p:txBody>
      </p:sp>
      <p:sp>
        <p:nvSpPr>
          <p:cNvPr id="29704" name="TextBox 12"/>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20</a:t>
            </a:r>
          </a:p>
        </p:txBody>
      </p:sp>
      <p:sp>
        <p:nvSpPr>
          <p:cNvPr id="29705" name="TextBox 15"/>
          <p:cNvSpPr txBox="1">
            <a:spLocks noChangeArrowheads="1"/>
          </p:cNvSpPr>
          <p:nvPr/>
        </p:nvSpPr>
        <p:spPr bwMode="auto">
          <a:xfrm>
            <a:off x="81407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1  </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1700" y="927100"/>
            <a:ext cx="7340600" cy="5041900"/>
          </a:xfrm>
          <a:prstGeom prst="rect">
            <a:avLst/>
          </a:prstGeom>
          <a:noFill/>
        </p:spPr>
        <p:txBody>
          <a:bodyPr wrap="none" lIns="91440" tIns="45720" rIns="91440" bIns="45720" anchor="ctr" anchorCtr="0">
            <a:prstTxWarp prst="textButton">
              <a:avLst>
                <a:gd name="adj" fmla="val 10869889"/>
              </a:avLst>
            </a:prstTxWarp>
            <a:spAutoFit/>
          </a:bodyPr>
          <a:lstStyle/>
          <a:p>
            <a:pPr algn="ctr"/>
            <a:r>
              <a:rPr lang="en-US" sz="66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Forms, Scoring</a:t>
            </a: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r>
              <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&amp; Penalties</a:t>
            </a:r>
            <a:endParaRPr lang="en-US" sz="6600" b="1" cap="none" spc="0" dirty="0">
              <a:ln w="12700">
                <a:solidFill>
                  <a:schemeClr val="bg1"/>
                </a:solidFill>
                <a:prstDash val="solid"/>
              </a:ln>
              <a:solidFill>
                <a:srgbClr val="FFFF00"/>
              </a:solidFill>
              <a:effectLst>
                <a:outerShdw blurRad="41275" dist="20320" dir="1800000" algn="tl" rotWithShape="0">
                  <a:srgbClr val="000000">
                    <a:alpha val="40000"/>
                  </a:srgbClr>
                </a:outerShdw>
              </a:effectLst>
            </a:endParaRPr>
          </a:p>
        </p:txBody>
      </p:sp>
      <p:pic>
        <p:nvPicPr>
          <p:cNvPr id="3" name="Picture 2" descr="forms3.jpg"/>
          <p:cNvPicPr>
            <a:picLocks noChangeAspect="1"/>
          </p:cNvPicPr>
          <p:nvPr/>
        </p:nvPicPr>
        <p:blipFill rotWithShape="1">
          <a:blip r:embed="rId2">
            <a:extLst>
              <a:ext uri="{28A0092B-C50C-407E-A947-70E740481C1C}">
                <a14:useLocalDpi xmlns:a14="http://schemas.microsoft.com/office/drawing/2010/main" val="0"/>
              </a:ext>
            </a:extLst>
          </a:blip>
          <a:srcRect l="14935" r="14675"/>
          <a:stretch/>
        </p:blipFill>
        <p:spPr>
          <a:xfrm>
            <a:off x="3025775" y="1887238"/>
            <a:ext cx="3092450" cy="3103861"/>
          </a:xfrm>
          <a:prstGeom prst="roundRect">
            <a:avLst/>
          </a:prstGeom>
          <a:ln w="28575" cmpd="sng">
            <a:solidFill>
              <a:schemeClr val="tx1"/>
            </a:solidFill>
          </a:ln>
        </p:spPr>
      </p:pic>
    </p:spTree>
    <p:extLst>
      <p:ext uri="{BB962C8B-B14F-4D97-AF65-F5344CB8AC3E}">
        <p14:creationId xmlns:p14="http://schemas.microsoft.com/office/powerpoint/2010/main" val="185962710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4"/>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Style Form</a:t>
            </a:r>
          </a:p>
        </p:txBody>
      </p:sp>
      <p:sp>
        <p:nvSpPr>
          <p:cNvPr id="79874" name="Rectangle 3"/>
          <p:cNvSpPr>
            <a:spLocks noChangeArrowheads="1"/>
          </p:cNvSpPr>
          <p:nvPr/>
        </p:nvSpPr>
        <p:spPr bwMode="auto">
          <a:xfrm>
            <a:off x="4648200" y="1233488"/>
            <a:ext cx="4038600" cy="484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28600" indent="-228600" defTabSz="514350" eaLnBrk="0" hangingPunct="0">
              <a:spcBef>
                <a:spcPts val="600"/>
              </a:spcBef>
              <a:buFontTx/>
              <a:buChar char="•"/>
            </a:pPr>
            <a:r>
              <a:rPr lang="en-US" sz="2200" dirty="0">
                <a:latin typeface="Calibri" charset="0"/>
                <a:cs typeface="Calibri" charset="0"/>
              </a:rPr>
              <a:t>4  copies for Staging Judge</a:t>
            </a:r>
          </a:p>
          <a:p>
            <a:pPr marL="228600" indent="-228600" defTabSz="514350" eaLnBrk="0" hangingPunct="0">
              <a:spcBef>
                <a:spcPts val="600"/>
              </a:spcBef>
              <a:buFontTx/>
              <a:buChar char="•"/>
            </a:pPr>
            <a:r>
              <a:rPr lang="en-US" sz="2200" dirty="0">
                <a:latin typeface="Calibri" charset="0"/>
                <a:cs typeface="Calibri" charset="0"/>
              </a:rPr>
              <a:t>Elaborates Long-Term problem</a:t>
            </a:r>
          </a:p>
          <a:p>
            <a:pPr marL="228600" indent="-228600" defTabSz="514350" eaLnBrk="0" hangingPunct="0">
              <a:spcBef>
                <a:spcPts val="600"/>
              </a:spcBef>
              <a:buFontTx/>
              <a:buChar char="•"/>
            </a:pPr>
            <a:r>
              <a:rPr lang="en-US" sz="2200" dirty="0">
                <a:latin typeface="Calibri" charset="0"/>
                <a:cs typeface="Calibri" charset="0"/>
              </a:rPr>
              <a:t>Relates to the solution’s theme</a:t>
            </a:r>
          </a:p>
          <a:p>
            <a:pPr marL="228600" indent="-228600" defTabSz="514350" eaLnBrk="0" hangingPunct="0">
              <a:spcBef>
                <a:spcPts val="600"/>
              </a:spcBef>
              <a:buFontTx/>
              <a:buChar char="•"/>
            </a:pPr>
            <a:r>
              <a:rPr lang="en-US" sz="2200" dirty="0">
                <a:latin typeface="Calibri" charset="0"/>
                <a:cs typeface="Calibri" charset="0"/>
              </a:rPr>
              <a:t>Team can showcase strengths</a:t>
            </a:r>
          </a:p>
          <a:p>
            <a:pPr marL="228600" indent="-228600" defTabSz="514350" eaLnBrk="0" hangingPunct="0">
              <a:spcBef>
                <a:spcPts val="600"/>
              </a:spcBef>
              <a:buFontTx/>
              <a:buChar char="•"/>
            </a:pPr>
            <a:r>
              <a:rPr lang="en-US" sz="2200" dirty="0">
                <a:latin typeface="Calibri" charset="0"/>
                <a:cs typeface="Calibri" charset="0"/>
              </a:rPr>
              <a:t>Cannot be items already scored as part of Long-Term</a:t>
            </a:r>
          </a:p>
          <a:p>
            <a:pPr marL="228600" indent="-228600" defTabSz="514350" eaLnBrk="0" hangingPunct="0">
              <a:spcBef>
                <a:spcPts val="600"/>
              </a:spcBef>
              <a:buFontTx/>
              <a:buChar char="•"/>
            </a:pPr>
            <a:r>
              <a:rPr lang="en-US" sz="2200" dirty="0">
                <a:latin typeface="Calibri" charset="0"/>
                <a:cs typeface="Calibri" charset="0"/>
              </a:rPr>
              <a:t>Categories:</a:t>
            </a:r>
          </a:p>
          <a:p>
            <a:pPr marL="914400" lvl="1" indent="-457200" defTabSz="514350" eaLnBrk="0" hangingPunct="0">
              <a:spcBef>
                <a:spcPts val="600"/>
              </a:spcBef>
              <a:buFontTx/>
              <a:buAutoNum type="arabicPeriod"/>
            </a:pPr>
            <a:r>
              <a:rPr lang="en-US" sz="2200" dirty="0">
                <a:latin typeface="Calibri" charset="0"/>
                <a:cs typeface="Calibri" charset="0"/>
              </a:rPr>
              <a:t>Specific Scoring Elements</a:t>
            </a:r>
          </a:p>
          <a:p>
            <a:pPr marL="914400" lvl="1" indent="-457200" defTabSz="514350" eaLnBrk="0" hangingPunct="0">
              <a:spcBef>
                <a:spcPts val="600"/>
              </a:spcBef>
              <a:buFontTx/>
              <a:buAutoNum type="arabicPeriod"/>
            </a:pPr>
            <a:r>
              <a:rPr lang="en-US" sz="2200" dirty="0">
                <a:latin typeface="Calibri" charset="0"/>
                <a:cs typeface="Calibri" charset="0"/>
              </a:rPr>
              <a:t>Free Choice Elements</a:t>
            </a:r>
          </a:p>
          <a:p>
            <a:pPr marL="914400" lvl="1" indent="-457200" defTabSz="514350" eaLnBrk="0" hangingPunct="0">
              <a:spcBef>
                <a:spcPts val="600"/>
              </a:spcBef>
              <a:buFontTx/>
              <a:buAutoNum type="arabicPeriod"/>
            </a:pPr>
            <a:r>
              <a:rPr lang="en-US" sz="2200" dirty="0">
                <a:latin typeface="Calibri" charset="0"/>
                <a:cs typeface="Calibri" charset="0"/>
              </a:rPr>
              <a:t>Overall Effect</a:t>
            </a:r>
          </a:p>
          <a:p>
            <a:pPr marL="228600" indent="-228600" defTabSz="514350" eaLnBrk="0" hangingPunct="0">
              <a:spcBef>
                <a:spcPts val="600"/>
              </a:spcBef>
              <a:buFontTx/>
              <a:buChar char="•"/>
            </a:pPr>
            <a:r>
              <a:rPr lang="en-US" sz="2200" dirty="0">
                <a:latin typeface="Calibri" charset="0"/>
                <a:cs typeface="Calibri" charset="0"/>
              </a:rPr>
              <a:t>Be very specific when describing elements on form.</a:t>
            </a:r>
          </a:p>
        </p:txBody>
      </p:sp>
      <p:pic>
        <p:nvPicPr>
          <p:cNvPr id="79875" name="Picture 2" descr="style-form.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233488"/>
            <a:ext cx="3886200" cy="5029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79876" name="TextBox 10"/>
          <p:cNvSpPr txBox="1">
            <a:spLocks noChangeArrowheads="1"/>
          </p:cNvSpPr>
          <p:nvPr/>
        </p:nvSpPr>
        <p:spPr bwMode="auto">
          <a:xfrm>
            <a:off x="12700" y="6450013"/>
            <a:ext cx="1989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Appendix</a:t>
            </a:r>
          </a:p>
        </p:txBody>
      </p:sp>
      <p:sp>
        <p:nvSpPr>
          <p:cNvPr id="7987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67</a:t>
            </a:r>
            <a:endParaRPr lang="en-US" sz="2000" dirty="0">
              <a:solidFill>
                <a:srgbClr val="FFFF00"/>
              </a:solidFill>
            </a:endParaRPr>
          </a:p>
        </p:txBody>
      </p:sp>
    </p:spTree>
    <p:extLst>
      <p:ext uri="{BB962C8B-B14F-4D97-AF65-F5344CB8AC3E}">
        <p14:creationId xmlns:p14="http://schemas.microsoft.com/office/powerpoint/2010/main" val="195226899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Completing the Style Form</a:t>
            </a:r>
            <a:endParaRPr b="1">
              <a:latin typeface="Calibri"/>
              <a:ea typeface="+mn-ea"/>
              <a:cs typeface="Calibri"/>
            </a:endParaRPr>
          </a:p>
        </p:txBody>
      </p:sp>
      <p:sp>
        <p:nvSpPr>
          <p:cNvPr id="80898" name="Rectangle 3"/>
          <p:cNvSpPr>
            <a:spLocks noGrp="1"/>
          </p:cNvSpPr>
          <p:nvPr>
            <p:ph sz="quarter" idx="4294967295"/>
          </p:nvPr>
        </p:nvSpPr>
        <p:spPr>
          <a:xfrm>
            <a:off x="914400" y="1187450"/>
            <a:ext cx="7315200" cy="5029069"/>
          </a:xfrm>
        </p:spPr>
        <p:txBody>
          <a:bodyPr/>
          <a:lstStyle/>
          <a:p>
            <a:pPr>
              <a:buFontTx/>
              <a:buChar char="•"/>
            </a:pPr>
            <a:r>
              <a:rPr lang="en-US" sz="2400" dirty="0">
                <a:latin typeface="Calibri" charset="0"/>
              </a:rPr>
              <a:t>All </a:t>
            </a:r>
            <a:r>
              <a:rPr lang="en-US" sz="2400" dirty="0" smtClean="0">
                <a:latin typeface="Calibri" charset="0"/>
              </a:rPr>
              <a:t>forms, including the Style form should </a:t>
            </a:r>
            <a:r>
              <a:rPr lang="en-US" sz="2400" dirty="0">
                <a:latin typeface="Calibri" charset="0"/>
              </a:rPr>
              <a:t>be filled out by the team, in the team’s own </a:t>
            </a:r>
            <a:r>
              <a:rPr lang="en-US" sz="2400" dirty="0" smtClean="0">
                <a:latin typeface="Calibri" charset="0"/>
              </a:rPr>
              <a:t>words</a:t>
            </a:r>
          </a:p>
          <a:p>
            <a:pPr>
              <a:buFontTx/>
              <a:buChar char="•"/>
            </a:pPr>
            <a:r>
              <a:rPr lang="en-US" sz="2400" dirty="0">
                <a:latin typeface="Calibri" charset="0"/>
              </a:rPr>
              <a:t>Division I teams may have their coach “scribe” the form but the team needs to be the </a:t>
            </a:r>
            <a:r>
              <a:rPr lang="en-US" sz="2400" dirty="0" smtClean="0">
                <a:latin typeface="Calibri" charset="0"/>
              </a:rPr>
              <a:t>author</a:t>
            </a:r>
            <a:endParaRPr lang="en-US" sz="2400" dirty="0">
              <a:latin typeface="Calibri" charset="0"/>
            </a:endParaRPr>
          </a:p>
          <a:p>
            <a:pPr>
              <a:buFontTx/>
              <a:buChar char="•"/>
            </a:pPr>
            <a:r>
              <a:rPr lang="en-US" sz="2400" dirty="0" smtClean="0">
                <a:latin typeface="Calibri" charset="0"/>
              </a:rPr>
              <a:t>General </a:t>
            </a:r>
            <a:r>
              <a:rPr lang="en-US" sz="2400" dirty="0">
                <a:latin typeface="Calibri" charset="0"/>
              </a:rPr>
              <a:t>choices lead to general or average </a:t>
            </a:r>
            <a:r>
              <a:rPr lang="en-US" sz="2400" dirty="0" smtClean="0">
                <a:latin typeface="Calibri" charset="0"/>
              </a:rPr>
              <a:t>scoring, be specific about what you want scored  </a:t>
            </a:r>
            <a:endParaRPr lang="en-US" sz="2400" dirty="0">
              <a:latin typeface="Calibri" charset="0"/>
            </a:endParaRPr>
          </a:p>
          <a:p>
            <a:pPr>
              <a:buFontTx/>
              <a:buChar char="•"/>
            </a:pPr>
            <a:r>
              <a:rPr lang="en-US" sz="2400" dirty="0" smtClean="0">
                <a:latin typeface="Calibri" charset="0"/>
              </a:rPr>
              <a:t>If the team has one costume they are particularly proud of, select the one costume or portion of a costume rather than “costumes”</a:t>
            </a:r>
          </a:p>
          <a:p>
            <a:pPr>
              <a:buFontTx/>
              <a:buChar char="•"/>
            </a:pPr>
            <a:r>
              <a:rPr lang="en-US" sz="2400" dirty="0" smtClean="0">
                <a:latin typeface="Calibri" charset="0"/>
              </a:rPr>
              <a:t>Part </a:t>
            </a:r>
            <a:r>
              <a:rPr lang="en-US" sz="2400" dirty="0">
                <a:latin typeface="Calibri" charset="0"/>
              </a:rPr>
              <a:t>III is the Summary, it asks the team to </a:t>
            </a:r>
            <a:r>
              <a:rPr lang="en-US" sz="2400" b="1" i="1" u="sng" dirty="0">
                <a:solidFill>
                  <a:srgbClr val="FFFF00"/>
                </a:solidFill>
                <a:latin typeface="Calibri" charset="0"/>
              </a:rPr>
              <a:t>briefly</a:t>
            </a:r>
            <a:r>
              <a:rPr lang="en-US" sz="2400" dirty="0">
                <a:solidFill>
                  <a:srgbClr val="FFFF00"/>
                </a:solidFill>
                <a:latin typeface="Calibri" charset="0"/>
              </a:rPr>
              <a:t> </a:t>
            </a:r>
            <a:r>
              <a:rPr lang="en-US" sz="2400" dirty="0">
                <a:latin typeface="Calibri" charset="0"/>
              </a:rPr>
              <a:t>describe how the style presentation related to the Long-Term </a:t>
            </a:r>
            <a:r>
              <a:rPr lang="en-US" sz="2400" dirty="0" smtClean="0">
                <a:latin typeface="Calibri" charset="0"/>
              </a:rPr>
              <a:t>solution</a:t>
            </a:r>
          </a:p>
          <a:p>
            <a:pPr>
              <a:buFontTx/>
              <a:buChar char="•"/>
            </a:pPr>
            <a:r>
              <a:rPr lang="en-US" sz="2400" dirty="0" smtClean="0">
                <a:latin typeface="Calibri" charset="0"/>
              </a:rPr>
              <a:t>Remember the Style Judges have </a:t>
            </a:r>
            <a:r>
              <a:rPr lang="en-US" sz="2400" dirty="0">
                <a:latin typeface="Calibri" charset="0"/>
              </a:rPr>
              <a:t>only </a:t>
            </a:r>
            <a:r>
              <a:rPr lang="en-US" sz="2400" dirty="0" smtClean="0">
                <a:latin typeface="Calibri" charset="0"/>
              </a:rPr>
              <a:t>a few minutes to read the summary</a:t>
            </a:r>
          </a:p>
        </p:txBody>
      </p:sp>
      <p:sp>
        <p:nvSpPr>
          <p:cNvPr id="8089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24</a:t>
            </a:r>
          </a:p>
        </p:txBody>
      </p:sp>
      <p:sp>
        <p:nvSpPr>
          <p:cNvPr id="8090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36</a:t>
            </a:r>
          </a:p>
        </p:txBody>
      </p:sp>
    </p:spTree>
    <p:extLst>
      <p:ext uri="{BB962C8B-B14F-4D97-AF65-F5344CB8AC3E}">
        <p14:creationId xmlns:p14="http://schemas.microsoft.com/office/powerpoint/2010/main" val="28691838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4"/>
          <p:cNvSpPr>
            <a:spLocks noGrp="1"/>
          </p:cNvSpPr>
          <p:nvPr>
            <p:ph type="title" idx="4294967295"/>
          </p:nvPr>
        </p:nvSpPr>
        <p:spPr>
          <a:xfrm>
            <a:off x="0" y="224706"/>
            <a:ext cx="9144000" cy="677108"/>
          </a:xfrm>
        </p:spPr>
        <p:txBody>
          <a:bodyPr/>
          <a:lstStyle/>
          <a:p>
            <a:pPr algn="ctr" defTabSz="914363" eaLnBrk="1" fontAlgn="auto" hangingPunct="1">
              <a:spcAft>
                <a:spcPts val="0"/>
              </a:spcAft>
              <a:defRPr/>
            </a:pPr>
            <a:r>
              <a:rPr b="1">
                <a:latin typeface="Calibri"/>
                <a:ea typeface="+mn-ea"/>
                <a:cs typeface="Calibri"/>
              </a:rPr>
              <a:t>Outside Assistance (OA) Form</a:t>
            </a:r>
          </a:p>
        </p:txBody>
      </p:sp>
      <p:sp>
        <p:nvSpPr>
          <p:cNvPr id="106498" name="Rectangle 3"/>
          <p:cNvSpPr>
            <a:spLocks noChangeArrowheads="1"/>
          </p:cNvSpPr>
          <p:nvPr/>
        </p:nvSpPr>
        <p:spPr bwMode="auto">
          <a:xfrm>
            <a:off x="4648200" y="1363663"/>
            <a:ext cx="3962400" cy="420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28600" indent="-228600">
              <a:spcBef>
                <a:spcPts val="600"/>
              </a:spcBef>
              <a:buFontTx/>
              <a:buChar char="•"/>
            </a:pPr>
            <a:r>
              <a:rPr lang="en-US" sz="2200" dirty="0">
                <a:latin typeface="Calibri" charset="0"/>
                <a:cs typeface="Calibri" charset="0"/>
              </a:rPr>
              <a:t>1 copy for Staging Judge</a:t>
            </a:r>
          </a:p>
          <a:p>
            <a:pPr marL="228600" indent="-228600">
              <a:spcBef>
                <a:spcPts val="600"/>
              </a:spcBef>
              <a:buFontTx/>
              <a:buChar char="•"/>
            </a:pPr>
            <a:r>
              <a:rPr lang="en-US" sz="2200" dirty="0">
                <a:latin typeface="Calibri" charset="0"/>
                <a:cs typeface="Calibri" charset="0"/>
              </a:rPr>
              <a:t>Only 7 members can contribute to problem solution</a:t>
            </a:r>
          </a:p>
          <a:p>
            <a:pPr marL="228600" indent="-228600">
              <a:spcBef>
                <a:spcPts val="600"/>
              </a:spcBef>
              <a:buFontTx/>
              <a:buChar char="•"/>
            </a:pPr>
            <a:r>
              <a:rPr lang="en-US" sz="2200" dirty="0">
                <a:latin typeface="Calibri" charset="0"/>
                <a:cs typeface="Calibri" charset="0"/>
              </a:rPr>
              <a:t>Coaches are facilitators</a:t>
            </a:r>
          </a:p>
          <a:p>
            <a:pPr marL="228600" indent="-228600">
              <a:spcBef>
                <a:spcPts val="600"/>
              </a:spcBef>
              <a:buFontTx/>
              <a:buChar char="•"/>
            </a:pPr>
            <a:r>
              <a:rPr lang="en-US" sz="2200" dirty="0">
                <a:latin typeface="Calibri" charset="0"/>
                <a:cs typeface="Calibri" charset="0"/>
              </a:rPr>
              <a:t>Coaches can assist </a:t>
            </a:r>
            <a:r>
              <a:rPr lang="en-US" sz="2200" dirty="0" err="1">
                <a:latin typeface="Calibri" charset="0"/>
                <a:cs typeface="Calibri" charset="0"/>
              </a:rPr>
              <a:t>Div</a:t>
            </a:r>
            <a:r>
              <a:rPr lang="en-US" sz="2200" dirty="0">
                <a:latin typeface="Calibri" charset="0"/>
                <a:cs typeface="Calibri" charset="0"/>
              </a:rPr>
              <a:t> I teams in filling out forms, but must use team</a:t>
            </a:r>
            <a:r>
              <a:rPr lang="ja-JP" altLang="en-US" sz="2200" dirty="0">
                <a:latin typeface="Calibri" charset="0"/>
                <a:cs typeface="Calibri" charset="0"/>
              </a:rPr>
              <a:t>’</a:t>
            </a:r>
            <a:r>
              <a:rPr lang="en-US" altLang="ja-JP" sz="2200" dirty="0">
                <a:latin typeface="Calibri" charset="0"/>
                <a:cs typeface="Calibri" charset="0"/>
              </a:rPr>
              <a:t>s own words</a:t>
            </a:r>
          </a:p>
          <a:p>
            <a:pPr marL="228600" indent="-228600">
              <a:spcBef>
                <a:spcPts val="600"/>
              </a:spcBef>
              <a:buFontTx/>
              <a:buChar char="•"/>
            </a:pPr>
            <a:r>
              <a:rPr lang="en-US" sz="2200" dirty="0">
                <a:latin typeface="Calibri" charset="0"/>
                <a:cs typeface="Calibri" charset="0"/>
              </a:rPr>
              <a:t>If OA did occur, list on form, may result in a penalty</a:t>
            </a:r>
          </a:p>
          <a:p>
            <a:pPr marL="228600" indent="-228600">
              <a:spcBef>
                <a:spcPts val="600"/>
              </a:spcBef>
              <a:buFontTx/>
              <a:buChar char="•"/>
            </a:pPr>
            <a:r>
              <a:rPr lang="en-US" sz="2200" dirty="0">
                <a:latin typeface="Calibri" charset="0"/>
                <a:cs typeface="Calibri" charset="0"/>
              </a:rPr>
              <a:t>Penalty is proportional to amount and type of help given</a:t>
            </a:r>
          </a:p>
        </p:txBody>
      </p:sp>
      <p:pic>
        <p:nvPicPr>
          <p:cNvPr id="106499" name="Picture 1" descr="outsideassistanceform.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363663"/>
            <a:ext cx="3886200" cy="5029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500" name="TextBox 10"/>
          <p:cNvSpPr txBox="1">
            <a:spLocks noChangeArrowheads="1"/>
          </p:cNvSpPr>
          <p:nvPr/>
        </p:nvSpPr>
        <p:spPr bwMode="auto">
          <a:xfrm>
            <a:off x="12700" y="6450013"/>
            <a:ext cx="22304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Appendix</a:t>
            </a:r>
          </a:p>
        </p:txBody>
      </p:sp>
      <p:sp>
        <p:nvSpPr>
          <p:cNvPr id="106501"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68</a:t>
            </a:r>
            <a:endParaRPr lang="en-US" sz="2000" dirty="0">
              <a:solidFill>
                <a:srgbClr val="FFFF00"/>
              </a:solidFill>
            </a:endParaRPr>
          </a:p>
        </p:txBody>
      </p:sp>
    </p:spTree>
    <p:extLst>
      <p:ext uri="{BB962C8B-B14F-4D97-AF65-F5344CB8AC3E}">
        <p14:creationId xmlns:p14="http://schemas.microsoft.com/office/powerpoint/2010/main" val="363548384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4"/>
          <p:cNvSpPr>
            <a:spLocks noGrp="1"/>
          </p:cNvSpPr>
          <p:nvPr>
            <p:ph type="title" idx="4294967295"/>
          </p:nvPr>
        </p:nvSpPr>
        <p:spPr>
          <a:xfrm>
            <a:off x="0" y="224706"/>
            <a:ext cx="9144000" cy="685800"/>
          </a:xfrm>
        </p:spPr>
        <p:txBody>
          <a:bodyPr/>
          <a:lstStyle/>
          <a:p>
            <a:pPr algn="ctr" defTabSz="914363" eaLnBrk="1" fontAlgn="auto" hangingPunct="1">
              <a:spcAft>
                <a:spcPts val="0"/>
              </a:spcAft>
              <a:defRPr/>
            </a:pPr>
            <a:r>
              <a:rPr b="1">
                <a:latin typeface="Calibri"/>
                <a:ea typeface="+mn-ea"/>
                <a:cs typeface="Calibri"/>
              </a:rPr>
              <a:t>Cost Form</a:t>
            </a:r>
          </a:p>
        </p:txBody>
      </p:sp>
      <p:sp>
        <p:nvSpPr>
          <p:cNvPr id="105474" name="Text Box 3"/>
          <p:cNvSpPr txBox="1">
            <a:spLocks noChangeArrowheads="1"/>
          </p:cNvSpPr>
          <p:nvPr/>
        </p:nvSpPr>
        <p:spPr bwMode="auto">
          <a:xfrm>
            <a:off x="4572000" y="1149357"/>
            <a:ext cx="4343400"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600"/>
              </a:spcBef>
              <a:buFontTx/>
              <a:buChar char="•"/>
            </a:pPr>
            <a:r>
              <a:rPr lang="en-US" sz="2200" dirty="0">
                <a:latin typeface="Calibri" charset="0"/>
                <a:cs typeface="Calibri" charset="0"/>
              </a:rPr>
              <a:t>1 copy for Staging Judge</a:t>
            </a:r>
          </a:p>
          <a:p>
            <a:pPr>
              <a:spcBef>
                <a:spcPts val="600"/>
              </a:spcBef>
              <a:buFontTx/>
              <a:buChar char="•"/>
            </a:pPr>
            <a:r>
              <a:rPr lang="en-US" sz="2200" dirty="0">
                <a:latin typeface="Calibri" charset="0"/>
                <a:cs typeface="Calibri" charset="0"/>
              </a:rPr>
              <a:t>Must represent everything used during Long-Term &amp; Style</a:t>
            </a:r>
          </a:p>
          <a:p>
            <a:pPr>
              <a:spcBef>
                <a:spcPts val="600"/>
              </a:spcBef>
              <a:buFontTx/>
              <a:buChar char="•"/>
            </a:pPr>
            <a:r>
              <a:rPr lang="en-US" sz="2200" dirty="0">
                <a:latin typeface="Calibri" charset="0"/>
                <a:cs typeface="Calibri" charset="0"/>
              </a:rPr>
              <a:t>Doesn’</a:t>
            </a:r>
            <a:r>
              <a:rPr lang="en-US" altLang="ja-JP" sz="2200" dirty="0">
                <a:latin typeface="Calibri" charset="0"/>
                <a:cs typeface="Calibri" charset="0"/>
              </a:rPr>
              <a:t>t include items not used during presentation</a:t>
            </a:r>
          </a:p>
          <a:p>
            <a:pPr>
              <a:spcBef>
                <a:spcPts val="600"/>
              </a:spcBef>
              <a:buFontTx/>
              <a:buChar char="•"/>
            </a:pPr>
            <a:r>
              <a:rPr lang="ja-JP" altLang="en-US" sz="2200" dirty="0">
                <a:latin typeface="Calibri" charset="0"/>
                <a:cs typeface="Calibri" charset="0"/>
              </a:rPr>
              <a:t>“</a:t>
            </a:r>
            <a:r>
              <a:rPr lang="en-US" altLang="ja-JP" sz="2200" dirty="0">
                <a:latin typeface="Calibri" charset="0"/>
                <a:cs typeface="Calibri" charset="0"/>
              </a:rPr>
              <a:t>Garage sale value</a:t>
            </a:r>
            <a:r>
              <a:rPr lang="ja-JP" altLang="en-US" sz="2200" dirty="0">
                <a:latin typeface="Calibri" charset="0"/>
                <a:cs typeface="Calibri" charset="0"/>
              </a:rPr>
              <a:t>”</a:t>
            </a:r>
            <a:r>
              <a:rPr lang="en-US" altLang="ja-JP" sz="2200" dirty="0">
                <a:latin typeface="Calibri" charset="0"/>
                <a:cs typeface="Calibri" charset="0"/>
              </a:rPr>
              <a:t> if used items</a:t>
            </a:r>
          </a:p>
          <a:p>
            <a:pPr>
              <a:spcBef>
                <a:spcPts val="600"/>
              </a:spcBef>
              <a:buFontTx/>
              <a:buChar char="•"/>
            </a:pPr>
            <a:r>
              <a:rPr lang="en-US" sz="2200" dirty="0">
                <a:latin typeface="Calibri" charset="0"/>
                <a:cs typeface="Calibri" charset="0"/>
              </a:rPr>
              <a:t>Combine value of small items</a:t>
            </a:r>
          </a:p>
          <a:p>
            <a:pPr>
              <a:spcBef>
                <a:spcPts val="600"/>
              </a:spcBef>
              <a:buFontTx/>
              <a:buChar char="•"/>
            </a:pPr>
            <a:r>
              <a:rPr lang="en-US" sz="2200" dirty="0">
                <a:latin typeface="Calibri" charset="0"/>
                <a:cs typeface="Calibri" charset="0"/>
              </a:rPr>
              <a:t>Exemptions (see pages 46-48 of the Program Guide)</a:t>
            </a:r>
          </a:p>
          <a:p>
            <a:pPr>
              <a:spcBef>
                <a:spcPts val="600"/>
              </a:spcBef>
              <a:buFontTx/>
              <a:buChar char="•"/>
            </a:pPr>
            <a:r>
              <a:rPr lang="en-US" sz="2200" dirty="0">
                <a:latin typeface="Calibri" charset="0"/>
                <a:cs typeface="Calibri" charset="0"/>
              </a:rPr>
              <a:t>Acquire materials creatively,     </a:t>
            </a:r>
            <a:r>
              <a:rPr lang="ja-JP" altLang="en-US" sz="2200" dirty="0">
                <a:latin typeface="Calibri" charset="0"/>
                <a:cs typeface="Calibri" charset="0"/>
              </a:rPr>
              <a:t>“</a:t>
            </a:r>
            <a:r>
              <a:rPr lang="en-US" altLang="ja-JP" sz="2200" dirty="0">
                <a:latin typeface="Calibri" charset="0"/>
                <a:cs typeface="Calibri" charset="0"/>
              </a:rPr>
              <a:t>the art of scavenging</a:t>
            </a:r>
            <a:r>
              <a:rPr lang="ja-JP" altLang="en-US" sz="2200" dirty="0">
                <a:latin typeface="Calibri" charset="0"/>
                <a:cs typeface="Calibri" charset="0"/>
              </a:rPr>
              <a:t>”</a:t>
            </a:r>
            <a:endParaRPr lang="en-US" altLang="ja-JP" sz="2200" dirty="0">
              <a:latin typeface="Calibri" charset="0"/>
              <a:cs typeface="Calibri" charset="0"/>
            </a:endParaRPr>
          </a:p>
          <a:p>
            <a:pPr>
              <a:spcBef>
                <a:spcPts val="600"/>
              </a:spcBef>
              <a:buFontTx/>
              <a:buChar char="•"/>
            </a:pPr>
            <a:r>
              <a:rPr lang="en-US" sz="2200" dirty="0">
                <a:latin typeface="Calibri" charset="0"/>
                <a:cs typeface="Calibri" charset="0"/>
              </a:rPr>
              <a:t>Cardboard, duct-tape, even </a:t>
            </a:r>
            <a:r>
              <a:rPr lang="ja-JP" altLang="en-US" sz="2200" dirty="0">
                <a:latin typeface="Calibri" charset="0"/>
                <a:cs typeface="Calibri" charset="0"/>
              </a:rPr>
              <a:t>“</a:t>
            </a:r>
            <a:r>
              <a:rPr lang="en-US" altLang="ja-JP" sz="2200" dirty="0">
                <a:latin typeface="Calibri" charset="0"/>
                <a:cs typeface="Calibri" charset="0"/>
              </a:rPr>
              <a:t>donations</a:t>
            </a:r>
            <a:r>
              <a:rPr lang="ja-JP" altLang="en-US" sz="2200" dirty="0">
                <a:latin typeface="Calibri" charset="0"/>
                <a:cs typeface="Calibri" charset="0"/>
              </a:rPr>
              <a:t>”</a:t>
            </a:r>
            <a:r>
              <a:rPr lang="en-US" altLang="ja-JP" sz="2200" dirty="0">
                <a:latin typeface="Calibri" charset="0"/>
                <a:cs typeface="Calibri" charset="0"/>
              </a:rPr>
              <a:t> all have value</a:t>
            </a:r>
            <a:endParaRPr lang="en-US" sz="2200" dirty="0">
              <a:latin typeface="Calibri" charset="0"/>
              <a:cs typeface="Calibri" charset="0"/>
            </a:endParaRPr>
          </a:p>
        </p:txBody>
      </p:sp>
      <p:pic>
        <p:nvPicPr>
          <p:cNvPr id="105475" name="Picture 1" descr="costform.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143000"/>
            <a:ext cx="3886200" cy="5029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5476" name="TextBox 10"/>
          <p:cNvSpPr txBox="1">
            <a:spLocks noChangeArrowheads="1"/>
          </p:cNvSpPr>
          <p:nvPr/>
        </p:nvSpPr>
        <p:spPr bwMode="auto">
          <a:xfrm>
            <a:off x="12700" y="6450013"/>
            <a:ext cx="21002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Appendix</a:t>
            </a:r>
          </a:p>
        </p:txBody>
      </p:sp>
      <p:sp>
        <p:nvSpPr>
          <p:cNvPr id="105477"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69</a:t>
            </a:r>
            <a:endParaRPr lang="en-US" sz="2000" dirty="0">
              <a:solidFill>
                <a:srgbClr val="FFFF00"/>
              </a:solidFill>
            </a:endParaRPr>
          </a:p>
        </p:txBody>
      </p:sp>
    </p:spTree>
    <p:extLst>
      <p:ext uri="{BB962C8B-B14F-4D97-AF65-F5344CB8AC3E}">
        <p14:creationId xmlns:p14="http://schemas.microsoft.com/office/powerpoint/2010/main" val="271823400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0" y="225850"/>
            <a:ext cx="9144000" cy="677108"/>
          </a:xfrm>
        </p:spPr>
        <p:txBody>
          <a:bodyPr/>
          <a:lstStyle/>
          <a:p>
            <a:pPr algn="ctr" defTabSz="914363" eaLnBrk="1" fontAlgn="auto" hangingPunct="1">
              <a:spcAft>
                <a:spcPts val="0"/>
              </a:spcAft>
              <a:defRPr/>
            </a:pPr>
            <a:r>
              <a:rPr b="1">
                <a:latin typeface="Calibri"/>
                <a:ea typeface="+mn-ea"/>
                <a:cs typeface="Calibri"/>
              </a:rPr>
              <a:t>Team’s Required List</a:t>
            </a:r>
          </a:p>
        </p:txBody>
      </p:sp>
      <p:sp>
        <p:nvSpPr>
          <p:cNvPr id="107522" name="Rectangle 3"/>
          <p:cNvSpPr>
            <a:spLocks noGrp="1"/>
          </p:cNvSpPr>
          <p:nvPr>
            <p:ph idx="1"/>
          </p:nvPr>
        </p:nvSpPr>
        <p:spPr>
          <a:xfrm>
            <a:off x="4773077" y="1156231"/>
            <a:ext cx="3915833" cy="4992688"/>
          </a:xfrm>
        </p:spPr>
        <p:txBody>
          <a:bodyPr/>
          <a:lstStyle/>
          <a:p>
            <a:pPr marL="228600" indent="-228600" eaLnBrk="1" hangingPunct="1">
              <a:lnSpc>
                <a:spcPct val="100000"/>
              </a:lnSpc>
              <a:spcBef>
                <a:spcPts val="600"/>
              </a:spcBef>
              <a:buFontTx/>
              <a:buChar char="•"/>
            </a:pPr>
            <a:r>
              <a:rPr lang="en-US" sz="2200" dirty="0">
                <a:latin typeface="Calibri" charset="0"/>
                <a:cs typeface="Calibri" charset="0"/>
              </a:rPr>
              <a:t>4 copies to the Staging Judge</a:t>
            </a:r>
          </a:p>
          <a:p>
            <a:pPr marL="228600" indent="-228600" eaLnBrk="1" hangingPunct="1">
              <a:lnSpc>
                <a:spcPct val="100000"/>
              </a:lnSpc>
              <a:spcBef>
                <a:spcPts val="600"/>
              </a:spcBef>
              <a:buFontTx/>
              <a:buChar char="•"/>
            </a:pPr>
            <a:r>
              <a:rPr lang="en-US" sz="2200" dirty="0">
                <a:latin typeface="Calibri" charset="0"/>
                <a:cs typeface="Calibri" charset="0"/>
              </a:rPr>
              <a:t>Requirements that must be included on the list are found at the end of Section “B” (The Problem) in each problem.  </a:t>
            </a:r>
          </a:p>
          <a:p>
            <a:pPr marL="228600" indent="-228600" eaLnBrk="1" hangingPunct="1">
              <a:lnSpc>
                <a:spcPct val="100000"/>
              </a:lnSpc>
              <a:spcBef>
                <a:spcPts val="600"/>
              </a:spcBef>
              <a:buFontTx/>
              <a:buChar char="•"/>
            </a:pPr>
            <a:r>
              <a:rPr lang="en-US" sz="2200" dirty="0">
                <a:latin typeface="Calibri" charset="0"/>
                <a:cs typeface="Calibri" charset="0"/>
              </a:rPr>
              <a:t>Hand printed or computer generated on one side of 1 or 2 sheets of 8 ½” X 11” paper. </a:t>
            </a:r>
          </a:p>
          <a:p>
            <a:pPr marL="228600" indent="-228600" eaLnBrk="1" hangingPunct="1">
              <a:lnSpc>
                <a:spcPct val="100000"/>
              </a:lnSpc>
              <a:spcBef>
                <a:spcPts val="600"/>
              </a:spcBef>
              <a:buFontTx/>
              <a:buChar char="•"/>
            </a:pPr>
            <a:r>
              <a:rPr lang="en-US" sz="2200" dirty="0">
                <a:latin typeface="Calibri" charset="0"/>
                <a:cs typeface="Calibri" charset="0"/>
              </a:rPr>
              <a:t>Check your specific problem to see if this is required</a:t>
            </a:r>
          </a:p>
          <a:p>
            <a:pPr marL="228600" indent="-228600" eaLnBrk="1" hangingPunct="1">
              <a:lnSpc>
                <a:spcPct val="100000"/>
              </a:lnSpc>
              <a:spcBef>
                <a:spcPts val="600"/>
              </a:spcBef>
              <a:buFontTx/>
              <a:buChar char="•"/>
            </a:pPr>
            <a:r>
              <a:rPr lang="en-US" sz="2200" dirty="0">
                <a:latin typeface="Calibri" charset="0"/>
                <a:cs typeface="Calibri" charset="0"/>
              </a:rPr>
              <a:t>Team’s Required List forms are available in the Member Area of the Odyssey of the Mind website.</a:t>
            </a:r>
          </a:p>
        </p:txBody>
      </p:sp>
      <p:pic>
        <p:nvPicPr>
          <p:cNvPr id="3" name="Picture 2" descr="P1 Required Lis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66" y="1206990"/>
            <a:ext cx="3886200" cy="5029200"/>
          </a:xfrm>
          <a:prstGeom prst="rect">
            <a:avLst/>
          </a:prstGeom>
        </p:spPr>
      </p:pic>
    </p:spTree>
    <p:extLst>
      <p:ext uri="{BB962C8B-B14F-4D97-AF65-F5344CB8AC3E}">
        <p14:creationId xmlns:p14="http://schemas.microsoft.com/office/powerpoint/2010/main" val="4054568412"/>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p:cNvSpPr>
          <p:nvPr/>
        </p:nvSpPr>
        <p:spPr bwMode="auto">
          <a:xfrm>
            <a:off x="676671" y="5338769"/>
            <a:ext cx="7772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numCol="3">
            <a:spAutoFit/>
          </a:bodyPr>
          <a:lstStyle>
            <a:lvl1pPr marL="396875" indent="-396875" algn="l" defTabSz="912813" rtl="0" fontAlgn="base">
              <a:lnSpc>
                <a:spcPct val="90000"/>
              </a:lnSpc>
              <a:spcBef>
                <a:spcPct val="20000"/>
              </a:spcBef>
              <a:spcAft>
                <a:spcPct val="0"/>
              </a:spcAft>
              <a:buBlip>
                <a:blip r:embed="rId2"/>
              </a:buBlip>
              <a:defRPr sz="3200" kern="1200">
                <a:solidFill>
                  <a:schemeClr val="tx1"/>
                </a:solidFill>
                <a:latin typeface="+mn-lt"/>
                <a:ea typeface="ＭＳ Ｐゴシック" charset="0"/>
                <a:cs typeface="ＭＳ Ｐゴシック" charset="0"/>
              </a:defRPr>
            </a:lvl1pPr>
            <a:lvl2pPr marL="914400" indent="-396875" algn="l" defTabSz="912813" rtl="0" fontAlgn="base">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lgn="ctr">
              <a:lnSpc>
                <a:spcPct val="100000"/>
              </a:lnSpc>
              <a:spcBef>
                <a:spcPts val="1200"/>
              </a:spcBef>
              <a:buFontTx/>
              <a:buNone/>
              <a:defRPr/>
            </a:pPr>
            <a:r>
              <a:rPr lang="en-US" sz="2400" dirty="0" smtClean="0">
                <a:latin typeface="Calibri" charset="0"/>
                <a:cs typeface="Calibri" charset="0"/>
              </a:rPr>
              <a:t>100 %</a:t>
            </a: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50 %</a:t>
            </a: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25 %</a:t>
            </a:r>
            <a:endParaRPr lang="en-US" sz="2400" dirty="0">
              <a:latin typeface="Calibri" charset="0"/>
              <a:cs typeface="Calibri" charset="0"/>
            </a:endParaRPr>
          </a:p>
        </p:txBody>
      </p:sp>
      <p:sp>
        <p:nvSpPr>
          <p:cNvPr id="2" name="Rectangle 3"/>
          <p:cNvSpPr>
            <a:spLocks noGrp="1"/>
          </p:cNvSpPr>
          <p:nvPr>
            <p:ph type="title" idx="4294967295"/>
          </p:nvPr>
        </p:nvSpPr>
        <p:spPr>
          <a:xfrm>
            <a:off x="0" y="228600"/>
            <a:ext cx="9144000" cy="990600"/>
          </a:xfrm>
        </p:spPr>
        <p:txBody>
          <a:bodyPr>
            <a:normAutofit/>
          </a:bodyPr>
          <a:lstStyle/>
          <a:p>
            <a:pPr algn="ctr" defTabSz="914363" eaLnBrk="1" fontAlgn="auto" hangingPunct="1">
              <a:spcAft>
                <a:spcPts val="0"/>
              </a:spcAft>
              <a:defRPr/>
            </a:pPr>
            <a:r>
              <a:rPr b="1" smtClean="0">
                <a:latin typeface="Calibri"/>
                <a:ea typeface="+mj-ea"/>
                <a:cs typeface="Calibri"/>
              </a:rPr>
              <a:t>How the Scoring Works</a:t>
            </a:r>
            <a:endParaRPr b="1">
              <a:latin typeface="Calibri"/>
              <a:ea typeface="+mj-ea"/>
              <a:cs typeface="Calibri"/>
            </a:endParaRPr>
          </a:p>
        </p:txBody>
      </p:sp>
      <p:sp>
        <p:nvSpPr>
          <p:cNvPr id="16" name="Rectangle 3"/>
          <p:cNvSpPr txBox="1">
            <a:spLocks/>
          </p:cNvSpPr>
          <p:nvPr/>
        </p:nvSpPr>
        <p:spPr bwMode="auto">
          <a:xfrm>
            <a:off x="708025" y="1190625"/>
            <a:ext cx="77724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a:spAutoFit/>
          </a:bodyPr>
          <a:lstStyle>
            <a:lvl1pPr marL="396875" indent="-396875"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1200"/>
              </a:spcBef>
              <a:buFontTx/>
              <a:buChar char="•"/>
            </a:pPr>
            <a:r>
              <a:rPr lang="en-US">
                <a:latin typeface="Calibri" charset="0"/>
                <a:cs typeface="Calibri" charset="0"/>
              </a:rPr>
              <a:t>Raw Score is the number of points awarded by the judges.</a:t>
            </a:r>
          </a:p>
          <a:p>
            <a:pPr eaLnBrk="1" hangingPunct="1">
              <a:spcBef>
                <a:spcPts val="1200"/>
              </a:spcBef>
              <a:buFontTx/>
              <a:buChar char="•"/>
            </a:pPr>
            <a:r>
              <a:rPr lang="en-US">
                <a:latin typeface="Calibri" charset="0"/>
                <a:cs typeface="Calibri" charset="0"/>
              </a:rPr>
              <a:t>Calculated Score is the proportional number of points awarded for each component (Long-Term, Style, Spontaneous).</a:t>
            </a:r>
          </a:p>
          <a:p>
            <a:pPr eaLnBrk="1" hangingPunct="1">
              <a:spcBef>
                <a:spcPts val="1200"/>
              </a:spcBef>
              <a:buFontTx/>
              <a:buChar char="•"/>
            </a:pPr>
            <a:r>
              <a:rPr lang="en-US">
                <a:latin typeface="Calibri" charset="0"/>
                <a:cs typeface="Calibri" charset="0"/>
              </a:rPr>
              <a:t>The team with the highest </a:t>
            </a:r>
            <a:r>
              <a:rPr lang="en-US" b="1" i="1">
                <a:solidFill>
                  <a:srgbClr val="FF0000"/>
                </a:solidFill>
                <a:latin typeface="Calibri" charset="0"/>
                <a:cs typeface="Calibri" charset="0"/>
              </a:rPr>
              <a:t>Raw Score </a:t>
            </a:r>
            <a:r>
              <a:rPr lang="en-US">
                <a:latin typeface="Calibri" charset="0"/>
                <a:cs typeface="Calibri" charset="0"/>
              </a:rPr>
              <a:t>receives the full possible </a:t>
            </a:r>
            <a:r>
              <a:rPr lang="en-US" b="1" i="1">
                <a:solidFill>
                  <a:srgbClr val="FF0000"/>
                </a:solidFill>
                <a:latin typeface="Calibri" charset="0"/>
                <a:cs typeface="Calibri" charset="0"/>
              </a:rPr>
              <a:t>Calculated Score </a:t>
            </a:r>
            <a:r>
              <a:rPr lang="en-US">
                <a:latin typeface="Calibri" charset="0"/>
                <a:cs typeface="Calibri" charset="0"/>
              </a:rPr>
              <a:t>(200, 100, 50)</a:t>
            </a:r>
          </a:p>
          <a:p>
            <a:pPr eaLnBrk="1" hangingPunct="1">
              <a:spcBef>
                <a:spcPts val="1200"/>
              </a:spcBef>
              <a:buFontTx/>
              <a:buChar char="•"/>
            </a:pPr>
            <a:r>
              <a:rPr lang="en-US">
                <a:latin typeface="Calibri" charset="0"/>
                <a:cs typeface="Calibri" charset="0"/>
              </a:rPr>
              <a:t>Example:</a:t>
            </a:r>
          </a:p>
        </p:txBody>
      </p:sp>
      <p:sp>
        <p:nvSpPr>
          <p:cNvPr id="17" name="Rectangle 3"/>
          <p:cNvSpPr txBox="1">
            <a:spLocks/>
          </p:cNvSpPr>
          <p:nvPr/>
        </p:nvSpPr>
        <p:spPr bwMode="auto">
          <a:xfrm>
            <a:off x="732016" y="4376984"/>
            <a:ext cx="766171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numCol="3">
            <a:spAutoFit/>
          </a:bodyPr>
          <a:lstStyle>
            <a:lvl1pPr marL="396875" indent="-396875" algn="l" defTabSz="912813" rtl="0" fontAlgn="base">
              <a:lnSpc>
                <a:spcPct val="90000"/>
              </a:lnSpc>
              <a:spcBef>
                <a:spcPct val="20000"/>
              </a:spcBef>
              <a:spcAft>
                <a:spcPct val="0"/>
              </a:spcAft>
              <a:buBlip>
                <a:blip r:embed="rId2"/>
              </a:buBlip>
              <a:defRPr sz="3200" kern="1200">
                <a:solidFill>
                  <a:schemeClr val="tx1"/>
                </a:solidFill>
                <a:latin typeface="+mn-lt"/>
                <a:ea typeface="ＭＳ Ｐゴシック" charset="0"/>
                <a:cs typeface="ＭＳ Ｐゴシック" charset="0"/>
              </a:defRPr>
            </a:lvl1pPr>
            <a:lvl2pPr marL="914400" indent="-396875" algn="l" defTabSz="912813" rtl="0" fontAlgn="base">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lgn="ctr">
              <a:lnSpc>
                <a:spcPct val="100000"/>
              </a:lnSpc>
              <a:spcBef>
                <a:spcPts val="1200"/>
              </a:spcBef>
              <a:buFontTx/>
              <a:buNone/>
              <a:defRPr/>
            </a:pPr>
            <a:r>
              <a:rPr lang="en-US" sz="2400" dirty="0" smtClean="0">
                <a:latin typeface="Calibri" charset="0"/>
                <a:cs typeface="Calibri" charset="0"/>
              </a:rPr>
              <a:t>Team A</a:t>
            </a:r>
          </a:p>
          <a:p>
            <a:pPr marL="6350" lvl="1" indent="0" algn="ctr">
              <a:lnSpc>
                <a:spcPct val="100000"/>
              </a:lnSpc>
              <a:spcBef>
                <a:spcPts val="1200"/>
              </a:spcBef>
              <a:buFontTx/>
              <a:buNone/>
              <a:defRPr/>
            </a:pPr>
            <a:r>
              <a:rPr lang="en-US" sz="2400" dirty="0" smtClean="0">
                <a:latin typeface="Calibri" charset="0"/>
                <a:cs typeface="Calibri" charset="0"/>
              </a:rPr>
              <a:t>Raw Score – 88</a:t>
            </a:r>
          </a:p>
          <a:p>
            <a:pPr marL="6350" lvl="1" indent="0" algn="ctr">
              <a:lnSpc>
                <a:spcPct val="100000"/>
              </a:lnSpc>
              <a:spcBef>
                <a:spcPts val="1200"/>
              </a:spcBef>
              <a:buFontTx/>
              <a:buNone/>
              <a:defRPr/>
            </a:pPr>
            <a:r>
              <a:rPr lang="en-US" sz="2400" dirty="0" smtClean="0">
                <a:latin typeface="Calibri" charset="0"/>
                <a:cs typeface="Calibri" charset="0"/>
              </a:rPr>
              <a:t>Team B</a:t>
            </a:r>
          </a:p>
          <a:p>
            <a:pPr marL="6350" lvl="1" indent="0" algn="ctr">
              <a:lnSpc>
                <a:spcPct val="100000"/>
              </a:lnSpc>
              <a:spcBef>
                <a:spcPts val="1200"/>
              </a:spcBef>
              <a:buFontTx/>
              <a:buNone/>
              <a:defRPr/>
            </a:pPr>
            <a:r>
              <a:rPr lang="en-US" sz="2400" dirty="0" smtClean="0">
                <a:latin typeface="Calibri" charset="0"/>
                <a:cs typeface="Calibri" charset="0"/>
              </a:rPr>
              <a:t>Raw Score – 44</a:t>
            </a:r>
          </a:p>
          <a:p>
            <a:pPr marL="6350" lvl="1" indent="0" algn="ctr">
              <a:lnSpc>
                <a:spcPct val="100000"/>
              </a:lnSpc>
              <a:spcBef>
                <a:spcPts val="1200"/>
              </a:spcBef>
              <a:buFontTx/>
              <a:buNone/>
              <a:defRPr/>
            </a:pPr>
            <a:r>
              <a:rPr lang="en-US" sz="2400" dirty="0" smtClean="0">
                <a:latin typeface="Calibri" charset="0"/>
                <a:cs typeface="Calibri" charset="0"/>
              </a:rPr>
              <a:t>Team C</a:t>
            </a:r>
          </a:p>
          <a:p>
            <a:pPr marL="6350" lvl="1" indent="0" algn="ctr">
              <a:lnSpc>
                <a:spcPct val="100000"/>
              </a:lnSpc>
              <a:spcBef>
                <a:spcPts val="1200"/>
              </a:spcBef>
              <a:buFontTx/>
              <a:buNone/>
              <a:defRPr/>
            </a:pPr>
            <a:r>
              <a:rPr lang="en-US" sz="2400" dirty="0" smtClean="0">
                <a:latin typeface="Calibri" charset="0"/>
                <a:cs typeface="Calibri" charset="0"/>
              </a:rPr>
              <a:t>Raw Score 22</a:t>
            </a:r>
          </a:p>
        </p:txBody>
      </p:sp>
      <p:sp>
        <p:nvSpPr>
          <p:cNvPr id="18" name="Rectangle 3"/>
          <p:cNvSpPr txBox="1">
            <a:spLocks/>
          </p:cNvSpPr>
          <p:nvPr/>
        </p:nvSpPr>
        <p:spPr bwMode="auto">
          <a:xfrm>
            <a:off x="676671" y="5782376"/>
            <a:ext cx="7772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0" tIns="0" rIns="0" bIns="0" numCol="3">
            <a:spAutoFit/>
          </a:bodyPr>
          <a:lstStyle>
            <a:lvl1pPr marL="396875" indent="-396875" algn="l" defTabSz="912813" rtl="0" fontAlgn="base">
              <a:lnSpc>
                <a:spcPct val="90000"/>
              </a:lnSpc>
              <a:spcBef>
                <a:spcPct val="20000"/>
              </a:spcBef>
              <a:spcAft>
                <a:spcPct val="0"/>
              </a:spcAft>
              <a:buBlip>
                <a:blip r:embed="rId2"/>
              </a:buBlip>
              <a:defRPr sz="3200" kern="1200">
                <a:solidFill>
                  <a:schemeClr val="tx1"/>
                </a:solidFill>
                <a:latin typeface="+mn-lt"/>
                <a:ea typeface="ＭＳ Ｐゴシック" charset="0"/>
                <a:cs typeface="ＭＳ Ｐゴシック" charset="0"/>
              </a:defRPr>
            </a:lvl1pPr>
            <a:lvl2pPr marL="914400" indent="-396875" algn="l" defTabSz="912813" rtl="0" fontAlgn="base">
              <a:lnSpc>
                <a:spcPct val="90000"/>
              </a:lnSpc>
              <a:spcBef>
                <a:spcPct val="20000"/>
              </a:spcBef>
              <a:spcAft>
                <a:spcPct val="0"/>
              </a:spcAft>
              <a:buBlip>
                <a:blip r:embed="rId3"/>
              </a:buBlip>
              <a:defRPr sz="2800" kern="1200">
                <a:solidFill>
                  <a:schemeClr val="tx1"/>
                </a:solidFill>
                <a:latin typeface="+mn-lt"/>
                <a:ea typeface="ＭＳ Ｐゴシック" charset="0"/>
                <a:cs typeface="+mn-cs"/>
              </a:defRPr>
            </a:lvl2pPr>
            <a:lvl3pPr marL="1258888" indent="-344488"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3pPr>
            <a:lvl4pPr marL="1604963" indent="-346075"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4pPr>
            <a:lvl5pPr marL="1941513" indent="-336550" algn="l" defTabSz="912813" rtl="0" fontAlgn="base">
              <a:lnSpc>
                <a:spcPct val="90000"/>
              </a:lnSpc>
              <a:spcBef>
                <a:spcPct val="20000"/>
              </a:spcBef>
              <a:spcAft>
                <a:spcPct val="0"/>
              </a:spcAft>
              <a:buBlip>
                <a:blip r:embed="rId3"/>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lgn="ctr">
              <a:lnSpc>
                <a:spcPct val="100000"/>
              </a:lnSpc>
              <a:spcBef>
                <a:spcPts val="1200"/>
              </a:spcBef>
              <a:buFontTx/>
              <a:buNone/>
              <a:defRPr/>
            </a:pPr>
            <a:r>
              <a:rPr lang="en-US" sz="2400" dirty="0" smtClean="0">
                <a:latin typeface="Calibri" charset="0"/>
                <a:cs typeface="Calibri" charset="0"/>
              </a:rPr>
              <a:t>Calc. Score – 200</a:t>
            </a: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Calc. Score – 100</a:t>
            </a:r>
          </a:p>
          <a:p>
            <a:pPr marL="6350" lvl="1" indent="0" algn="ctr">
              <a:lnSpc>
                <a:spcPct val="100000"/>
              </a:lnSpc>
              <a:spcBef>
                <a:spcPts val="1200"/>
              </a:spcBef>
              <a:buFontTx/>
              <a:buNone/>
              <a:defRPr/>
            </a:pPr>
            <a:endParaRPr lang="en-US" sz="2400" dirty="0" smtClean="0">
              <a:latin typeface="Calibri" charset="0"/>
              <a:cs typeface="Calibri" charset="0"/>
            </a:endParaRPr>
          </a:p>
          <a:p>
            <a:pPr marL="6350" lvl="1" indent="0" algn="ctr">
              <a:lnSpc>
                <a:spcPct val="100000"/>
              </a:lnSpc>
              <a:spcBef>
                <a:spcPts val="1200"/>
              </a:spcBef>
              <a:buFontTx/>
              <a:buNone/>
              <a:defRPr/>
            </a:pPr>
            <a:r>
              <a:rPr lang="en-US" sz="2400" dirty="0" smtClean="0">
                <a:latin typeface="Calibri" charset="0"/>
                <a:cs typeface="Calibri" charset="0"/>
              </a:rPr>
              <a:t>Calc. Score - 50</a:t>
            </a:r>
            <a:endParaRPr lang="en-US" sz="2400" dirty="0">
              <a:latin typeface="Calibri" charset="0"/>
              <a:cs typeface="Calibri" charset="0"/>
            </a:endParaRPr>
          </a:p>
        </p:txBody>
      </p:sp>
      <p:sp>
        <p:nvSpPr>
          <p:cNvPr id="31750" name="TextBox 6"/>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FFFF"/>
                </a:solidFill>
              </a:rPr>
              <a:t>PG </a:t>
            </a:r>
            <a:r>
              <a:rPr lang="en-US" sz="2000" dirty="0" smtClean="0">
                <a:solidFill>
                  <a:srgbClr val="00FFFF"/>
                </a:solidFill>
              </a:rPr>
              <a:t>22</a:t>
            </a:r>
            <a:endParaRPr lang="en-US" sz="2000" dirty="0">
              <a:solidFill>
                <a:srgbClr val="00FFFF"/>
              </a:solidFill>
            </a:endParaRPr>
          </a:p>
        </p:txBody>
      </p:sp>
      <p:sp>
        <p:nvSpPr>
          <p:cNvPr id="31751" name="TextBox 7"/>
          <p:cNvSpPr txBox="1">
            <a:spLocks noChangeArrowheads="1"/>
          </p:cNvSpPr>
          <p:nvPr/>
        </p:nvSpPr>
        <p:spPr bwMode="auto">
          <a:xfrm>
            <a:off x="81407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  </a:t>
            </a:r>
          </a:p>
        </p:txBody>
      </p:sp>
    </p:spTree>
    <p:extLst>
      <p:ext uri="{BB962C8B-B14F-4D97-AF65-F5344CB8AC3E}">
        <p14:creationId xmlns:p14="http://schemas.microsoft.com/office/powerpoint/2010/main" val="22103651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a:latin typeface="Calibri"/>
                <a:ea typeface="+mn-ea"/>
                <a:cs typeface="Calibri"/>
              </a:rPr>
              <a:t>Penalties</a:t>
            </a:r>
          </a:p>
        </p:txBody>
      </p:sp>
      <p:sp>
        <p:nvSpPr>
          <p:cNvPr id="79874" name="Rectangle 3"/>
          <p:cNvSpPr>
            <a:spLocks noGrp="1"/>
          </p:cNvSpPr>
          <p:nvPr>
            <p:ph sz="quarter" idx="4294967295"/>
          </p:nvPr>
        </p:nvSpPr>
        <p:spPr>
          <a:xfrm>
            <a:off x="457200" y="1147763"/>
            <a:ext cx="8229600" cy="5272087"/>
          </a:xfrm>
        </p:spPr>
        <p:txBody>
          <a:bodyPr/>
          <a:lstStyle/>
          <a:p>
            <a:pPr marL="0" indent="0" algn="ctr" eaLnBrk="1" hangingPunct="1">
              <a:lnSpc>
                <a:spcPct val="100000"/>
              </a:lnSpc>
              <a:spcBef>
                <a:spcPct val="0"/>
              </a:spcBef>
              <a:buFontTx/>
              <a:buNone/>
            </a:pPr>
            <a:r>
              <a:rPr lang="en-US" sz="2400" dirty="0">
                <a:latin typeface="Calibri" charset="0"/>
                <a:cs typeface="Calibri" charset="0"/>
              </a:rPr>
              <a:t>Penalties are designed to prevent teams from bending or breaking</a:t>
            </a:r>
          </a:p>
          <a:p>
            <a:pPr marL="0" indent="0" algn="ctr" eaLnBrk="1" hangingPunct="1">
              <a:lnSpc>
                <a:spcPct val="100000"/>
              </a:lnSpc>
              <a:spcBef>
                <a:spcPct val="0"/>
              </a:spcBef>
              <a:buFontTx/>
              <a:buNone/>
            </a:pPr>
            <a:r>
              <a:rPr lang="en-US" sz="2400" dirty="0">
                <a:latin typeface="Calibri" charset="0"/>
                <a:cs typeface="Calibri" charset="0"/>
              </a:rPr>
              <a:t> the rules, creating a safety hazard, interfering with other teams,</a:t>
            </a:r>
          </a:p>
          <a:p>
            <a:pPr marL="0" indent="0" algn="ctr" eaLnBrk="1" hangingPunct="1">
              <a:lnSpc>
                <a:spcPct val="100000"/>
              </a:lnSpc>
              <a:spcBef>
                <a:spcPct val="0"/>
              </a:spcBef>
              <a:buFontTx/>
              <a:buNone/>
            </a:pPr>
            <a:r>
              <a:rPr lang="en-US" sz="2400" dirty="0">
                <a:latin typeface="Calibri" charset="0"/>
                <a:cs typeface="Calibri" charset="0"/>
              </a:rPr>
              <a:t>delaying competition or misbehaving.</a:t>
            </a:r>
          </a:p>
          <a:p>
            <a:pPr marL="0" indent="0" eaLnBrk="1" hangingPunct="1">
              <a:lnSpc>
                <a:spcPct val="80000"/>
              </a:lnSpc>
              <a:spcBef>
                <a:spcPts val="600"/>
              </a:spcBef>
              <a:buFontTx/>
              <a:buNone/>
            </a:pPr>
            <a:endParaRPr lang="en-US" sz="1200" dirty="0">
              <a:latin typeface="Calibri" charset="0"/>
              <a:cs typeface="Calibri" charset="0"/>
            </a:endParaRPr>
          </a:p>
          <a:p>
            <a:pPr marL="742950" lvl="1" indent="-285750" eaLnBrk="1" hangingPunct="1">
              <a:lnSpc>
                <a:spcPct val="100000"/>
              </a:lnSpc>
              <a:spcBef>
                <a:spcPts val="1200"/>
              </a:spcBef>
              <a:buFontTx/>
              <a:buChar char="•"/>
            </a:pPr>
            <a:r>
              <a:rPr lang="en-US" sz="2400" b="1" i="1" dirty="0">
                <a:solidFill>
                  <a:srgbClr val="FF0000"/>
                </a:solidFill>
                <a:latin typeface="Calibri" charset="0"/>
                <a:cs typeface="Calibri" charset="0"/>
              </a:rPr>
              <a:t>Spirit of the Problem </a:t>
            </a:r>
            <a:r>
              <a:rPr lang="en-US" sz="2400" dirty="0">
                <a:latin typeface="Calibri" charset="0"/>
                <a:cs typeface="Calibri" charset="0"/>
              </a:rPr>
              <a:t>– Aimed at preventing teams from circumventing the intention of the rules in either Long-Term        or Spontaneous </a:t>
            </a:r>
          </a:p>
          <a:p>
            <a:pPr marL="1147763" lvl="3" indent="0" eaLnBrk="1" hangingPunct="1">
              <a:lnSpc>
                <a:spcPct val="100000"/>
              </a:lnSpc>
              <a:spcBef>
                <a:spcPts val="1200"/>
              </a:spcBef>
              <a:buFontTx/>
              <a:buNone/>
            </a:pPr>
            <a:r>
              <a:rPr lang="en-US" i="1" dirty="0">
                <a:solidFill>
                  <a:srgbClr val="FFFF66"/>
                </a:solidFill>
                <a:latin typeface="Calibri" charset="0"/>
                <a:cs typeface="Calibri" charset="0"/>
              </a:rPr>
              <a:t>Penalty between 1 to 100 points</a:t>
            </a:r>
          </a:p>
          <a:p>
            <a:pPr marL="742950" lvl="1" indent="-285750" eaLnBrk="1" hangingPunct="1">
              <a:lnSpc>
                <a:spcPct val="100000"/>
              </a:lnSpc>
              <a:spcBef>
                <a:spcPts val="1200"/>
              </a:spcBef>
              <a:buFontTx/>
              <a:buChar char="•"/>
            </a:pPr>
            <a:r>
              <a:rPr lang="en-US" sz="2400" b="1" i="1" dirty="0">
                <a:solidFill>
                  <a:srgbClr val="FF0000"/>
                </a:solidFill>
                <a:latin typeface="Calibri" charset="0"/>
                <a:cs typeface="Calibri" charset="0"/>
              </a:rPr>
              <a:t>Unsportsmanlike Conduct </a:t>
            </a:r>
            <a:r>
              <a:rPr lang="en-US" sz="2400" dirty="0">
                <a:latin typeface="Calibri" charset="0"/>
                <a:cs typeface="Calibri" charset="0"/>
              </a:rPr>
              <a:t>– For intentionally (or even unintentionally) impairing another team’</a:t>
            </a:r>
            <a:r>
              <a:rPr lang="en-US" altLang="ja-JP" sz="2400" dirty="0">
                <a:latin typeface="Calibri" charset="0"/>
                <a:cs typeface="Calibri" charset="0"/>
              </a:rPr>
              <a:t>s solution, disruptive behavior, inappropriate language, damage to facilities. Penalties can be applied retroactively.</a:t>
            </a:r>
          </a:p>
          <a:p>
            <a:pPr marL="1147763" lvl="3" indent="0" eaLnBrk="1" hangingPunct="1">
              <a:lnSpc>
                <a:spcPct val="100000"/>
              </a:lnSpc>
              <a:spcBef>
                <a:spcPts val="1200"/>
              </a:spcBef>
              <a:buFontTx/>
              <a:buNone/>
            </a:pPr>
            <a:r>
              <a:rPr lang="en-US" altLang="ja-JP" i="1" dirty="0">
                <a:solidFill>
                  <a:srgbClr val="FFFF66"/>
                </a:solidFill>
                <a:latin typeface="Calibri" charset="0"/>
                <a:cs typeface="Calibri" charset="0"/>
              </a:rPr>
              <a:t>Penalty between 1 to 100 points</a:t>
            </a:r>
          </a:p>
        </p:txBody>
      </p:sp>
      <p:sp>
        <p:nvSpPr>
          <p:cNvPr id="8601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44</a:t>
            </a:r>
          </a:p>
        </p:txBody>
      </p:sp>
    </p:spTree>
    <p:extLst>
      <p:ext uri="{BB962C8B-B14F-4D97-AF65-F5344CB8AC3E}">
        <p14:creationId xmlns:p14="http://schemas.microsoft.com/office/powerpoint/2010/main" val="3640696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4">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987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8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smtClean="0">
                <a:latin typeface="Calibri"/>
                <a:ea typeface="+mn-ea"/>
                <a:cs typeface="Calibri"/>
              </a:rPr>
              <a:t>Penalties</a:t>
            </a:r>
            <a:r>
              <a:rPr sz="4000" b="1">
                <a:cs typeface="Calibri"/>
              </a:rPr>
              <a:t> </a:t>
            </a:r>
            <a:r>
              <a:rPr sz="2000" i="1">
                <a:cs typeface="Calibri"/>
              </a:rPr>
              <a:t>Continued</a:t>
            </a:r>
            <a:r>
              <a:rPr sz="2000" i="1" smtClean="0">
                <a:cs typeface="Calibri"/>
              </a:rPr>
              <a:t>…</a:t>
            </a:r>
            <a:endParaRPr sz="6000" b="1">
              <a:latin typeface="Calibri"/>
              <a:ea typeface="+mn-ea"/>
              <a:cs typeface="Calibri"/>
            </a:endParaRPr>
          </a:p>
        </p:txBody>
      </p:sp>
      <p:sp>
        <p:nvSpPr>
          <p:cNvPr id="43010" name="Rectangle 3"/>
          <p:cNvSpPr>
            <a:spLocks noGrp="1"/>
          </p:cNvSpPr>
          <p:nvPr>
            <p:ph sz="quarter" idx="4294967295"/>
          </p:nvPr>
        </p:nvSpPr>
        <p:spPr>
          <a:xfrm>
            <a:off x="457200" y="1147763"/>
            <a:ext cx="8229600" cy="5087937"/>
          </a:xfrm>
        </p:spPr>
        <p:txBody>
          <a:bodyPr/>
          <a:lstStyle/>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Outside Assistance </a:t>
            </a:r>
            <a:r>
              <a:rPr lang="en-US" sz="2400" dirty="0" smtClean="0">
                <a:latin typeface="Calibri" charset="0"/>
                <a:cs typeface="Calibri" charset="0"/>
              </a:rPr>
              <a:t>– If team receives help from anyone.  This applies to audience as well.  Thus teams shouldn’</a:t>
            </a:r>
            <a:r>
              <a:rPr lang="en-US" altLang="ja-JP" sz="2400" dirty="0" smtClean="0">
                <a:latin typeface="Calibri" charset="0"/>
                <a:cs typeface="Calibri" charset="0"/>
              </a:rPr>
              <a:t>t encourage audience participation </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between 1 to 100 points</a:t>
            </a:r>
          </a:p>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Incorrect / Missing Membership Sign</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between 1 to 15 points</a:t>
            </a:r>
            <a:endParaRPr lang="en-US" i="1" dirty="0">
              <a:solidFill>
                <a:srgbClr val="FFFF66"/>
              </a:solidFill>
              <a:latin typeface="Calibri" charset="0"/>
              <a:cs typeface="Calibri" charset="0"/>
            </a:endParaRPr>
          </a:p>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Over Cost Limit </a:t>
            </a:r>
            <a:r>
              <a:rPr lang="en-US" sz="2400" dirty="0" smtClean="0">
                <a:latin typeface="Calibri" charset="0"/>
                <a:cs typeface="Calibri" charset="0"/>
              </a:rPr>
              <a:t>– Materials over cost limit </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between 1 to </a:t>
            </a:r>
            <a:r>
              <a:rPr lang="en-US" altLang="ja-JP" i="1" dirty="0" smtClean="0">
                <a:solidFill>
                  <a:srgbClr val="FFFF66"/>
                </a:solidFill>
                <a:latin typeface="Calibri" charset="0"/>
                <a:cs typeface="Calibri" charset="0"/>
              </a:rPr>
              <a:t>100 points</a:t>
            </a:r>
            <a:endParaRPr lang="en-US" i="1" dirty="0">
              <a:solidFill>
                <a:srgbClr val="FFFF66"/>
              </a:solidFill>
              <a:latin typeface="Calibri" charset="0"/>
              <a:cs typeface="Calibri" charset="0"/>
            </a:endParaRPr>
          </a:p>
          <a:p>
            <a:pPr marL="742950" lvl="1" indent="-285750" eaLnBrk="1" hangingPunct="1">
              <a:lnSpc>
                <a:spcPct val="100000"/>
              </a:lnSpc>
              <a:spcBef>
                <a:spcPts val="1000"/>
              </a:spcBef>
              <a:buFontTx/>
              <a:buChar char="•"/>
              <a:defRPr/>
            </a:pPr>
            <a:r>
              <a:rPr lang="en-US" sz="2400" b="1" i="1" dirty="0" smtClean="0">
                <a:solidFill>
                  <a:srgbClr val="FF0000"/>
                </a:solidFill>
                <a:latin typeface="Calibri" charset="0"/>
                <a:cs typeface="Calibri" charset="0"/>
              </a:rPr>
              <a:t>Over Time Limit </a:t>
            </a:r>
            <a:r>
              <a:rPr lang="en-US" sz="2400" dirty="0" smtClean="0">
                <a:latin typeface="Calibri" charset="0"/>
                <a:cs typeface="Calibri" charset="0"/>
              </a:rPr>
              <a:t>– For each 10 seconds or fraction</a:t>
            </a:r>
          </a:p>
          <a:p>
            <a:pPr marL="1147763" lvl="3" indent="0" eaLnBrk="1" hangingPunct="1">
              <a:lnSpc>
                <a:spcPct val="100000"/>
              </a:lnSpc>
              <a:spcBef>
                <a:spcPts val="1000"/>
              </a:spcBef>
              <a:buFontTx/>
              <a:buNone/>
              <a:defRPr/>
            </a:pPr>
            <a:r>
              <a:rPr lang="en-US" altLang="ja-JP" i="1" dirty="0">
                <a:solidFill>
                  <a:srgbClr val="FFFF66"/>
                </a:solidFill>
                <a:latin typeface="Calibri" charset="0"/>
                <a:cs typeface="Calibri" charset="0"/>
              </a:rPr>
              <a:t>Penalty  5 </a:t>
            </a:r>
            <a:r>
              <a:rPr lang="en-US" altLang="ja-JP" i="1" dirty="0" smtClean="0">
                <a:solidFill>
                  <a:srgbClr val="FFFF66"/>
                </a:solidFill>
                <a:latin typeface="Calibri" charset="0"/>
                <a:cs typeface="Calibri" charset="0"/>
              </a:rPr>
              <a:t>points</a:t>
            </a:r>
            <a:endParaRPr lang="en-US" altLang="ja-JP" i="1" dirty="0">
              <a:solidFill>
                <a:srgbClr val="FFFF66"/>
              </a:solidFill>
              <a:latin typeface="Calibri" charset="0"/>
              <a:cs typeface="Calibri" charset="0"/>
            </a:endParaRPr>
          </a:p>
          <a:p>
            <a:pPr marL="800100" lvl="1" indent="-342900" eaLnBrk="1" hangingPunct="1">
              <a:lnSpc>
                <a:spcPct val="100000"/>
              </a:lnSpc>
              <a:spcBef>
                <a:spcPts val="1000"/>
              </a:spcBef>
              <a:buFont typeface="Arial"/>
              <a:buChar char="•"/>
              <a:defRPr/>
            </a:pPr>
            <a:r>
              <a:rPr lang="en-US" altLang="ja-JP" sz="2400" dirty="0">
                <a:latin typeface="Calibri" charset="0"/>
                <a:cs typeface="Calibri" charset="0"/>
              </a:rPr>
              <a:t>Individual problems may have other penalties</a:t>
            </a:r>
          </a:p>
        </p:txBody>
      </p:sp>
      <p:sp>
        <p:nvSpPr>
          <p:cNvPr id="87043"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44</a:t>
            </a:r>
          </a:p>
        </p:txBody>
      </p:sp>
    </p:spTree>
    <p:extLst>
      <p:ext uri="{BB962C8B-B14F-4D97-AF65-F5344CB8AC3E}">
        <p14:creationId xmlns:p14="http://schemas.microsoft.com/office/powerpoint/2010/main" val="39914543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0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30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1700" y="927100"/>
            <a:ext cx="7340600" cy="5041900"/>
          </a:xfrm>
          <a:prstGeom prst="rect">
            <a:avLst/>
          </a:prstGeom>
          <a:noFill/>
        </p:spPr>
        <p:txBody>
          <a:bodyPr wrap="none" lIns="91440" tIns="45720" rIns="91440" bIns="45720" anchor="ctr" anchorCtr="0">
            <a:prstTxWarp prst="textButton">
              <a:avLst>
                <a:gd name="adj" fmla="val 10869889"/>
              </a:avLst>
            </a:prstTxWarp>
            <a:spAutoFit/>
          </a:bodyPr>
          <a:lstStyle/>
          <a:p>
            <a:pPr algn="ctr"/>
            <a:r>
              <a:rPr lang="en-US" sz="66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It’s Tournament</a:t>
            </a: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r>
              <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 Time !!!</a:t>
            </a:r>
            <a:endParaRPr lang="en-US" sz="6600" b="1" cap="none" spc="0" dirty="0">
              <a:ln w="12700">
                <a:solidFill>
                  <a:schemeClr val="bg1"/>
                </a:solidFill>
                <a:prstDash val="solid"/>
              </a:ln>
              <a:solidFill>
                <a:srgbClr val="FFFF00"/>
              </a:solidFill>
              <a:effectLst>
                <a:outerShdw blurRad="41275" dist="20320" dir="1800000" algn="tl" rotWithShape="0">
                  <a:srgbClr val="000000">
                    <a:alpha val="40000"/>
                  </a:srgbClr>
                </a:outerShdw>
              </a:effectLst>
            </a:endParaRPr>
          </a:p>
        </p:txBody>
      </p:sp>
      <p:pic>
        <p:nvPicPr>
          <p:cNvPr id="4" name="Picture 3" descr="showtim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15099" y="1973683"/>
            <a:ext cx="3446001" cy="2941216"/>
          </a:xfrm>
          <a:prstGeom prst="roundRect">
            <a:avLst/>
          </a:prstGeom>
        </p:spPr>
      </p:pic>
    </p:spTree>
    <p:extLst>
      <p:ext uri="{BB962C8B-B14F-4D97-AF65-F5344CB8AC3E}">
        <p14:creationId xmlns:p14="http://schemas.microsoft.com/office/powerpoint/2010/main" val="18596271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title" idx="4294967295"/>
          </p:nvPr>
        </p:nvSpPr>
        <p:spPr>
          <a:xfrm>
            <a:off x="0" y="232254"/>
            <a:ext cx="9144000" cy="990600"/>
          </a:xfrm>
        </p:spPr>
        <p:txBody>
          <a:bodyPr>
            <a:normAutofit/>
          </a:bodyPr>
          <a:lstStyle/>
          <a:p>
            <a:pPr algn="ctr" defTabSz="914363" eaLnBrk="1" fontAlgn="auto" hangingPunct="1">
              <a:spcAft>
                <a:spcPts val="0"/>
              </a:spcAft>
              <a:defRPr/>
            </a:pPr>
            <a:r>
              <a:rPr b="1">
                <a:latin typeface="Calibri"/>
                <a:ea typeface="+mj-ea"/>
                <a:cs typeface="Calibri"/>
              </a:rPr>
              <a:t>The Three Components of OotM</a:t>
            </a:r>
          </a:p>
        </p:txBody>
      </p:sp>
      <p:pic>
        <p:nvPicPr>
          <p:cNvPr id="10245" name="Picture 2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113" y="2846388"/>
            <a:ext cx="2193925"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29"/>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833688"/>
            <a:ext cx="2238375"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0" name="Picture 3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675" y="2154238"/>
            <a:ext cx="1344613" cy="131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639457" y="5743607"/>
            <a:ext cx="2864887"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 </a:t>
            </a:r>
            <a:r>
              <a:rPr lang="en-US" dirty="0" smtClean="0"/>
              <a:t>Spontaneous</a:t>
            </a:r>
            <a:endParaRPr lang="en-US" dirty="0"/>
          </a:p>
        </p:txBody>
      </p:sp>
      <p:sp>
        <p:nvSpPr>
          <p:cNvPr id="18" name="TextBox 17"/>
          <p:cNvSpPr txBox="1"/>
          <p:nvPr/>
        </p:nvSpPr>
        <p:spPr>
          <a:xfrm>
            <a:off x="483261" y="5743607"/>
            <a:ext cx="2067561"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a:t>
            </a:r>
            <a:r>
              <a:rPr lang="en-US" dirty="0" smtClean="0"/>
              <a:t>Long-Term</a:t>
            </a:r>
            <a:endParaRPr lang="en-US" dirty="0"/>
          </a:p>
        </p:txBody>
      </p:sp>
      <p:sp>
        <p:nvSpPr>
          <p:cNvPr id="19" name="TextBox 18"/>
          <p:cNvSpPr txBox="1"/>
          <p:nvPr/>
        </p:nvSpPr>
        <p:spPr>
          <a:xfrm>
            <a:off x="6302967" y="5743607"/>
            <a:ext cx="2384769"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a:t>
            </a:r>
            <a:r>
              <a:rPr lang="en-US" dirty="0" smtClean="0"/>
              <a:t>= Total Score</a:t>
            </a:r>
            <a:endParaRPr lang="en-US" dirty="0"/>
          </a:p>
        </p:txBody>
      </p:sp>
      <p:sp>
        <p:nvSpPr>
          <p:cNvPr id="20" name="TextBox 19"/>
          <p:cNvSpPr txBox="1"/>
          <p:nvPr/>
        </p:nvSpPr>
        <p:spPr>
          <a:xfrm>
            <a:off x="2431687" y="5743607"/>
            <a:ext cx="1367864" cy="600164"/>
          </a:xfrm>
          <a:prstGeom prst="rect">
            <a:avLst/>
          </a:prstGeom>
        </p:spPr>
        <p:txBody>
          <a:bodyPr lIns="0" tIns="0" rIns="0" bIns="0">
            <a:normAutofit/>
          </a:bodyPr>
          <a:lstStyle>
            <a:defPPr>
              <a:defRPr lang="en-US"/>
            </a:defPPr>
            <a:lvl1pPr defTabSz="914363" eaLnBrk="1" latinLnBrk="0" hangingPunct="1">
              <a:lnSpc>
                <a:spcPct val="90000"/>
              </a:lnSpc>
              <a:buNone/>
              <a:defRPr sz="3600" b="1"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Calibri"/>
                <a:ea typeface="+mj-ea"/>
                <a:cs typeface="Calibri"/>
              </a:defRPr>
            </a:lvl1pPr>
          </a:lstStyle>
          <a:p>
            <a:r>
              <a:rPr lang="en-US" dirty="0"/>
              <a:t> + </a:t>
            </a:r>
            <a:r>
              <a:rPr lang="en-US" dirty="0" smtClean="0"/>
              <a:t>Style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0"/>
                                  </p:stCondLst>
                                  <p:childTnLst>
                                    <p:set>
                                      <p:cBhvr>
                                        <p:cTn id="11" dur="1" fill="hold">
                                          <p:stCondLst>
                                            <p:cond delay="0"/>
                                          </p:stCondLst>
                                        </p:cTn>
                                        <p:tgtEl>
                                          <p:spTgt spid="10248"/>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2000"/>
                                  </p:stCondLst>
                                  <p:childTnLst>
                                    <p:set>
                                      <p:cBhvr>
                                        <p:cTn id="17" dur="1" fill="hold">
                                          <p:stCondLst>
                                            <p:cond delay="0"/>
                                          </p:stCondLst>
                                        </p:cTn>
                                        <p:tgtEl>
                                          <p:spTgt spid="10250"/>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4000"/>
                            </p:stCondLst>
                            <p:childTnLst>
                              <p:par>
                                <p:cTn id="22" presetID="49" presetClass="entr" presetSubtype="0" decel="100000" fill="hold" grpId="2" nodeType="afterEffect">
                                  <p:stCondLst>
                                    <p:cond delay="10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 calcmode="lin" valueType="num">
                                      <p:cBhvr>
                                        <p:cTn id="26" dur="1000" fill="hold"/>
                                        <p:tgtEl>
                                          <p:spTgt spid="19"/>
                                        </p:tgtEl>
                                        <p:attrNameLst>
                                          <p:attrName>style.rotation</p:attrName>
                                        </p:attrNameLst>
                                      </p:cBhvr>
                                      <p:tavLst>
                                        <p:tav tm="0">
                                          <p:val>
                                            <p:fltVal val="360"/>
                                          </p:val>
                                        </p:tav>
                                        <p:tav tm="100000">
                                          <p:val>
                                            <p:fltVal val="0"/>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2"/>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p:cNvSpPr>
          <p:nvPr>
            <p:ph type="title" idx="4294967295"/>
          </p:nvPr>
        </p:nvSpPr>
        <p:spPr>
          <a:xfrm>
            <a:off x="0" y="233398"/>
            <a:ext cx="9144000" cy="677108"/>
          </a:xfrm>
        </p:spPr>
        <p:txBody>
          <a:bodyPr/>
          <a:lstStyle/>
          <a:p>
            <a:pPr algn="ctr" defTabSz="914363" eaLnBrk="1" fontAlgn="auto" hangingPunct="1">
              <a:spcAft>
                <a:spcPts val="0"/>
              </a:spcAft>
              <a:defRPr/>
            </a:pPr>
            <a:r>
              <a:rPr b="1" dirty="0">
                <a:latin typeface="Calibri"/>
                <a:ea typeface="+mn-ea"/>
                <a:cs typeface="Calibri"/>
              </a:rPr>
              <a:t>Tournaments</a:t>
            </a:r>
          </a:p>
        </p:txBody>
      </p:sp>
      <p:sp>
        <p:nvSpPr>
          <p:cNvPr id="3" name="Rectangle 3"/>
          <p:cNvSpPr>
            <a:spLocks noGrp="1"/>
          </p:cNvSpPr>
          <p:nvPr>
            <p:ph sz="quarter" idx="4294967295"/>
          </p:nvPr>
        </p:nvSpPr>
        <p:spPr>
          <a:xfrm>
            <a:off x="533400" y="1295400"/>
            <a:ext cx="8153400" cy="4495800"/>
          </a:xfrm>
        </p:spPr>
        <p:txBody>
          <a:bodyPr rtlCol="0">
            <a:normAutofit/>
          </a:bodyPr>
          <a:lstStyle/>
          <a:p>
            <a:pPr marL="0" indent="0" algn="ctr" defTabSz="914363" eaLnBrk="1" fontAlgn="auto" hangingPunct="1">
              <a:lnSpc>
                <a:spcPct val="80000"/>
              </a:lnSpc>
              <a:spcBef>
                <a:spcPts val="600"/>
              </a:spcBef>
              <a:spcAft>
                <a:spcPts val="600"/>
              </a:spcAft>
              <a:buFontTx/>
              <a:buNone/>
              <a:defRPr/>
            </a:pPr>
            <a:r>
              <a:rPr lang="en-US" sz="2200" dirty="0">
                <a:latin typeface="Calibri"/>
                <a:ea typeface="+mn-ea"/>
                <a:cs typeface="Calibri"/>
              </a:rPr>
              <a:t>Odyssey of the Mind tournaments are held in the spring of </a:t>
            </a:r>
            <a:br>
              <a:rPr lang="en-US" sz="2200" dirty="0">
                <a:latin typeface="Calibri"/>
                <a:ea typeface="+mn-ea"/>
                <a:cs typeface="Calibri"/>
              </a:rPr>
            </a:br>
            <a:r>
              <a:rPr lang="en-US" sz="2200" dirty="0">
                <a:latin typeface="Calibri"/>
                <a:ea typeface="+mn-ea"/>
                <a:cs typeface="Calibri"/>
              </a:rPr>
              <a:t>each year around the world at various levels</a:t>
            </a:r>
            <a:r>
              <a:rPr lang="en-US" sz="2200" dirty="0" smtClean="0">
                <a:latin typeface="Calibri"/>
                <a:ea typeface="+mn-ea"/>
                <a:cs typeface="Calibri"/>
              </a:rPr>
              <a:t>.</a:t>
            </a:r>
            <a:endParaRPr lang="en-US" sz="2200" dirty="0">
              <a:latin typeface="Calibri"/>
              <a:ea typeface="+mn-ea"/>
              <a:cs typeface="Calibri"/>
            </a:endParaRPr>
          </a:p>
          <a:p>
            <a:pPr marL="0" indent="0" algn="ctr" defTabSz="914363" eaLnBrk="1" fontAlgn="auto" hangingPunct="1">
              <a:lnSpc>
                <a:spcPct val="100000"/>
              </a:lnSpc>
              <a:spcBef>
                <a:spcPts val="600"/>
              </a:spcBef>
              <a:spcAft>
                <a:spcPts val="600"/>
              </a:spcAft>
              <a:buFontTx/>
              <a:buNone/>
              <a:defRPr/>
            </a:pPr>
            <a:r>
              <a:rPr lang="en-US" sz="2000" i="1" dirty="0" smtClean="0">
                <a:latin typeface="Calibri"/>
                <a:ea typeface="+mn-ea"/>
                <a:cs typeface="Calibri"/>
              </a:rPr>
              <a:t>Creativity Unlimited of Michigan </a:t>
            </a:r>
            <a:r>
              <a:rPr lang="en-US" sz="2200" dirty="0">
                <a:latin typeface="Calibri"/>
                <a:ea typeface="+mn-ea"/>
                <a:cs typeface="Calibri"/>
              </a:rPr>
              <a:t>hosts the MI State Tournament.</a:t>
            </a:r>
          </a:p>
          <a:p>
            <a:pPr marL="0" indent="0" algn="ctr" defTabSz="914363" eaLnBrk="1" fontAlgn="auto" hangingPunct="1">
              <a:lnSpc>
                <a:spcPct val="100000"/>
              </a:lnSpc>
              <a:spcBef>
                <a:spcPts val="600"/>
              </a:spcBef>
              <a:spcAft>
                <a:spcPts val="600"/>
              </a:spcAft>
              <a:buNone/>
              <a:defRPr/>
            </a:pPr>
            <a:r>
              <a:rPr lang="en-US" sz="2000" i="1" dirty="0">
                <a:latin typeface="Calibri"/>
                <a:ea typeface="+mn-ea"/>
                <a:cs typeface="Calibri"/>
              </a:rPr>
              <a:t>Odyssey of the Mind</a:t>
            </a:r>
            <a:r>
              <a:rPr lang="en-US" sz="2000" dirty="0">
                <a:latin typeface="Calibri"/>
                <a:ea typeface="+mn-ea"/>
                <a:cs typeface="Calibri"/>
              </a:rPr>
              <a:t> </a:t>
            </a:r>
            <a:r>
              <a:rPr lang="en-US" sz="2200" dirty="0">
                <a:latin typeface="Calibri"/>
                <a:ea typeface="+mn-ea"/>
                <a:cs typeface="Calibri"/>
              </a:rPr>
              <a:t>hosts the World Finals!</a:t>
            </a:r>
          </a:p>
          <a:p>
            <a:pPr marL="285750" indent="-285750" defTabSz="914363" eaLnBrk="1" fontAlgn="auto" hangingPunct="1">
              <a:lnSpc>
                <a:spcPct val="80000"/>
              </a:lnSpc>
              <a:spcBef>
                <a:spcPts val="600"/>
              </a:spcBef>
              <a:spcAft>
                <a:spcPts val="600"/>
              </a:spcAft>
              <a:buFontTx/>
              <a:buChar char="•"/>
              <a:defRPr/>
            </a:pPr>
            <a:r>
              <a:rPr lang="en-US" sz="2200" dirty="0">
                <a:latin typeface="Calibri"/>
                <a:ea typeface="+mn-ea"/>
                <a:cs typeface="Calibri"/>
              </a:rPr>
              <a:t>These tournaments provide an opportunity for teams to present their creative solutions, to be judged against the problem criteria and to see how others solved the same problem! </a:t>
            </a:r>
          </a:p>
          <a:p>
            <a:pPr marL="285750" indent="-285750" defTabSz="914363" eaLnBrk="1" fontAlgn="auto" hangingPunct="1">
              <a:lnSpc>
                <a:spcPct val="80000"/>
              </a:lnSpc>
              <a:spcBef>
                <a:spcPts val="600"/>
              </a:spcBef>
              <a:spcAft>
                <a:spcPts val="600"/>
              </a:spcAft>
              <a:buFontTx/>
              <a:buChar char="•"/>
              <a:defRPr/>
            </a:pPr>
            <a:r>
              <a:rPr lang="en-US" sz="2200" dirty="0">
                <a:latin typeface="Calibri"/>
                <a:ea typeface="+mn-ea"/>
                <a:cs typeface="Calibri"/>
              </a:rPr>
              <a:t>Although the event is a competition, it is meant to be a time for </a:t>
            </a:r>
            <a:r>
              <a:rPr lang="en-US" sz="2200" dirty="0" smtClean="0">
                <a:latin typeface="Calibri"/>
                <a:ea typeface="+mn-ea"/>
                <a:cs typeface="Calibri"/>
              </a:rPr>
              <a:t>     the </a:t>
            </a:r>
            <a:r>
              <a:rPr lang="en-US" sz="2200" dirty="0">
                <a:latin typeface="Calibri"/>
                <a:ea typeface="+mn-ea"/>
                <a:cs typeface="Calibri"/>
              </a:rPr>
              <a:t>teams to be rewarded, meet others and to have FUN!</a:t>
            </a:r>
          </a:p>
        </p:txBody>
      </p:sp>
      <p:grpSp>
        <p:nvGrpSpPr>
          <p:cNvPr id="108547" name="Group 5"/>
          <p:cNvGrpSpPr>
            <a:grpSpLocks/>
          </p:cNvGrpSpPr>
          <p:nvPr/>
        </p:nvGrpSpPr>
        <p:grpSpPr bwMode="auto">
          <a:xfrm>
            <a:off x="381614" y="4645025"/>
            <a:ext cx="8380773" cy="2021077"/>
            <a:chOff x="131791" y="4543620"/>
            <a:chExt cx="8380608" cy="2021545"/>
          </a:xfrm>
        </p:grpSpPr>
        <p:pic>
          <p:nvPicPr>
            <p:cNvPr id="108548" name="Picture 1" descr="P5211222.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791" y="4553020"/>
              <a:ext cx="2682859" cy="201214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8549" name="Picture 3" descr="2003 World # 01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95233" y="4549786"/>
              <a:ext cx="1973961" cy="201214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08550" name="Picture 4" descr="2003 World # 014.jpg"/>
            <p:cNvPicPr>
              <a:picLocks noChangeAspect="1"/>
            </p:cNvPicPr>
            <p:nvPr/>
          </p:nvPicPr>
          <p:blipFill>
            <a:blip r:embed="rId4" cstate="email">
              <a:extLst>
                <a:ext uri="{28A0092B-C50C-407E-A947-70E740481C1C}">
                  <a14:useLocalDpi xmlns:a14="http://schemas.microsoft.com/office/drawing/2010/main" val="0"/>
                </a:ext>
              </a:extLst>
            </a:blip>
            <a:srcRect t="11322"/>
            <a:stretch>
              <a:fillRect/>
            </a:stretch>
          </p:blipFill>
          <p:spPr bwMode="auto">
            <a:xfrm>
              <a:off x="5487006" y="4543620"/>
              <a:ext cx="3025393" cy="201214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600837005"/>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Tournaments</a:t>
            </a:r>
            <a:r>
              <a:rPr dirty="0">
                <a:latin typeface="Calibri"/>
                <a:ea typeface="+mn-ea"/>
                <a:cs typeface="Calibri"/>
              </a:rPr>
              <a:t> </a:t>
            </a:r>
            <a:r>
              <a:rPr sz="1800" i="1" dirty="0">
                <a:latin typeface="Calibri"/>
                <a:ea typeface="+mn-ea"/>
                <a:cs typeface="Calibri"/>
              </a:rPr>
              <a:t>Continued…</a:t>
            </a:r>
          </a:p>
        </p:txBody>
      </p:sp>
      <p:sp>
        <p:nvSpPr>
          <p:cNvPr id="3" name="Rectangle 3"/>
          <p:cNvSpPr>
            <a:spLocks noGrp="1"/>
          </p:cNvSpPr>
          <p:nvPr>
            <p:ph sz="quarter" idx="4294967295"/>
          </p:nvPr>
        </p:nvSpPr>
        <p:spPr>
          <a:xfrm>
            <a:off x="457200" y="973755"/>
            <a:ext cx="8229600" cy="4946650"/>
          </a:xfrm>
        </p:spPr>
        <p:txBody>
          <a:bodyPr rtlCol="0">
            <a:noAutofit/>
          </a:bodyPr>
          <a:lstStyle/>
          <a:p>
            <a:pPr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Every team presenting a solution is a winner!</a:t>
            </a:r>
          </a:p>
          <a:p>
            <a:pPr algn="ctr" defTabSz="914363" eaLnBrk="1" fontAlgn="auto" hangingPunct="1">
              <a:lnSpc>
                <a:spcPct val="100000"/>
              </a:lnSpc>
              <a:spcBef>
                <a:spcPts val="0"/>
              </a:spcBef>
              <a:spcAft>
                <a:spcPts val="0"/>
              </a:spcAft>
              <a:buFontTx/>
              <a:buNone/>
              <a:defRPr/>
            </a:pPr>
            <a:endParaRPr lang="en-US" sz="1200" dirty="0" smtClean="0">
              <a:latin typeface="Calibri"/>
              <a:ea typeface="+mn-ea"/>
              <a:cs typeface="Calibri"/>
            </a:endParaRPr>
          </a:p>
          <a:p>
            <a:pPr marL="0" indent="0"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However, because a competition model is used, teams are judged for how well and how creatively they satisfy the problem criteria.  </a:t>
            </a:r>
          </a:p>
          <a:p>
            <a:pPr marL="0" indent="0" defTabSz="914363" eaLnBrk="1" fontAlgn="auto" hangingPunct="1">
              <a:lnSpc>
                <a:spcPct val="100000"/>
              </a:lnSpc>
              <a:spcBef>
                <a:spcPts val="0"/>
              </a:spcBef>
              <a:spcAft>
                <a:spcPts val="0"/>
              </a:spcAft>
              <a:buFontTx/>
              <a:buNone/>
              <a:defRPr/>
            </a:pPr>
            <a:endParaRPr lang="en-US" sz="1200" dirty="0">
              <a:cs typeface="Calibri"/>
            </a:endParaRPr>
          </a:p>
          <a:p>
            <a:pPr marL="0" indent="0"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From Regional Tournaments the following teams will advance to State:</a:t>
            </a:r>
          </a:p>
          <a:p>
            <a:pPr marL="0" indent="0" defTabSz="914363" eaLnBrk="1" fontAlgn="auto" hangingPunct="1">
              <a:lnSpc>
                <a:spcPct val="100000"/>
              </a:lnSpc>
              <a:spcBef>
                <a:spcPts val="0"/>
              </a:spcBef>
              <a:spcAft>
                <a:spcPts val="0"/>
              </a:spcAft>
              <a:buFontTx/>
              <a:buNone/>
              <a:defRPr/>
            </a:pPr>
            <a:endParaRPr lang="en-US" sz="1200" dirty="0" smtClean="0">
              <a:latin typeface="Calibri"/>
              <a:ea typeface="+mn-ea"/>
              <a:cs typeface="Calibri"/>
            </a:endParaRP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1 - 6 teams  =  1</a:t>
            </a:r>
            <a:r>
              <a:rPr lang="en-US" sz="2200" baseline="30000" dirty="0" smtClean="0">
                <a:latin typeface="Calibri"/>
                <a:ea typeface="+mn-ea"/>
                <a:cs typeface="Calibri"/>
              </a:rPr>
              <a:t>st</a:t>
            </a:r>
            <a:r>
              <a:rPr lang="en-US" sz="2200" dirty="0" smtClean="0">
                <a:latin typeface="Calibri"/>
                <a:ea typeface="+mn-ea"/>
                <a:cs typeface="Calibri"/>
              </a:rPr>
              <a:t> &amp; 2</a:t>
            </a:r>
            <a:r>
              <a:rPr lang="en-US" sz="2200" baseline="30000" dirty="0" smtClean="0">
                <a:latin typeface="Calibri"/>
                <a:ea typeface="+mn-ea"/>
                <a:cs typeface="Calibri"/>
              </a:rPr>
              <a:t>nd</a:t>
            </a:r>
            <a:r>
              <a:rPr lang="en-US" sz="2200" dirty="0" smtClean="0">
                <a:latin typeface="Calibri"/>
                <a:ea typeface="+mn-ea"/>
                <a:cs typeface="Calibri"/>
              </a:rPr>
              <a:t> advance</a:t>
            </a: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7 - 12 teams  =  1</a:t>
            </a:r>
            <a:r>
              <a:rPr lang="en-US" sz="2200" baseline="30000" dirty="0" smtClean="0">
                <a:latin typeface="Calibri"/>
                <a:ea typeface="+mn-ea"/>
                <a:cs typeface="Calibri"/>
              </a:rPr>
              <a:t>st</a:t>
            </a:r>
            <a:r>
              <a:rPr lang="en-US" sz="2200" dirty="0" smtClean="0">
                <a:latin typeface="Calibri"/>
                <a:ea typeface="+mn-ea"/>
                <a:cs typeface="Calibri"/>
              </a:rPr>
              <a:t>, 2</a:t>
            </a:r>
            <a:r>
              <a:rPr lang="en-US" sz="2200" baseline="30000" dirty="0" smtClean="0">
                <a:latin typeface="Calibri"/>
                <a:ea typeface="+mn-ea"/>
                <a:cs typeface="Calibri"/>
              </a:rPr>
              <a:t>nd</a:t>
            </a:r>
            <a:r>
              <a:rPr lang="en-US" sz="2200" dirty="0" smtClean="0">
                <a:latin typeface="Calibri"/>
                <a:ea typeface="+mn-ea"/>
                <a:cs typeface="Calibri"/>
              </a:rPr>
              <a:t> &amp; 3</a:t>
            </a:r>
            <a:r>
              <a:rPr lang="en-US" sz="2200" baseline="30000" dirty="0" smtClean="0">
                <a:latin typeface="Calibri"/>
                <a:ea typeface="+mn-ea"/>
                <a:cs typeface="Calibri"/>
              </a:rPr>
              <a:t>rd</a:t>
            </a:r>
            <a:r>
              <a:rPr lang="en-US" sz="2200" dirty="0" smtClean="0">
                <a:latin typeface="Calibri"/>
                <a:ea typeface="+mn-ea"/>
                <a:cs typeface="Calibri"/>
              </a:rPr>
              <a:t> advance</a:t>
            </a: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13 - 18 teams =  1</a:t>
            </a:r>
            <a:r>
              <a:rPr lang="en-US" sz="2200" baseline="30000" dirty="0" smtClean="0">
                <a:latin typeface="Calibri"/>
                <a:ea typeface="+mn-ea"/>
                <a:cs typeface="Calibri"/>
              </a:rPr>
              <a:t>st</a:t>
            </a:r>
            <a:r>
              <a:rPr lang="en-US" sz="2200" dirty="0" smtClean="0">
                <a:latin typeface="Calibri"/>
                <a:ea typeface="+mn-ea"/>
                <a:cs typeface="Calibri"/>
              </a:rPr>
              <a:t>, 2</a:t>
            </a:r>
            <a:r>
              <a:rPr lang="en-US" sz="2200" baseline="30000" dirty="0" smtClean="0">
                <a:latin typeface="Calibri"/>
                <a:ea typeface="+mn-ea"/>
                <a:cs typeface="Calibri"/>
              </a:rPr>
              <a:t>nd</a:t>
            </a:r>
            <a:r>
              <a:rPr lang="en-US" sz="2200" dirty="0" smtClean="0">
                <a:latin typeface="Calibri"/>
                <a:ea typeface="+mn-ea"/>
                <a:cs typeface="Calibri"/>
              </a:rPr>
              <a:t>, 3</a:t>
            </a:r>
            <a:r>
              <a:rPr lang="en-US" sz="2200" baseline="30000" dirty="0" smtClean="0">
                <a:latin typeface="Calibri"/>
                <a:ea typeface="+mn-ea"/>
                <a:cs typeface="Calibri"/>
              </a:rPr>
              <a:t>rd</a:t>
            </a:r>
            <a:r>
              <a:rPr lang="en-US" sz="2200" dirty="0" smtClean="0">
                <a:latin typeface="Calibri"/>
                <a:ea typeface="+mn-ea"/>
                <a:cs typeface="Calibri"/>
              </a:rPr>
              <a:t> &amp; 4</a:t>
            </a:r>
            <a:r>
              <a:rPr lang="en-US" sz="2200" baseline="30000" dirty="0" smtClean="0">
                <a:latin typeface="Calibri"/>
                <a:ea typeface="+mn-ea"/>
                <a:cs typeface="Calibri"/>
              </a:rPr>
              <a:t>th</a:t>
            </a:r>
            <a:r>
              <a:rPr lang="en-US" sz="2200" dirty="0" smtClean="0">
                <a:latin typeface="Calibri"/>
                <a:ea typeface="+mn-ea"/>
                <a:cs typeface="Calibri"/>
              </a:rPr>
              <a:t> advance</a:t>
            </a:r>
          </a:p>
          <a:p>
            <a:pPr marL="0" indent="0" algn="ctr" defTabSz="914363" eaLnBrk="1" fontAlgn="auto" hangingPunct="1">
              <a:lnSpc>
                <a:spcPct val="100000"/>
              </a:lnSpc>
              <a:spcBef>
                <a:spcPts val="0"/>
              </a:spcBef>
              <a:spcAft>
                <a:spcPts val="0"/>
              </a:spcAft>
              <a:buNone/>
              <a:defRPr/>
            </a:pPr>
            <a:r>
              <a:rPr lang="en-US" sz="2200" dirty="0" smtClean="0">
                <a:cs typeface="Calibri"/>
              </a:rPr>
              <a:t>19 </a:t>
            </a:r>
            <a:r>
              <a:rPr lang="en-US" sz="2200" baseline="30000" dirty="0" smtClean="0">
                <a:cs typeface="Calibri"/>
              </a:rPr>
              <a:t>+</a:t>
            </a:r>
            <a:r>
              <a:rPr lang="en-US" sz="2200" dirty="0" smtClean="0">
                <a:cs typeface="Calibri"/>
              </a:rPr>
              <a:t> </a:t>
            </a:r>
            <a:r>
              <a:rPr lang="en-US" sz="2200" dirty="0">
                <a:cs typeface="Calibri"/>
              </a:rPr>
              <a:t>teams =  1</a:t>
            </a:r>
            <a:r>
              <a:rPr lang="en-US" sz="2200" baseline="30000" dirty="0">
                <a:cs typeface="Calibri"/>
              </a:rPr>
              <a:t>st</a:t>
            </a:r>
            <a:r>
              <a:rPr lang="en-US" sz="2200" dirty="0">
                <a:cs typeface="Calibri"/>
              </a:rPr>
              <a:t>, 2</a:t>
            </a:r>
            <a:r>
              <a:rPr lang="en-US" sz="2200" baseline="30000" dirty="0">
                <a:cs typeface="Calibri"/>
              </a:rPr>
              <a:t>nd</a:t>
            </a:r>
            <a:r>
              <a:rPr lang="en-US" sz="2200" dirty="0">
                <a:cs typeface="Calibri"/>
              </a:rPr>
              <a:t>, </a:t>
            </a:r>
            <a:r>
              <a:rPr lang="en-US" sz="2200" dirty="0" smtClean="0">
                <a:cs typeface="Calibri"/>
              </a:rPr>
              <a:t>3</a:t>
            </a:r>
            <a:r>
              <a:rPr lang="en-US" sz="2200" baseline="30000" dirty="0" smtClean="0">
                <a:cs typeface="Calibri"/>
              </a:rPr>
              <a:t>rd</a:t>
            </a:r>
            <a:r>
              <a:rPr lang="en-US" sz="2200" dirty="0">
                <a:cs typeface="Calibri"/>
              </a:rPr>
              <a:t>,</a:t>
            </a:r>
            <a:r>
              <a:rPr lang="en-US" sz="2200" dirty="0" smtClean="0">
                <a:cs typeface="Calibri"/>
              </a:rPr>
              <a:t> 4</a:t>
            </a:r>
            <a:r>
              <a:rPr lang="en-US" sz="2200" baseline="30000" dirty="0" smtClean="0">
                <a:cs typeface="Calibri"/>
              </a:rPr>
              <a:t>th</a:t>
            </a:r>
            <a:r>
              <a:rPr lang="en-US" sz="2200" dirty="0" smtClean="0">
                <a:cs typeface="Calibri"/>
              </a:rPr>
              <a:t> </a:t>
            </a:r>
            <a:r>
              <a:rPr lang="en-US" sz="2200" dirty="0">
                <a:cs typeface="Calibri"/>
              </a:rPr>
              <a:t>&amp; </a:t>
            </a:r>
            <a:r>
              <a:rPr lang="en-US" sz="2200" dirty="0" smtClean="0">
                <a:cs typeface="Calibri"/>
              </a:rPr>
              <a:t>5</a:t>
            </a:r>
            <a:r>
              <a:rPr lang="en-US" sz="2200" baseline="30000" dirty="0" smtClean="0">
                <a:cs typeface="Calibri"/>
              </a:rPr>
              <a:t>th</a:t>
            </a:r>
            <a:r>
              <a:rPr lang="en-US" sz="2200" dirty="0" smtClean="0">
                <a:cs typeface="Calibri"/>
              </a:rPr>
              <a:t> advance</a:t>
            </a:r>
            <a:endParaRPr lang="en-US" sz="2200" dirty="0" smtClean="0">
              <a:latin typeface="Calibri"/>
              <a:ea typeface="+mn-ea"/>
              <a:cs typeface="Calibri"/>
            </a:endParaRPr>
          </a:p>
          <a:p>
            <a:pPr marL="0" indent="0" algn="ctr" defTabSz="914363" eaLnBrk="1" fontAlgn="auto" hangingPunct="1">
              <a:lnSpc>
                <a:spcPct val="100000"/>
              </a:lnSpc>
              <a:spcBef>
                <a:spcPts val="0"/>
              </a:spcBef>
              <a:spcAft>
                <a:spcPts val="0"/>
              </a:spcAft>
              <a:buFontTx/>
              <a:buNone/>
              <a:defRPr/>
            </a:pPr>
            <a:endParaRPr lang="en-US" sz="2200" dirty="0" smtClean="0">
              <a:latin typeface="Calibri"/>
              <a:ea typeface="+mn-ea"/>
              <a:cs typeface="Calibri"/>
            </a:endParaRPr>
          </a:p>
          <a:p>
            <a:pPr marL="0" indent="0" algn="ctr" defTabSz="914363" eaLnBrk="1" fontAlgn="auto" hangingPunct="1">
              <a:lnSpc>
                <a:spcPct val="100000"/>
              </a:lnSpc>
              <a:spcBef>
                <a:spcPts val="0"/>
              </a:spcBef>
              <a:spcAft>
                <a:spcPts val="0"/>
              </a:spcAft>
              <a:buFontTx/>
              <a:buNone/>
              <a:defRPr/>
            </a:pPr>
            <a:r>
              <a:rPr lang="en-US" sz="2200" dirty="0" smtClean="0">
                <a:latin typeface="Calibri"/>
                <a:ea typeface="+mn-ea"/>
                <a:cs typeface="Calibri"/>
              </a:rPr>
              <a:t>Ranatra Fusca winners</a:t>
            </a:r>
          </a:p>
          <a:p>
            <a:pPr marL="0" indent="0" algn="ctr" defTabSz="914363" eaLnBrk="1" fontAlgn="auto" hangingPunct="1">
              <a:lnSpc>
                <a:spcPct val="100000"/>
              </a:lnSpc>
              <a:spcBef>
                <a:spcPts val="0"/>
              </a:spcBef>
              <a:spcAft>
                <a:spcPts val="0"/>
              </a:spcAft>
              <a:buFontTx/>
              <a:buNone/>
              <a:defRPr/>
            </a:pPr>
            <a:endParaRPr lang="en-US" sz="1200" dirty="0">
              <a:latin typeface="Calibri"/>
              <a:ea typeface="+mn-ea"/>
              <a:cs typeface="Calibri"/>
            </a:endParaRPr>
          </a:p>
          <a:p>
            <a:pPr marL="454025" indent="0">
              <a:lnSpc>
                <a:spcPct val="100000"/>
              </a:lnSpc>
              <a:spcBef>
                <a:spcPts val="0"/>
              </a:spcBef>
              <a:buFontTx/>
              <a:buNone/>
              <a:defRPr/>
            </a:pPr>
            <a:r>
              <a:rPr lang="en-US" sz="2200" dirty="0" smtClean="0">
                <a:latin typeface="Calibri" charset="0"/>
                <a:cs typeface="Calibri" charset="0"/>
              </a:rPr>
              <a:t>From the State Tournament, teams that place </a:t>
            </a:r>
          </a:p>
          <a:p>
            <a:pPr marL="454025" indent="0">
              <a:lnSpc>
                <a:spcPct val="100000"/>
              </a:lnSpc>
              <a:spcBef>
                <a:spcPts val="0"/>
              </a:spcBef>
              <a:buFontTx/>
              <a:buNone/>
              <a:defRPr/>
            </a:pPr>
            <a:r>
              <a:rPr lang="en-US" sz="2200" dirty="0" smtClean="0">
                <a:latin typeface="Calibri" charset="0"/>
                <a:cs typeface="Calibri" charset="0"/>
              </a:rPr>
              <a:t>1</a:t>
            </a:r>
            <a:r>
              <a:rPr lang="en-US" sz="2200" baseline="30000" dirty="0" smtClean="0">
                <a:latin typeface="Calibri" charset="0"/>
                <a:cs typeface="Calibri" charset="0"/>
              </a:rPr>
              <a:t>st</a:t>
            </a:r>
            <a:r>
              <a:rPr lang="en-US" sz="2200" dirty="0" smtClean="0">
                <a:latin typeface="Calibri" charset="0"/>
                <a:cs typeface="Calibri" charset="0"/>
              </a:rPr>
              <a:t>  or 2</a:t>
            </a:r>
            <a:r>
              <a:rPr lang="en-US" sz="2200" baseline="30000" dirty="0" smtClean="0">
                <a:latin typeface="Calibri" charset="0"/>
                <a:cs typeface="Calibri" charset="0"/>
              </a:rPr>
              <a:t>nd</a:t>
            </a:r>
            <a:r>
              <a:rPr lang="en-US" sz="2200" dirty="0" smtClean="0">
                <a:latin typeface="Calibri" charset="0"/>
                <a:cs typeface="Calibri" charset="0"/>
              </a:rPr>
              <a:t>  as well as </a:t>
            </a:r>
            <a:r>
              <a:rPr lang="en-US" sz="2200" dirty="0" err="1" smtClean="0">
                <a:latin typeface="Calibri" charset="0"/>
                <a:cs typeface="Calibri" charset="0"/>
              </a:rPr>
              <a:t>Ranatra</a:t>
            </a:r>
            <a:r>
              <a:rPr lang="en-US" sz="2200" dirty="0" smtClean="0">
                <a:latin typeface="Calibri" charset="0"/>
                <a:cs typeface="Calibri" charset="0"/>
              </a:rPr>
              <a:t> </a:t>
            </a:r>
            <a:r>
              <a:rPr lang="en-US" sz="2200" dirty="0" err="1" smtClean="0">
                <a:latin typeface="Calibri" charset="0"/>
                <a:cs typeface="Calibri" charset="0"/>
              </a:rPr>
              <a:t>Fusca</a:t>
            </a:r>
            <a:r>
              <a:rPr lang="en-US" sz="2200" dirty="0" smtClean="0">
                <a:latin typeface="Calibri" charset="0"/>
                <a:cs typeface="Calibri" charset="0"/>
              </a:rPr>
              <a:t> recipients </a:t>
            </a:r>
          </a:p>
          <a:p>
            <a:pPr marL="454025" indent="0">
              <a:lnSpc>
                <a:spcPct val="100000"/>
              </a:lnSpc>
              <a:spcBef>
                <a:spcPts val="0"/>
              </a:spcBef>
              <a:buFontTx/>
              <a:buNone/>
              <a:defRPr/>
            </a:pPr>
            <a:r>
              <a:rPr lang="en-US" sz="2200" dirty="0" smtClean="0">
                <a:latin typeface="Calibri" charset="0"/>
                <a:cs typeface="Calibri" charset="0"/>
              </a:rPr>
              <a:t>are invited to attend the World Finals</a:t>
            </a:r>
          </a:p>
          <a:p>
            <a:pPr marL="0" indent="0" algn="ctr" defTabSz="914363" eaLnBrk="1" fontAlgn="auto" hangingPunct="1">
              <a:lnSpc>
                <a:spcPct val="100000"/>
              </a:lnSpc>
              <a:spcBef>
                <a:spcPts val="0"/>
              </a:spcBef>
              <a:spcAft>
                <a:spcPts val="0"/>
              </a:spcAft>
              <a:buFontTx/>
              <a:buNone/>
              <a:defRPr/>
            </a:pPr>
            <a:endParaRPr lang="en-US" sz="2200" dirty="0" smtClean="0">
              <a:latin typeface="Calibri"/>
              <a:ea typeface="+mn-ea"/>
              <a:cs typeface="Calibri"/>
            </a:endParaRPr>
          </a:p>
        </p:txBody>
      </p:sp>
      <p:pic>
        <p:nvPicPr>
          <p:cNvPr id="109571" name="Picture 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3525" y="4672013"/>
            <a:ext cx="1995488"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2"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rgbClr val="FFFF00"/>
                </a:solidFill>
              </a:rPr>
              <a:t>CM </a:t>
            </a:r>
            <a:r>
              <a:rPr lang="en-US" sz="2000" dirty="0" smtClean="0">
                <a:solidFill>
                  <a:srgbClr val="FFFF00"/>
                </a:solidFill>
              </a:rPr>
              <a:t>49</a:t>
            </a:r>
            <a:endParaRPr lang="en-US" sz="20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28600"/>
            <a:ext cx="9144000" cy="990600"/>
          </a:xfrm>
        </p:spPr>
        <p:txBody>
          <a:bodyPr>
            <a:normAutofit/>
          </a:bodyPr>
          <a:lstStyle/>
          <a:p>
            <a:pPr algn="ctr" defTabSz="914363" eaLnBrk="1" fontAlgn="auto" hangingPunct="1">
              <a:spcAft>
                <a:spcPts val="0"/>
              </a:spcAft>
              <a:defRPr/>
            </a:pPr>
            <a:r>
              <a:rPr b="1" dirty="0">
                <a:latin typeface="Calibri"/>
                <a:ea typeface="+mj-ea"/>
                <a:cs typeface="Calibri"/>
              </a:rPr>
              <a:t>Odyssey of the Mind </a:t>
            </a:r>
            <a:r>
              <a:rPr b="1" dirty="0" smtClean="0">
                <a:latin typeface="Calibri"/>
                <a:ea typeface="+mj-ea"/>
                <a:cs typeface="Calibri"/>
              </a:rPr>
              <a:t>Recognition</a:t>
            </a:r>
            <a:r>
              <a:rPr lang="en-US" b="1" dirty="0" smtClean="0">
                <a:latin typeface="Calibri"/>
                <a:ea typeface="+mj-ea"/>
                <a:cs typeface="Calibri"/>
              </a:rPr>
              <a:t>s</a:t>
            </a:r>
            <a:endParaRPr b="1" dirty="0">
              <a:latin typeface="Calibri"/>
              <a:ea typeface="+mj-ea"/>
              <a:cs typeface="Calibri"/>
            </a:endParaRPr>
          </a:p>
        </p:txBody>
      </p:sp>
      <p:sp>
        <p:nvSpPr>
          <p:cNvPr id="98306" name="Rectangle 3"/>
          <p:cNvSpPr>
            <a:spLocks noGrp="1"/>
          </p:cNvSpPr>
          <p:nvPr>
            <p:ph sz="quarter" idx="4294967295"/>
          </p:nvPr>
        </p:nvSpPr>
        <p:spPr>
          <a:xfrm>
            <a:off x="457200" y="1193800"/>
            <a:ext cx="8229600" cy="2716213"/>
          </a:xfrm>
        </p:spPr>
        <p:txBody>
          <a:bodyPr/>
          <a:lstStyle/>
          <a:p>
            <a:pPr algn="ctr" eaLnBrk="1" hangingPunct="1">
              <a:lnSpc>
                <a:spcPct val="100000"/>
              </a:lnSpc>
              <a:spcBef>
                <a:spcPts val="900"/>
              </a:spcBef>
              <a:buFontTx/>
              <a:buNone/>
              <a:defRPr/>
            </a:pPr>
            <a:r>
              <a:rPr lang="en-US" sz="2200" b="1" dirty="0">
                <a:solidFill>
                  <a:srgbClr val="FFFF00"/>
                </a:solidFill>
                <a:latin typeface="Calibri" charset="0"/>
                <a:cs typeface="Calibri" charset="0"/>
              </a:rPr>
              <a:t>Ranatra Fusca</a:t>
            </a:r>
          </a:p>
          <a:p>
            <a:pPr marL="0" indent="0" algn="ctr" eaLnBrk="1" hangingPunct="1">
              <a:lnSpc>
                <a:spcPct val="100000"/>
              </a:lnSpc>
              <a:spcBef>
                <a:spcPts val="900"/>
              </a:spcBef>
              <a:buFontTx/>
              <a:buNone/>
              <a:defRPr/>
            </a:pPr>
            <a:r>
              <a:rPr lang="en-US" sz="2200" dirty="0" smtClean="0">
                <a:latin typeface="Calibri" charset="0"/>
                <a:cs typeface="Calibri" charset="0"/>
              </a:rPr>
              <a:t>Presented </a:t>
            </a:r>
            <a:r>
              <a:rPr lang="en-US" sz="2200" dirty="0">
                <a:latin typeface="Calibri" charset="0"/>
                <a:cs typeface="Calibri" charset="0"/>
              </a:rPr>
              <a:t>to teams or individuals who exhibit exceptional creativity, either through some aspect of their problem solution, or an extraordinary idea beyond the problem solution. </a:t>
            </a:r>
          </a:p>
          <a:p>
            <a:pPr algn="ctr" eaLnBrk="1" hangingPunct="1">
              <a:lnSpc>
                <a:spcPct val="100000"/>
              </a:lnSpc>
              <a:spcBef>
                <a:spcPts val="900"/>
              </a:spcBef>
              <a:buFontTx/>
              <a:buNone/>
              <a:defRPr/>
            </a:pPr>
            <a:r>
              <a:rPr lang="en-US" sz="2200" b="1" dirty="0">
                <a:solidFill>
                  <a:srgbClr val="FFFF00"/>
                </a:solidFill>
                <a:latin typeface="Calibri" charset="0"/>
                <a:cs typeface="Calibri" charset="0"/>
              </a:rPr>
              <a:t>OMER Award</a:t>
            </a:r>
          </a:p>
          <a:p>
            <a:pPr marL="0" indent="0" algn="ctr" eaLnBrk="1" hangingPunct="1">
              <a:lnSpc>
                <a:spcPct val="100000"/>
              </a:lnSpc>
              <a:spcBef>
                <a:spcPts val="900"/>
              </a:spcBef>
              <a:buFontTx/>
              <a:buNone/>
              <a:defRPr/>
            </a:pPr>
            <a:r>
              <a:rPr lang="en-US" sz="2200" dirty="0" smtClean="0">
                <a:latin typeface="Calibri" charset="0"/>
                <a:cs typeface="Calibri" charset="0"/>
              </a:rPr>
              <a:t>Recognizes </a:t>
            </a:r>
            <a:r>
              <a:rPr lang="en-US" sz="2200" dirty="0">
                <a:latin typeface="Calibri" charset="0"/>
                <a:cs typeface="Calibri" charset="0"/>
              </a:rPr>
              <a:t>teams or individuals who demonstrate outstanding sportsmanship, exemplary behavior, and exceptional talent.</a:t>
            </a:r>
          </a:p>
        </p:txBody>
      </p:sp>
      <p:sp>
        <p:nvSpPr>
          <p:cNvPr id="111619" name="Rectangle 5"/>
          <p:cNvSpPr>
            <a:spLocks noChangeArrowheads="1"/>
          </p:cNvSpPr>
          <p:nvPr/>
        </p:nvSpPr>
        <p:spPr bwMode="auto">
          <a:xfrm>
            <a:off x="941388" y="4294188"/>
            <a:ext cx="3897312"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ts val="900"/>
              </a:spcBef>
            </a:pPr>
            <a:r>
              <a:rPr lang="en-US" sz="2200" b="1">
                <a:solidFill>
                  <a:srgbClr val="FFFF00"/>
                </a:solidFill>
                <a:latin typeface="Calibri" charset="0"/>
                <a:cs typeface="Calibri" charset="0"/>
              </a:rPr>
              <a:t>Placement &amp; Scoring Notes</a:t>
            </a:r>
          </a:p>
          <a:p>
            <a:pPr algn="ctr">
              <a:spcBef>
                <a:spcPts val="900"/>
              </a:spcBef>
            </a:pPr>
            <a:r>
              <a:rPr lang="en-US" sz="2200">
                <a:latin typeface="Calibri" charset="0"/>
                <a:cs typeface="Calibri" charset="0"/>
              </a:rPr>
              <a:t>Tournament Placements are determined by total score</a:t>
            </a:r>
          </a:p>
          <a:p>
            <a:pPr algn="ctr">
              <a:spcBef>
                <a:spcPts val="900"/>
              </a:spcBef>
            </a:pPr>
            <a:r>
              <a:rPr lang="en-US" sz="2200">
                <a:latin typeface="Calibri" charset="0"/>
                <a:cs typeface="Calibri" charset="0"/>
              </a:rPr>
              <a:t>Teams tie if there is less than     a 1 point difference</a:t>
            </a:r>
          </a:p>
        </p:txBody>
      </p:sp>
      <p:pic>
        <p:nvPicPr>
          <p:cNvPr id="111620" name="Picture 2" descr="P5270316.jpg"/>
          <p:cNvPicPr>
            <a:picLocks noChangeAspect="1"/>
          </p:cNvPicPr>
          <p:nvPr/>
        </p:nvPicPr>
        <p:blipFill>
          <a:blip r:embed="rId2" cstate="email">
            <a:extLst>
              <a:ext uri="{28A0092B-C50C-407E-A947-70E740481C1C}">
                <a14:useLocalDpi xmlns:a14="http://schemas.microsoft.com/office/drawing/2010/main" val="0"/>
              </a:ext>
            </a:extLst>
          </a:blip>
          <a:srcRect l="11137" t="14326" r="11377" b="18410"/>
          <a:stretch>
            <a:fillRect/>
          </a:stretch>
        </p:blipFill>
        <p:spPr bwMode="auto">
          <a:xfrm>
            <a:off x="5175250" y="4222750"/>
            <a:ext cx="3378200" cy="219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1"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34</a:t>
            </a:r>
          </a:p>
        </p:txBody>
      </p:sp>
    </p:spTree>
    <p:extLst>
      <p:ext uri="{BB962C8B-B14F-4D97-AF65-F5344CB8AC3E}">
        <p14:creationId xmlns:p14="http://schemas.microsoft.com/office/powerpoint/2010/main" val="75420094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Check In - - - </a:t>
            </a:r>
            <a:endParaRPr sz="6000" b="1" dirty="0">
              <a:latin typeface="Calibri"/>
              <a:ea typeface="+mn-ea"/>
              <a:cs typeface="Calibri"/>
            </a:endParaRPr>
          </a:p>
        </p:txBody>
      </p:sp>
      <p:sp>
        <p:nvSpPr>
          <p:cNvPr id="43010" name="Rectangle 3"/>
          <p:cNvSpPr>
            <a:spLocks noGrp="1"/>
          </p:cNvSpPr>
          <p:nvPr>
            <p:ph sz="quarter" idx="4294967295"/>
          </p:nvPr>
        </p:nvSpPr>
        <p:spPr>
          <a:xfrm>
            <a:off x="457200" y="1600200"/>
            <a:ext cx="8229600" cy="4165243"/>
          </a:xfrm>
        </p:spPr>
        <p:txBody>
          <a:bodyPr/>
          <a:lstStyle/>
          <a:p>
            <a:pPr marL="225425" indent="-285750" eaLnBrk="1" hangingPunct="1">
              <a:lnSpc>
                <a:spcPct val="100000"/>
              </a:lnSpc>
              <a:spcBef>
                <a:spcPts val="1000"/>
              </a:spcBef>
              <a:buFontTx/>
              <a:buChar char="•"/>
              <a:defRPr/>
            </a:pPr>
            <a:r>
              <a:rPr lang="en-US" sz="2400" dirty="0" smtClean="0">
                <a:latin typeface="Calibri" charset="0"/>
                <a:cs typeface="Calibri" charset="0"/>
              </a:rPr>
              <a:t>1 Coach only to Check In area with:</a:t>
            </a:r>
          </a:p>
          <a:p>
            <a:pPr marL="742950" lvl="1" indent="-285750" eaLnBrk="1" hangingPunct="1">
              <a:lnSpc>
                <a:spcPct val="100000"/>
              </a:lnSpc>
              <a:spcBef>
                <a:spcPts val="1000"/>
              </a:spcBef>
              <a:buFontTx/>
              <a:buChar char="•"/>
              <a:defRPr/>
            </a:pPr>
            <a:r>
              <a:rPr lang="en-US" sz="2400" dirty="0">
                <a:latin typeface="Calibri" charset="0"/>
                <a:cs typeface="Calibri" charset="0"/>
              </a:rPr>
              <a:t>Signed Media Release Form for every Team Member</a:t>
            </a:r>
          </a:p>
          <a:p>
            <a:pPr marL="742950" lvl="1" indent="-285750" eaLnBrk="1" hangingPunct="1">
              <a:lnSpc>
                <a:spcPct val="100000"/>
              </a:lnSpc>
              <a:spcBef>
                <a:spcPts val="1000"/>
              </a:spcBef>
              <a:buFontTx/>
              <a:buChar char="•"/>
              <a:defRPr/>
            </a:pPr>
            <a:r>
              <a:rPr lang="en-US" sz="2400" dirty="0">
                <a:latin typeface="Calibri" charset="0"/>
                <a:cs typeface="Calibri" charset="0"/>
              </a:rPr>
              <a:t>Signed Media Release Form for every </a:t>
            </a:r>
            <a:r>
              <a:rPr lang="en-US" sz="2400" dirty="0" smtClean="0">
                <a:latin typeface="Calibri" charset="0"/>
                <a:cs typeface="Calibri" charset="0"/>
              </a:rPr>
              <a:t>Coach</a:t>
            </a:r>
            <a:endParaRPr lang="en-US" sz="2400" dirty="0">
              <a:latin typeface="Calibri" charset="0"/>
              <a:cs typeface="Calibri" charset="0"/>
            </a:endParaRPr>
          </a:p>
          <a:p>
            <a:pPr marL="742950" lvl="1" indent="-285750" eaLnBrk="1" hangingPunct="1">
              <a:lnSpc>
                <a:spcPct val="100000"/>
              </a:lnSpc>
              <a:spcBef>
                <a:spcPts val="1000"/>
              </a:spcBef>
              <a:buFontTx/>
              <a:buChar char="•"/>
              <a:defRPr/>
            </a:pPr>
            <a:r>
              <a:rPr lang="en-US" sz="2400" dirty="0" smtClean="0">
                <a:latin typeface="Calibri" charset="0"/>
                <a:cs typeface="Calibri" charset="0"/>
              </a:rPr>
              <a:t>Signed Coach’s Code of Conduct for every Coach</a:t>
            </a:r>
          </a:p>
          <a:p>
            <a:pPr marL="742950" lvl="1" indent="-285750" eaLnBrk="1" hangingPunct="1">
              <a:lnSpc>
                <a:spcPct val="100000"/>
              </a:lnSpc>
              <a:spcBef>
                <a:spcPts val="1000"/>
              </a:spcBef>
              <a:buFontTx/>
              <a:buChar char="•"/>
              <a:defRPr/>
            </a:pPr>
            <a:endParaRPr lang="en-US" sz="1200" dirty="0" smtClean="0">
              <a:latin typeface="Calibri" charset="0"/>
              <a:cs typeface="Calibri" charset="0"/>
            </a:endParaRPr>
          </a:p>
          <a:p>
            <a:pPr marL="225425" indent="-285750" eaLnBrk="1" hangingPunct="1">
              <a:lnSpc>
                <a:spcPct val="100000"/>
              </a:lnSpc>
              <a:spcBef>
                <a:spcPts val="1000"/>
              </a:spcBef>
              <a:buFontTx/>
              <a:buChar char="•"/>
              <a:defRPr/>
            </a:pPr>
            <a:r>
              <a:rPr lang="en-US" sz="2400" dirty="0" smtClean="0">
                <a:latin typeface="Calibri" charset="0"/>
                <a:cs typeface="Calibri" charset="0"/>
              </a:rPr>
              <a:t>Coach will receive Team Packet containing:</a:t>
            </a:r>
          </a:p>
          <a:p>
            <a:pPr marL="742950" lvl="1" indent="-285750" eaLnBrk="1" hangingPunct="1">
              <a:lnSpc>
                <a:spcPct val="100000"/>
              </a:lnSpc>
              <a:spcBef>
                <a:spcPts val="1000"/>
              </a:spcBef>
              <a:buFontTx/>
              <a:buChar char="•"/>
              <a:defRPr/>
            </a:pPr>
            <a:r>
              <a:rPr lang="en-US" sz="2400" dirty="0" smtClean="0">
                <a:latin typeface="Calibri" charset="0"/>
                <a:cs typeface="Calibri" charset="0"/>
              </a:rPr>
              <a:t>Participant Certificates</a:t>
            </a:r>
          </a:p>
          <a:p>
            <a:pPr marL="742950" lvl="1" indent="-285750" eaLnBrk="1" hangingPunct="1">
              <a:lnSpc>
                <a:spcPct val="100000"/>
              </a:lnSpc>
              <a:spcBef>
                <a:spcPts val="1000"/>
              </a:spcBef>
              <a:buFontTx/>
              <a:buChar char="•"/>
              <a:defRPr/>
            </a:pPr>
            <a:r>
              <a:rPr lang="en-US" sz="2400" dirty="0" smtClean="0">
                <a:latin typeface="Calibri" charset="0"/>
                <a:cs typeface="Calibri" charset="0"/>
              </a:rPr>
              <a:t>Team Programs</a:t>
            </a:r>
          </a:p>
          <a:p>
            <a:pPr marL="742950" lvl="1" indent="-285750" eaLnBrk="1" hangingPunct="1">
              <a:lnSpc>
                <a:spcPct val="100000"/>
              </a:lnSpc>
              <a:spcBef>
                <a:spcPts val="1000"/>
              </a:spcBef>
              <a:buFontTx/>
              <a:buChar char="•"/>
              <a:defRPr/>
            </a:pPr>
            <a:r>
              <a:rPr lang="en-US" sz="2400" i="1" dirty="0" smtClean="0">
                <a:solidFill>
                  <a:srgbClr val="FFFF00"/>
                </a:solidFill>
                <a:latin typeface="Calibri" charset="0"/>
                <a:cs typeface="Calibri" charset="0"/>
              </a:rPr>
              <a:t>Color coded Spontaneous Ticket (DON’T LOSE THIS)</a:t>
            </a:r>
          </a:p>
        </p:txBody>
      </p:sp>
    </p:spTree>
    <p:extLst>
      <p:ext uri="{BB962C8B-B14F-4D97-AF65-F5344CB8AC3E}">
        <p14:creationId xmlns:p14="http://schemas.microsoft.com/office/powerpoint/2010/main" val="3022705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Prop Drop - - - </a:t>
            </a:r>
            <a:endParaRPr sz="6000" b="1" dirty="0">
              <a:latin typeface="Calibri"/>
              <a:ea typeface="+mn-ea"/>
              <a:cs typeface="Calibri"/>
            </a:endParaRPr>
          </a:p>
        </p:txBody>
      </p:sp>
      <p:sp>
        <p:nvSpPr>
          <p:cNvPr id="2" name="TextBox 1"/>
          <p:cNvSpPr txBox="1"/>
          <p:nvPr/>
        </p:nvSpPr>
        <p:spPr>
          <a:xfrm>
            <a:off x="457200" y="1600200"/>
            <a:ext cx="8229600" cy="4909036"/>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Calibrii"/>
                <a:cs typeface="Calibrii"/>
              </a:rPr>
              <a:t>Check the Tournament Program for the location of your Long-Term problem’s Prop Drop Area</a:t>
            </a:r>
          </a:p>
          <a:p>
            <a:pPr marL="285750" indent="-285750">
              <a:spcBef>
                <a:spcPts val="600"/>
              </a:spcBef>
              <a:buFont typeface="Arial"/>
              <a:buChar char="•"/>
            </a:pPr>
            <a:r>
              <a:rPr lang="en-US" sz="2400" dirty="0" smtClean="0">
                <a:latin typeface="Calibrii"/>
                <a:cs typeface="Calibrii"/>
              </a:rPr>
              <a:t>Props my be dropped no earlier the 90 minutes before your scheduled Long-Term performance time</a:t>
            </a:r>
          </a:p>
          <a:p>
            <a:pPr marL="285750" indent="-285750">
              <a:spcBef>
                <a:spcPts val="600"/>
              </a:spcBef>
              <a:buFont typeface="Arial"/>
              <a:buChar char="•"/>
            </a:pPr>
            <a:r>
              <a:rPr lang="en-US" sz="2400" dirty="0" smtClean="0">
                <a:latin typeface="Calibrii"/>
                <a:cs typeface="Calibrii"/>
              </a:rPr>
              <a:t>Store your props only in the designated Prop Storage area for you Long-Term problem</a:t>
            </a:r>
          </a:p>
          <a:p>
            <a:pPr marL="285750" indent="-285750">
              <a:spcBef>
                <a:spcPts val="600"/>
              </a:spcBef>
              <a:buFont typeface="Arial"/>
              <a:buChar char="•"/>
            </a:pPr>
            <a:r>
              <a:rPr lang="en-US" sz="2400" dirty="0" smtClean="0">
                <a:latin typeface="Calibrii"/>
                <a:cs typeface="Calibrii"/>
              </a:rPr>
              <a:t>Please keep hallways and doors clear for traffic</a:t>
            </a:r>
          </a:p>
          <a:p>
            <a:pPr marL="285750" indent="-285750">
              <a:spcBef>
                <a:spcPts val="600"/>
              </a:spcBef>
              <a:buFont typeface="Arial"/>
              <a:buChar char="•"/>
            </a:pPr>
            <a:r>
              <a:rPr lang="en-US" sz="2400" dirty="0" smtClean="0">
                <a:latin typeface="Calibrii"/>
                <a:cs typeface="Calibrii"/>
              </a:rPr>
              <a:t>DO NOT leave cars parked in Prop Drop loading zones even temporarily</a:t>
            </a:r>
            <a:endParaRPr lang="en-US" sz="2400" dirty="0">
              <a:latin typeface="Calibrii"/>
              <a:cs typeface="Calibrii"/>
            </a:endParaRPr>
          </a:p>
          <a:p>
            <a:pPr marL="285750" indent="-285750">
              <a:spcBef>
                <a:spcPts val="600"/>
              </a:spcBef>
              <a:buFont typeface="Arial"/>
              <a:buChar char="•"/>
            </a:pPr>
            <a:r>
              <a:rPr lang="en-US" sz="2400" dirty="0" smtClean="0">
                <a:latin typeface="Calibrii"/>
                <a:cs typeface="Calibrii"/>
              </a:rPr>
              <a:t>Once your Long-Term performance is finished remove your props through the same Prop Drop area as soon as possible to keep hallways clear</a:t>
            </a:r>
            <a:endParaRPr lang="en-US" sz="2400" dirty="0">
              <a:latin typeface="Calibrii"/>
              <a:cs typeface="Calibrii"/>
            </a:endParaRPr>
          </a:p>
        </p:txBody>
      </p:sp>
    </p:spTree>
    <p:extLst>
      <p:ext uri="{BB962C8B-B14F-4D97-AF65-F5344CB8AC3E}">
        <p14:creationId xmlns:p14="http://schemas.microsoft.com/office/powerpoint/2010/main" val="403418299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Check-In - - - </a:t>
            </a:r>
            <a:endParaRPr sz="6000" b="1" dirty="0">
              <a:latin typeface="Calibri"/>
              <a:ea typeface="+mn-ea"/>
              <a:cs typeface="Calibri"/>
            </a:endParaRPr>
          </a:p>
        </p:txBody>
      </p:sp>
      <p:sp>
        <p:nvSpPr>
          <p:cNvPr id="2" name="TextBox 1"/>
          <p:cNvSpPr txBox="1"/>
          <p:nvPr/>
        </p:nvSpPr>
        <p:spPr>
          <a:xfrm>
            <a:off x="457200" y="1600200"/>
            <a:ext cx="8229600" cy="4909036"/>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Calibri"/>
                <a:cs typeface="Calibri"/>
              </a:rPr>
              <a:t>Teams should report to their Check-In area at least 20 minutes before they are scheduled to compete.</a:t>
            </a:r>
          </a:p>
          <a:p>
            <a:pPr marL="285750" indent="-285750">
              <a:spcBef>
                <a:spcPts val="600"/>
              </a:spcBef>
              <a:buFont typeface="Arial"/>
              <a:buChar char="•"/>
            </a:pPr>
            <a:r>
              <a:rPr lang="en-US" sz="2400" dirty="0" smtClean="0">
                <a:latin typeface="Calibri"/>
                <a:cs typeface="Calibri"/>
              </a:rPr>
              <a:t>Structure teams should have their structure weighed at least 45 minutes before reporting to the Check-In area.</a:t>
            </a:r>
          </a:p>
          <a:p>
            <a:pPr marL="285750" indent="-285750">
              <a:spcBef>
                <a:spcPts val="600"/>
              </a:spcBef>
              <a:buFont typeface="Arial"/>
              <a:buChar char="•"/>
            </a:pPr>
            <a:r>
              <a:rPr lang="en-US" sz="2400" dirty="0">
                <a:latin typeface="Calibri"/>
                <a:cs typeface="Calibri"/>
              </a:rPr>
              <a:t>Props </a:t>
            </a:r>
            <a:r>
              <a:rPr lang="en-US" sz="2400" dirty="0" smtClean="0">
                <a:latin typeface="Calibri"/>
                <a:cs typeface="Calibri"/>
              </a:rPr>
              <a:t>should be moved to Check</a:t>
            </a:r>
            <a:r>
              <a:rPr lang="en-US" sz="2400" dirty="0">
                <a:latin typeface="Calibri"/>
                <a:cs typeface="Calibri"/>
              </a:rPr>
              <a:t>-</a:t>
            </a:r>
            <a:r>
              <a:rPr lang="en-US" sz="2400" dirty="0" smtClean="0">
                <a:latin typeface="Calibri"/>
                <a:cs typeface="Calibri"/>
              </a:rPr>
              <a:t>In / Pre-Staging Area.</a:t>
            </a:r>
          </a:p>
          <a:p>
            <a:pPr marL="285750" indent="-285750">
              <a:spcBef>
                <a:spcPts val="600"/>
              </a:spcBef>
              <a:buFont typeface="Arial"/>
              <a:buChar char="•"/>
            </a:pPr>
            <a:r>
              <a:rPr lang="en-US" sz="2400" dirty="0" smtClean="0">
                <a:latin typeface="Calibri"/>
                <a:cs typeface="Calibri"/>
              </a:rPr>
              <a:t>Anyone may help the team transport props and scenery into this area.  If broken only the team may fix it.</a:t>
            </a:r>
          </a:p>
          <a:p>
            <a:pPr marL="285750" indent="-285750">
              <a:spcBef>
                <a:spcPts val="600"/>
              </a:spcBef>
              <a:buFont typeface="Arial"/>
              <a:buChar char="•"/>
            </a:pPr>
            <a:r>
              <a:rPr lang="en-US" sz="2400" dirty="0">
                <a:latin typeface="Calibri"/>
                <a:cs typeface="Calibri"/>
              </a:rPr>
              <a:t>Staging Area Judge will collect paperwork, check for items that might damage the floor, </a:t>
            </a:r>
            <a:r>
              <a:rPr lang="en-US" sz="2400" dirty="0" smtClean="0">
                <a:latin typeface="Calibri"/>
                <a:cs typeface="Calibri"/>
              </a:rPr>
              <a:t>check </a:t>
            </a:r>
            <a:r>
              <a:rPr lang="en-US" sz="2400" dirty="0">
                <a:latin typeface="Calibri"/>
                <a:cs typeface="Calibri"/>
              </a:rPr>
              <a:t>for footwear and get a contact number for the coach</a:t>
            </a:r>
            <a:r>
              <a:rPr lang="en-US" sz="2400" dirty="0" smtClean="0">
                <a:latin typeface="Calibri"/>
                <a:cs typeface="Calibri"/>
              </a:rPr>
              <a:t>.</a:t>
            </a:r>
          </a:p>
          <a:p>
            <a:pPr marL="285750" indent="-285750">
              <a:spcBef>
                <a:spcPts val="600"/>
              </a:spcBef>
              <a:buFont typeface="Arial"/>
              <a:buChar char="•"/>
            </a:pPr>
            <a:r>
              <a:rPr lang="en-US" sz="2400" dirty="0" smtClean="0">
                <a:latin typeface="Calibri"/>
                <a:cs typeface="Calibri"/>
              </a:rPr>
              <a:t>Coaches – This is when you step back and let the team do it’s thing, now is their time to shine!</a:t>
            </a:r>
          </a:p>
        </p:txBody>
      </p:sp>
    </p:spTree>
    <p:extLst>
      <p:ext uri="{BB962C8B-B14F-4D97-AF65-F5344CB8AC3E}">
        <p14:creationId xmlns:p14="http://schemas.microsoft.com/office/powerpoint/2010/main" val="20028587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Staging Area - - - </a:t>
            </a:r>
            <a:endParaRPr sz="6000" b="1" dirty="0">
              <a:latin typeface="Calibri"/>
              <a:ea typeface="+mn-ea"/>
              <a:cs typeface="Calibri"/>
            </a:endParaRPr>
          </a:p>
        </p:txBody>
      </p:sp>
      <p:sp>
        <p:nvSpPr>
          <p:cNvPr id="2" name="TextBox 1"/>
          <p:cNvSpPr txBox="1"/>
          <p:nvPr/>
        </p:nvSpPr>
        <p:spPr>
          <a:xfrm>
            <a:off x="457200" y="1600200"/>
            <a:ext cx="8229600" cy="4539704"/>
          </a:xfrm>
          <a:prstGeom prst="rect">
            <a:avLst/>
          </a:prstGeom>
          <a:noFill/>
        </p:spPr>
        <p:txBody>
          <a:bodyPr wrap="square" rtlCol="0">
            <a:spAutoFit/>
          </a:bodyPr>
          <a:lstStyle/>
          <a:p>
            <a:pPr marL="285750" indent="-285750">
              <a:spcBef>
                <a:spcPts val="600"/>
              </a:spcBef>
              <a:buFont typeface="Arial"/>
              <a:buChar char="•"/>
            </a:pPr>
            <a:r>
              <a:rPr lang="en-US" sz="2400" dirty="0" smtClean="0">
                <a:latin typeface="Calibri"/>
                <a:cs typeface="Calibri"/>
              </a:rPr>
              <a:t>Once the previous team has finished their presentation the props are moved to the Staging Area.</a:t>
            </a:r>
          </a:p>
          <a:p>
            <a:pPr marL="285750" indent="-285750">
              <a:spcBef>
                <a:spcPts val="600"/>
              </a:spcBef>
              <a:buFont typeface="Arial"/>
              <a:buChar char="•"/>
            </a:pPr>
            <a:r>
              <a:rPr lang="en-US" sz="2400" dirty="0">
                <a:latin typeface="Calibri"/>
                <a:cs typeface="Calibri"/>
              </a:rPr>
              <a:t>Anyone may help the team transport props and scenery into this area.  If broken only the team may fix it.</a:t>
            </a:r>
          </a:p>
          <a:p>
            <a:pPr marL="285750" indent="-285750">
              <a:spcBef>
                <a:spcPts val="600"/>
              </a:spcBef>
              <a:buFont typeface="Arial"/>
              <a:buChar char="•"/>
            </a:pPr>
            <a:r>
              <a:rPr lang="en-US" sz="2400" dirty="0" smtClean="0">
                <a:latin typeface="Calibri"/>
                <a:cs typeface="Calibri"/>
              </a:rPr>
              <a:t>Timekeeper will ask the team if flash photography or videotaping is OK, if strobe lights will be used and how the team will signal that they are finished performing.</a:t>
            </a:r>
          </a:p>
          <a:p>
            <a:pPr marL="285750" indent="-285750">
              <a:spcBef>
                <a:spcPts val="600"/>
              </a:spcBef>
              <a:buFont typeface="Arial"/>
              <a:buChar char="•"/>
            </a:pPr>
            <a:r>
              <a:rPr lang="en-US" sz="2400" dirty="0" smtClean="0">
                <a:latin typeface="Calibri"/>
                <a:cs typeface="Calibri"/>
              </a:rPr>
              <a:t>Head Judge will be identified and the coach will be instructed on where, when and how to pick up scores.</a:t>
            </a:r>
          </a:p>
          <a:p>
            <a:pPr marL="285750" indent="-285750">
              <a:spcBef>
                <a:spcPts val="600"/>
              </a:spcBef>
              <a:buFont typeface="Arial"/>
              <a:buChar char="•"/>
            </a:pPr>
            <a:r>
              <a:rPr lang="en-US" sz="2400" dirty="0" smtClean="0">
                <a:latin typeface="Calibri"/>
                <a:cs typeface="Calibri"/>
              </a:rPr>
              <a:t>Coaches will be told where to sit during the performance.</a:t>
            </a:r>
          </a:p>
          <a:p>
            <a:pPr marL="285750" indent="-285750">
              <a:spcBef>
                <a:spcPts val="600"/>
              </a:spcBef>
              <a:buFont typeface="Arial"/>
              <a:buChar char="•"/>
            </a:pPr>
            <a:r>
              <a:rPr lang="en-US" sz="2400" dirty="0" smtClean="0">
                <a:latin typeface="Calibri"/>
                <a:cs typeface="Calibri"/>
              </a:rPr>
              <a:t>Coaches – Wish your team good luck</a:t>
            </a:r>
            <a:r>
              <a:rPr lang="en-US" sz="2400" dirty="0">
                <a:latin typeface="Calibri"/>
                <a:cs typeface="Calibri"/>
              </a:rPr>
              <a:t> </a:t>
            </a:r>
            <a:r>
              <a:rPr lang="en-US" sz="2400" dirty="0" smtClean="0">
                <a:latin typeface="Calibri"/>
                <a:cs typeface="Calibri"/>
              </a:rPr>
              <a:t>and take a seat.</a:t>
            </a:r>
            <a:endParaRPr lang="en-US" sz="2400" dirty="0">
              <a:latin typeface="Calibri"/>
              <a:cs typeface="Calibri"/>
            </a:endParaRPr>
          </a:p>
        </p:txBody>
      </p:sp>
    </p:spTree>
    <p:extLst>
      <p:ext uri="{BB962C8B-B14F-4D97-AF65-F5344CB8AC3E}">
        <p14:creationId xmlns:p14="http://schemas.microsoft.com/office/powerpoint/2010/main" val="2182558394"/>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Performance - - - </a:t>
            </a:r>
            <a:endParaRPr sz="6000" b="1" dirty="0">
              <a:latin typeface="Calibri"/>
              <a:ea typeface="+mn-ea"/>
              <a:cs typeface="Calibri"/>
            </a:endParaRPr>
          </a:p>
        </p:txBody>
      </p:sp>
      <p:sp>
        <p:nvSpPr>
          <p:cNvPr id="2" name="TextBox 1"/>
          <p:cNvSpPr txBox="1"/>
          <p:nvPr/>
        </p:nvSpPr>
        <p:spPr>
          <a:xfrm>
            <a:off x="457200" y="1600200"/>
            <a:ext cx="8229600" cy="4693592"/>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Timekeeper </a:t>
            </a:r>
            <a:r>
              <a:rPr lang="en-US" sz="2400" dirty="0">
                <a:latin typeface="Calibri" charset="0"/>
                <a:cs typeface="Calibri" charset="0"/>
              </a:rPr>
              <a:t>will ask the team, </a:t>
            </a:r>
            <a:r>
              <a:rPr lang="ja-JP" altLang="en-US" sz="2400" dirty="0">
                <a:latin typeface="Calibri" charset="0"/>
                <a:cs typeface="Calibri" charset="0"/>
              </a:rPr>
              <a:t>“</a:t>
            </a:r>
            <a:r>
              <a:rPr lang="en-US" altLang="ja-JP" sz="2400" dirty="0">
                <a:latin typeface="Calibri" charset="0"/>
                <a:cs typeface="Calibri" charset="0"/>
              </a:rPr>
              <a:t>Team, are you ready</a:t>
            </a:r>
            <a:r>
              <a:rPr lang="en-US" altLang="ja-JP" sz="2400" dirty="0" smtClean="0">
                <a:latin typeface="Calibri" charset="0"/>
                <a:cs typeface="Calibri" charset="0"/>
              </a:rPr>
              <a:t>?”.</a:t>
            </a:r>
          </a:p>
          <a:p>
            <a:pPr marL="342900" indent="-342900" eaLnBrk="1" hangingPunct="1">
              <a:lnSpc>
                <a:spcPct val="100000"/>
              </a:lnSpc>
              <a:spcBef>
                <a:spcPts val="600"/>
              </a:spcBef>
              <a:buFont typeface="Arial"/>
              <a:buChar char="•"/>
            </a:pPr>
            <a:r>
              <a:rPr lang="en-US" altLang="ja-JP" sz="2400" dirty="0" smtClean="0">
                <a:latin typeface="Calibri" charset="0"/>
                <a:cs typeface="Calibri" charset="0"/>
              </a:rPr>
              <a:t>Many teams find a creative way to indicate they are ready.</a:t>
            </a:r>
          </a:p>
          <a:p>
            <a:pPr marL="342900" indent="-342900" eaLnBrk="1" hangingPunct="1">
              <a:lnSpc>
                <a:spcPct val="100000"/>
              </a:lnSpc>
              <a:spcBef>
                <a:spcPts val="600"/>
              </a:spcBef>
              <a:buFont typeface="Arial"/>
              <a:buChar char="•"/>
            </a:pPr>
            <a:r>
              <a:rPr lang="en-US" altLang="ja-JP" sz="2400" dirty="0" smtClean="0">
                <a:latin typeface="Calibri" charset="0"/>
                <a:cs typeface="Calibri" charset="0"/>
              </a:rPr>
              <a:t>Timekeeper will say “Team begin!” – </a:t>
            </a:r>
            <a:r>
              <a:rPr lang="en-US" altLang="ja-JP" sz="2400" i="1" dirty="0" smtClean="0">
                <a:solidFill>
                  <a:srgbClr val="FF0000"/>
                </a:solidFill>
                <a:latin typeface="Calibri" charset="0"/>
                <a:cs typeface="Calibri" charset="0"/>
              </a:rPr>
              <a:t>TIME STARTS NOW</a:t>
            </a:r>
          </a:p>
          <a:p>
            <a:pPr marL="342900" indent="-342900" eaLnBrk="1" hangingPunct="1">
              <a:lnSpc>
                <a:spcPct val="100000"/>
              </a:lnSpc>
              <a:spcBef>
                <a:spcPts val="600"/>
              </a:spcBef>
              <a:buFont typeface="Arial"/>
              <a:buChar char="•"/>
            </a:pPr>
            <a:r>
              <a:rPr lang="en-US" altLang="ja-JP" sz="2400" dirty="0" smtClean="0">
                <a:latin typeface="Calibri" charset="0"/>
                <a:cs typeface="Calibri" charset="0"/>
              </a:rPr>
              <a:t>Team </a:t>
            </a:r>
            <a:r>
              <a:rPr lang="en-US" altLang="ja-JP" sz="2400" u="sng" dirty="0" smtClean="0">
                <a:latin typeface="Calibri" charset="0"/>
                <a:cs typeface="Calibri" charset="0"/>
              </a:rPr>
              <a:t>ONLY</a:t>
            </a:r>
            <a:r>
              <a:rPr lang="en-US" altLang="ja-JP" sz="2400" dirty="0" smtClean="0">
                <a:latin typeface="Calibri" charset="0"/>
                <a:cs typeface="Calibri" charset="0"/>
              </a:rPr>
              <a:t> must move props to the performance area and begin their performance.  </a:t>
            </a:r>
            <a:r>
              <a:rPr lang="en-US" sz="2200" dirty="0" smtClean="0">
                <a:latin typeface="Calibri" charset="0"/>
                <a:cs typeface="Calibri" charset="0"/>
              </a:rPr>
              <a:t>Don</a:t>
            </a:r>
            <a:r>
              <a:rPr lang="ja-JP" altLang="en-US" sz="2200" dirty="0" smtClean="0">
                <a:latin typeface="Calibri" charset="0"/>
                <a:cs typeface="Calibri" charset="0"/>
              </a:rPr>
              <a:t>’</a:t>
            </a:r>
            <a:r>
              <a:rPr lang="en-US" altLang="ja-JP" sz="2200" dirty="0" smtClean="0">
                <a:latin typeface="Calibri" charset="0"/>
                <a:cs typeface="Calibri" charset="0"/>
              </a:rPr>
              <a:t>t </a:t>
            </a:r>
            <a:r>
              <a:rPr lang="en-US" altLang="ja-JP" sz="2200" dirty="0">
                <a:latin typeface="Calibri" charset="0"/>
                <a:cs typeface="Calibri" charset="0"/>
              </a:rPr>
              <a:t>neglect to figure in set-up </a:t>
            </a:r>
            <a:r>
              <a:rPr lang="en-US" altLang="ja-JP" sz="2200" dirty="0" smtClean="0">
                <a:latin typeface="Calibri" charset="0"/>
                <a:cs typeface="Calibri" charset="0"/>
              </a:rPr>
              <a:t>time.</a:t>
            </a:r>
          </a:p>
          <a:p>
            <a:pPr marL="800100" lvl="1" indent="-342900">
              <a:spcBef>
                <a:spcPts val="600"/>
              </a:spcBef>
              <a:buFont typeface="Arial"/>
              <a:buChar char="•"/>
            </a:pPr>
            <a:r>
              <a:rPr lang="en-US" sz="2400" dirty="0" smtClean="0">
                <a:latin typeface="Calibri" charset="0"/>
                <a:cs typeface="Calibri" charset="0"/>
              </a:rPr>
              <a:t>What </a:t>
            </a:r>
            <a:r>
              <a:rPr lang="en-US" sz="2400" dirty="0">
                <a:latin typeface="Calibri" charset="0"/>
                <a:cs typeface="Calibri" charset="0"/>
              </a:rPr>
              <a:t>happens if something goes wrong during setup</a:t>
            </a:r>
            <a:r>
              <a:rPr lang="en-US" sz="2400" dirty="0" smtClean="0">
                <a:latin typeface="Calibri" charset="0"/>
                <a:cs typeface="Calibri" charset="0"/>
              </a:rPr>
              <a:t>?</a:t>
            </a:r>
          </a:p>
          <a:p>
            <a:pPr marL="800100" lvl="1" indent="-342900">
              <a:spcBef>
                <a:spcPts val="600"/>
              </a:spcBef>
              <a:buFont typeface="Arial"/>
              <a:buChar char="•"/>
            </a:pPr>
            <a:r>
              <a:rPr lang="en-US" sz="2400" dirty="0" smtClean="0">
                <a:latin typeface="Calibri" charset="0"/>
                <a:cs typeface="Calibri" charset="0"/>
              </a:rPr>
              <a:t>Who </a:t>
            </a:r>
            <a:r>
              <a:rPr lang="en-US" sz="2400" dirty="0">
                <a:latin typeface="Calibri" charset="0"/>
                <a:cs typeface="Calibri" charset="0"/>
              </a:rPr>
              <a:t>handles what tasks during </a:t>
            </a:r>
            <a:r>
              <a:rPr lang="en-US" sz="2400" dirty="0" smtClean="0">
                <a:latin typeface="Calibri" charset="0"/>
                <a:cs typeface="Calibri" charset="0"/>
              </a:rPr>
              <a:t>setup?</a:t>
            </a:r>
          </a:p>
          <a:p>
            <a:pPr marL="800100" lvl="1" indent="-342900">
              <a:spcBef>
                <a:spcPts val="600"/>
              </a:spcBef>
              <a:buFont typeface="Arial"/>
              <a:buChar char="•"/>
            </a:pPr>
            <a:r>
              <a:rPr lang="en-US" sz="2400" dirty="0" smtClean="0">
                <a:latin typeface="Calibri" charset="0"/>
                <a:cs typeface="Calibri" charset="0"/>
              </a:rPr>
              <a:t>Is </a:t>
            </a:r>
            <a:r>
              <a:rPr lang="en-US" sz="2400" dirty="0">
                <a:latin typeface="Calibri" charset="0"/>
                <a:cs typeface="Calibri" charset="0"/>
              </a:rPr>
              <a:t>there something someone can do during setup to start the performance</a:t>
            </a:r>
            <a:r>
              <a:rPr lang="en-US" sz="2400" dirty="0" smtClean="0">
                <a:latin typeface="Calibri" charset="0"/>
                <a:cs typeface="Calibri" charset="0"/>
              </a:rPr>
              <a:t>?</a:t>
            </a:r>
          </a:p>
          <a:p>
            <a:pPr marL="800100" lvl="1" indent="-342900">
              <a:spcBef>
                <a:spcPts val="600"/>
              </a:spcBef>
              <a:buFont typeface="Arial"/>
              <a:buChar char="•"/>
            </a:pPr>
            <a:r>
              <a:rPr lang="en-US" sz="2400" dirty="0" smtClean="0">
                <a:latin typeface="Calibri" charset="0"/>
                <a:cs typeface="Calibri" charset="0"/>
              </a:rPr>
              <a:t>Time </a:t>
            </a:r>
            <a:r>
              <a:rPr lang="en-US" sz="2400" dirty="0">
                <a:latin typeface="Calibri" charset="0"/>
                <a:cs typeface="Calibri" charset="0"/>
              </a:rPr>
              <a:t>does not stop if the team encounters a problem</a:t>
            </a:r>
            <a:r>
              <a:rPr lang="en-US" sz="2400" dirty="0" smtClean="0">
                <a:latin typeface="Calibri" charset="0"/>
                <a:cs typeface="Calibri" charset="0"/>
              </a:rPr>
              <a:t>.  (Except for medical emergencies)</a:t>
            </a:r>
            <a:endParaRPr lang="en-US" sz="2400" dirty="0">
              <a:latin typeface="Calibri" charset="0"/>
              <a:cs typeface="Calibri" charset="0"/>
            </a:endParaRPr>
          </a:p>
        </p:txBody>
      </p:sp>
    </p:spTree>
    <p:extLst>
      <p:ext uri="{BB962C8B-B14F-4D97-AF65-F5344CB8AC3E}">
        <p14:creationId xmlns:p14="http://schemas.microsoft.com/office/powerpoint/2010/main" val="222175784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Long-Term Performance - - - </a:t>
            </a:r>
            <a:endParaRPr sz="6000" b="1" dirty="0">
              <a:latin typeface="Calibri"/>
              <a:ea typeface="+mn-ea"/>
              <a:cs typeface="Calibri"/>
            </a:endParaRPr>
          </a:p>
        </p:txBody>
      </p:sp>
      <p:sp>
        <p:nvSpPr>
          <p:cNvPr id="2" name="TextBox 1"/>
          <p:cNvSpPr txBox="1"/>
          <p:nvPr/>
        </p:nvSpPr>
        <p:spPr>
          <a:xfrm>
            <a:off x="457200" y="1600200"/>
            <a:ext cx="8229600" cy="4832092"/>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Coaches – Watch out for accidental Outside Assistance.</a:t>
            </a:r>
          </a:p>
          <a:p>
            <a:pPr marL="342900" indent="-342900" eaLnBrk="1" hangingPunct="1">
              <a:lnSpc>
                <a:spcPct val="100000"/>
              </a:lnSpc>
              <a:spcBef>
                <a:spcPts val="600"/>
              </a:spcBef>
              <a:buFont typeface="Arial"/>
              <a:buChar char="•"/>
            </a:pPr>
            <a:r>
              <a:rPr lang="en-US" sz="2400" dirty="0" smtClean="0">
                <a:latin typeface="Calibri" charset="0"/>
                <a:cs typeface="Calibri" charset="0"/>
              </a:rPr>
              <a:t>Wrap </a:t>
            </a:r>
            <a:r>
              <a:rPr lang="en-US" sz="2400" dirty="0">
                <a:latin typeface="Calibri" charset="0"/>
                <a:cs typeface="Calibri" charset="0"/>
              </a:rPr>
              <a:t>it </a:t>
            </a:r>
            <a:r>
              <a:rPr lang="en-US" sz="2400" dirty="0" smtClean="0">
                <a:latin typeface="Calibri" charset="0"/>
                <a:cs typeface="Calibri" charset="0"/>
              </a:rPr>
              <a:t>Up - Like </a:t>
            </a:r>
            <a:r>
              <a:rPr lang="en-US" sz="2400" dirty="0">
                <a:latin typeface="Calibri" charset="0"/>
                <a:cs typeface="Calibri" charset="0"/>
              </a:rPr>
              <a:t>the beginning, the end is important!  </a:t>
            </a:r>
            <a:r>
              <a:rPr lang="en-US" sz="2400" dirty="0" smtClean="0">
                <a:latin typeface="Calibri" charset="0"/>
                <a:cs typeface="Calibri" charset="0"/>
              </a:rPr>
              <a:t>Many teams </a:t>
            </a:r>
            <a:r>
              <a:rPr lang="en-US" sz="2400" dirty="0">
                <a:latin typeface="Calibri" charset="0"/>
                <a:cs typeface="Calibri" charset="0"/>
              </a:rPr>
              <a:t>find a </a:t>
            </a:r>
            <a:r>
              <a:rPr lang="ja-JP" altLang="en-US" sz="2400" dirty="0">
                <a:latin typeface="Calibri" charset="0"/>
                <a:cs typeface="Calibri" charset="0"/>
              </a:rPr>
              <a:t>“</a:t>
            </a:r>
            <a:r>
              <a:rPr lang="en-US" altLang="ja-JP" sz="2400" dirty="0">
                <a:latin typeface="Calibri" charset="0"/>
                <a:cs typeface="Calibri" charset="0"/>
              </a:rPr>
              <a:t>creative</a:t>
            </a:r>
            <a:r>
              <a:rPr lang="ja-JP" altLang="en-US" sz="2400" dirty="0">
                <a:latin typeface="Calibri" charset="0"/>
                <a:cs typeface="Calibri" charset="0"/>
              </a:rPr>
              <a:t>”</a:t>
            </a:r>
            <a:r>
              <a:rPr lang="en-US" altLang="ja-JP" sz="2400" dirty="0">
                <a:latin typeface="Calibri" charset="0"/>
                <a:cs typeface="Calibri" charset="0"/>
              </a:rPr>
              <a:t> </a:t>
            </a:r>
            <a:r>
              <a:rPr lang="en-US" altLang="ja-JP" sz="2400" dirty="0" smtClean="0">
                <a:latin typeface="Calibri" charset="0"/>
                <a:cs typeface="Calibri" charset="0"/>
              </a:rPr>
              <a:t>way to indicate they are finished. </a:t>
            </a:r>
            <a:endParaRPr lang="en-US" altLang="ja-JP" sz="2400" dirty="0">
              <a:latin typeface="Calibri" charset="0"/>
              <a:cs typeface="Calibri" charset="0"/>
            </a:endParaRPr>
          </a:p>
          <a:p>
            <a:pPr marL="342900" indent="-342900" eaLnBrk="1" hangingPunct="1">
              <a:lnSpc>
                <a:spcPct val="100000"/>
              </a:lnSpc>
              <a:spcBef>
                <a:spcPts val="600"/>
              </a:spcBef>
              <a:buFont typeface="Arial"/>
              <a:buChar char="•"/>
            </a:pPr>
            <a:r>
              <a:rPr lang="en-US" sz="2400" dirty="0" smtClean="0">
                <a:latin typeface="Calibri" charset="0"/>
                <a:cs typeface="Calibri" charset="0"/>
              </a:rPr>
              <a:t>After </a:t>
            </a:r>
            <a:r>
              <a:rPr lang="en-US" sz="2400" dirty="0">
                <a:latin typeface="Calibri" charset="0"/>
                <a:cs typeface="Calibri" charset="0"/>
              </a:rPr>
              <a:t>the performance ends, the judges will talk to the </a:t>
            </a:r>
            <a:r>
              <a:rPr lang="en-US" sz="2400" i="1" u="sng" dirty="0" smtClean="0">
                <a:solidFill>
                  <a:srgbClr val="FF0000"/>
                </a:solidFill>
                <a:latin typeface="Calibri" charset="0"/>
                <a:cs typeface="Calibri" charset="0"/>
              </a:rPr>
              <a:t>TEAM</a:t>
            </a:r>
            <a:r>
              <a:rPr lang="en-US" sz="2400" dirty="0" smtClean="0">
                <a:solidFill>
                  <a:srgbClr val="FF0000"/>
                </a:solidFill>
                <a:latin typeface="Calibri" charset="0"/>
                <a:cs typeface="Calibri" charset="0"/>
              </a:rPr>
              <a:t> </a:t>
            </a:r>
            <a:r>
              <a:rPr lang="en-US" sz="2400" dirty="0" smtClean="0">
                <a:latin typeface="Calibri" charset="0"/>
                <a:cs typeface="Calibri" charset="0"/>
              </a:rPr>
              <a:t>and </a:t>
            </a:r>
            <a:r>
              <a:rPr lang="en-US" sz="2400" dirty="0">
                <a:latin typeface="Calibri" charset="0"/>
                <a:cs typeface="Calibri" charset="0"/>
              </a:rPr>
              <a:t>ask them questions about their solution. </a:t>
            </a:r>
            <a:r>
              <a:rPr lang="en-US" sz="2400" dirty="0" smtClean="0">
                <a:latin typeface="Calibri" charset="0"/>
                <a:cs typeface="Calibri" charset="0"/>
              </a:rPr>
              <a:t>Let </a:t>
            </a:r>
            <a:r>
              <a:rPr lang="en-US" sz="2400" dirty="0">
                <a:latin typeface="Calibri" charset="0"/>
                <a:cs typeface="Calibri" charset="0"/>
              </a:rPr>
              <a:t>the team know to expect it and practice it with them</a:t>
            </a:r>
            <a:r>
              <a:rPr lang="en-US" sz="2400" dirty="0" smtClean="0">
                <a:latin typeface="Calibri" charset="0"/>
                <a:cs typeface="Calibri" charset="0"/>
              </a:rPr>
              <a:t>.  Coaches need to remember this </a:t>
            </a:r>
            <a:r>
              <a:rPr lang="en-US" sz="2400" dirty="0">
                <a:latin typeface="Calibri" charset="0"/>
                <a:cs typeface="Calibri" charset="0"/>
              </a:rPr>
              <a:t>is a part of the solution. </a:t>
            </a:r>
            <a:r>
              <a:rPr lang="en-US" sz="2400" dirty="0" smtClean="0">
                <a:latin typeface="Calibri" charset="0"/>
                <a:cs typeface="Calibri" charset="0"/>
              </a:rPr>
              <a:t> Keep out.</a:t>
            </a:r>
          </a:p>
          <a:p>
            <a:pPr marL="342900" indent="-342900" eaLnBrk="1" hangingPunct="1">
              <a:lnSpc>
                <a:spcPct val="100000"/>
              </a:lnSpc>
              <a:spcBef>
                <a:spcPts val="600"/>
              </a:spcBef>
              <a:buFont typeface="Arial"/>
              <a:buChar char="•"/>
            </a:pPr>
            <a:r>
              <a:rPr lang="en-US" sz="2400" dirty="0" smtClean="0">
                <a:latin typeface="Calibri" charset="0"/>
                <a:cs typeface="Calibri" charset="0"/>
              </a:rPr>
              <a:t>Once the judges are finished with the team anyone my help move the props from the performance area back to the Prop Drop Area and then packed back into you vehicles.</a:t>
            </a:r>
          </a:p>
          <a:p>
            <a:pPr marL="342900" indent="-342900" eaLnBrk="1" hangingPunct="1">
              <a:lnSpc>
                <a:spcPct val="100000"/>
              </a:lnSpc>
              <a:spcBef>
                <a:spcPts val="600"/>
              </a:spcBef>
              <a:buFont typeface="Arial"/>
              <a:buChar char="•"/>
            </a:pPr>
            <a:r>
              <a:rPr lang="en-US" sz="2400" dirty="0" smtClean="0">
                <a:latin typeface="Calibri" charset="0"/>
                <a:cs typeface="Calibri" charset="0"/>
              </a:rPr>
              <a:t>1 (ONE) Coach may pick up the raw Long-Term scores form the Head Judge as soon as they are ready.</a:t>
            </a:r>
            <a:endParaRPr lang="en-US" sz="2400" dirty="0">
              <a:latin typeface="Calibri" charset="0"/>
              <a:cs typeface="Calibri" charset="0"/>
            </a:endParaRPr>
          </a:p>
        </p:txBody>
      </p:sp>
    </p:spTree>
    <p:extLst>
      <p:ext uri="{BB962C8B-B14F-4D97-AF65-F5344CB8AC3E}">
        <p14:creationId xmlns:p14="http://schemas.microsoft.com/office/powerpoint/2010/main" val="54346803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Spontaneous Check-In - - - </a:t>
            </a:r>
            <a:endParaRPr sz="6000" b="1" dirty="0">
              <a:latin typeface="Calibri"/>
              <a:ea typeface="+mn-ea"/>
              <a:cs typeface="Calibri"/>
            </a:endParaRPr>
          </a:p>
        </p:txBody>
      </p:sp>
      <p:sp>
        <p:nvSpPr>
          <p:cNvPr id="2" name="TextBox 1"/>
          <p:cNvSpPr txBox="1"/>
          <p:nvPr/>
        </p:nvSpPr>
        <p:spPr>
          <a:xfrm>
            <a:off x="457200" y="1600200"/>
            <a:ext cx="8229600" cy="4616648"/>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All teams will receive a color coded Spontaneous Card when they register in the morning.</a:t>
            </a:r>
          </a:p>
          <a:p>
            <a:pPr marL="342900" indent="-342900" eaLnBrk="1" hangingPunct="1">
              <a:lnSpc>
                <a:spcPct val="100000"/>
              </a:lnSpc>
              <a:spcBef>
                <a:spcPts val="600"/>
              </a:spcBef>
              <a:buFont typeface="Arial"/>
              <a:buChar char="•"/>
            </a:pPr>
            <a:r>
              <a:rPr lang="en-US" sz="2400" dirty="0" smtClean="0">
                <a:latin typeface="Calibri" charset="0"/>
                <a:cs typeface="Calibri" charset="0"/>
              </a:rPr>
              <a:t>Teams and 1 coach should report to the Spontaneous Check-In area 15 minutes before their scheduled Spontaneous time.</a:t>
            </a:r>
          </a:p>
          <a:p>
            <a:pPr marL="342900" indent="-342900" eaLnBrk="1" hangingPunct="1">
              <a:lnSpc>
                <a:spcPct val="100000"/>
              </a:lnSpc>
              <a:spcBef>
                <a:spcPts val="600"/>
              </a:spcBef>
              <a:buFont typeface="Arial"/>
              <a:buChar char="•"/>
            </a:pPr>
            <a:r>
              <a:rPr lang="en-US" sz="2400" dirty="0" smtClean="0">
                <a:latin typeface="Calibri" charset="0"/>
                <a:cs typeface="Calibri" charset="0"/>
              </a:rPr>
              <a:t>Make sure to collect all cellphones, cameras and electronic devices from your team before entering the area.</a:t>
            </a:r>
          </a:p>
          <a:p>
            <a:pPr marL="342900" indent="-342900" eaLnBrk="1" hangingPunct="1">
              <a:lnSpc>
                <a:spcPct val="100000"/>
              </a:lnSpc>
              <a:spcBef>
                <a:spcPts val="600"/>
              </a:spcBef>
              <a:buFont typeface="Arial"/>
              <a:buChar char="•"/>
            </a:pPr>
            <a:r>
              <a:rPr lang="en-US" sz="2400" dirty="0" smtClean="0">
                <a:latin typeface="Calibri" charset="0"/>
                <a:cs typeface="Calibri" charset="0"/>
              </a:rPr>
              <a:t>Team members and coach will go to Holding Room</a:t>
            </a:r>
          </a:p>
          <a:p>
            <a:pPr marL="342900" indent="-342900" eaLnBrk="1" hangingPunct="1">
              <a:lnSpc>
                <a:spcPct val="100000"/>
              </a:lnSpc>
              <a:spcBef>
                <a:spcPts val="600"/>
              </a:spcBef>
              <a:buFont typeface="Arial"/>
              <a:buChar char="•"/>
            </a:pPr>
            <a:r>
              <a:rPr lang="en-US" sz="2400" dirty="0" smtClean="0">
                <a:latin typeface="Calibri" charset="0"/>
                <a:cs typeface="Calibri" charset="0"/>
              </a:rPr>
              <a:t>Teams supporters will be directed to meeting area</a:t>
            </a:r>
          </a:p>
          <a:p>
            <a:pPr marL="342900" indent="-342900" eaLnBrk="1" hangingPunct="1">
              <a:lnSpc>
                <a:spcPct val="100000"/>
              </a:lnSpc>
              <a:spcBef>
                <a:spcPts val="600"/>
              </a:spcBef>
              <a:buFont typeface="Arial"/>
              <a:buChar char="•"/>
            </a:pPr>
            <a:r>
              <a:rPr lang="en-US" sz="2400" dirty="0" smtClean="0">
                <a:latin typeface="Calibri" charset="0"/>
                <a:cs typeface="Calibri" charset="0"/>
              </a:rPr>
              <a:t>When judge comes to collect the team, the coach will go to meeting area and wait for team to finish</a:t>
            </a:r>
          </a:p>
          <a:p>
            <a:pPr marL="342900" indent="-342900" eaLnBrk="1" hangingPunct="1">
              <a:lnSpc>
                <a:spcPct val="100000"/>
              </a:lnSpc>
              <a:spcBef>
                <a:spcPts val="600"/>
              </a:spcBef>
              <a:buFont typeface="Arial"/>
              <a:buChar char="•"/>
            </a:pPr>
            <a:r>
              <a:rPr lang="en-US" sz="2400" b="1" i="1" dirty="0" smtClean="0">
                <a:solidFill>
                  <a:srgbClr val="FFFF00"/>
                </a:solidFill>
                <a:latin typeface="Calibri" charset="0"/>
                <a:cs typeface="Calibri" charset="0"/>
              </a:rPr>
              <a:t>NO ONE </a:t>
            </a:r>
            <a:r>
              <a:rPr lang="en-US" sz="2400" dirty="0" smtClean="0">
                <a:latin typeface="Calibri" charset="0"/>
                <a:cs typeface="Calibri" charset="0"/>
              </a:rPr>
              <a:t>but the team enters the Spontaneous Area</a:t>
            </a:r>
            <a:endParaRPr lang="en-US" sz="2400" dirty="0">
              <a:latin typeface="Calibri" charset="0"/>
              <a:cs typeface="Calibri" charset="0"/>
            </a:endParaRPr>
          </a:p>
        </p:txBody>
      </p:sp>
    </p:spTree>
    <p:extLst>
      <p:ext uri="{BB962C8B-B14F-4D97-AF65-F5344CB8AC3E}">
        <p14:creationId xmlns:p14="http://schemas.microsoft.com/office/powerpoint/2010/main" val="41839790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32254"/>
            <a:ext cx="9144000" cy="762000"/>
          </a:xfrm>
        </p:spPr>
        <p:txBody>
          <a:bodyPr>
            <a:normAutofit/>
          </a:bodyPr>
          <a:lstStyle/>
          <a:p>
            <a:pPr algn="ctr" defTabSz="914363" eaLnBrk="1" fontAlgn="auto" hangingPunct="1">
              <a:spcAft>
                <a:spcPts val="0"/>
              </a:spcAft>
              <a:defRPr/>
            </a:pPr>
            <a:r>
              <a:rPr sz="4000" b="1" dirty="0">
                <a:latin typeface="Calibri"/>
                <a:ea typeface="+mn-ea"/>
                <a:cs typeface="Calibri"/>
              </a:rPr>
              <a:t>Program Structure </a:t>
            </a:r>
            <a:r>
              <a:rPr sz="4000" b="1" dirty="0" smtClean="0">
                <a:latin typeface="Calibri"/>
                <a:ea typeface="+mn-ea"/>
                <a:cs typeface="Calibri"/>
              </a:rPr>
              <a:t>– Memberships</a:t>
            </a:r>
            <a:endParaRPr sz="1800" b="1" dirty="0">
              <a:latin typeface="Calibri"/>
              <a:ea typeface="+mn-ea"/>
              <a:cs typeface="Calibri"/>
            </a:endParaRPr>
          </a:p>
        </p:txBody>
      </p:sp>
      <p:sp>
        <p:nvSpPr>
          <p:cNvPr id="45058" name="Rectangle 3"/>
          <p:cNvSpPr>
            <a:spLocks noGrp="1"/>
          </p:cNvSpPr>
          <p:nvPr>
            <p:ph sz="quarter" idx="4294967295"/>
          </p:nvPr>
        </p:nvSpPr>
        <p:spPr>
          <a:xfrm>
            <a:off x="914400" y="1227138"/>
            <a:ext cx="7315200" cy="5140325"/>
          </a:xfrm>
        </p:spPr>
        <p:txBody>
          <a:bodyPr/>
          <a:lstStyle/>
          <a:p>
            <a:pPr eaLnBrk="1" hangingPunct="1">
              <a:lnSpc>
                <a:spcPct val="100000"/>
              </a:lnSpc>
              <a:spcBef>
                <a:spcPts val="1200"/>
              </a:spcBef>
              <a:buFontTx/>
              <a:buChar char="•"/>
            </a:pPr>
            <a:r>
              <a:rPr lang="en-US" sz="2400" dirty="0">
                <a:latin typeface="Calibri" charset="0"/>
                <a:cs typeface="Calibri" charset="0"/>
              </a:rPr>
              <a:t>Each membership must</a:t>
            </a:r>
          </a:p>
          <a:p>
            <a:pPr lvl="1" eaLnBrk="1" hangingPunct="1">
              <a:lnSpc>
                <a:spcPct val="100000"/>
              </a:lnSpc>
              <a:spcBef>
                <a:spcPts val="1200"/>
              </a:spcBef>
              <a:buFontTx/>
              <a:buChar char="•"/>
            </a:pPr>
            <a:r>
              <a:rPr lang="en-US" sz="2400" dirty="0">
                <a:latin typeface="Calibri" charset="0"/>
                <a:cs typeface="Calibri" charset="0"/>
              </a:rPr>
              <a:t>Pay National Membership fee ( ~ $100 - $135 )</a:t>
            </a:r>
          </a:p>
          <a:p>
            <a:pPr lvl="1" eaLnBrk="1" hangingPunct="1">
              <a:lnSpc>
                <a:spcPct val="100000"/>
              </a:lnSpc>
              <a:spcBef>
                <a:spcPts val="1200"/>
              </a:spcBef>
              <a:buFontTx/>
              <a:buChar char="•"/>
            </a:pPr>
            <a:r>
              <a:rPr lang="en-US" sz="2400" dirty="0">
                <a:latin typeface="Calibri" charset="0"/>
                <a:cs typeface="Calibri" charset="0"/>
              </a:rPr>
              <a:t>Pay State Membership fee ( $50 )</a:t>
            </a:r>
          </a:p>
          <a:p>
            <a:pPr lvl="1" eaLnBrk="1" hangingPunct="1">
              <a:lnSpc>
                <a:spcPct val="100000"/>
              </a:lnSpc>
              <a:spcBef>
                <a:spcPts val="1200"/>
              </a:spcBef>
              <a:buFontTx/>
              <a:buChar char="•"/>
            </a:pPr>
            <a:r>
              <a:rPr lang="en-US" sz="2400" dirty="0">
                <a:latin typeface="Calibri" charset="0"/>
                <a:cs typeface="Calibri" charset="0"/>
              </a:rPr>
              <a:t>Provide at least one trained judge for Regional     and State tournament (if advancing)</a:t>
            </a:r>
          </a:p>
          <a:p>
            <a:pPr eaLnBrk="1" hangingPunct="1">
              <a:lnSpc>
                <a:spcPct val="100000"/>
              </a:lnSpc>
              <a:spcBef>
                <a:spcPts val="1200"/>
              </a:spcBef>
              <a:buFontTx/>
              <a:buChar char="•"/>
            </a:pPr>
            <a:r>
              <a:rPr lang="en-US" sz="2400" dirty="0">
                <a:latin typeface="Calibri" charset="0"/>
                <a:cs typeface="Calibri" charset="0"/>
              </a:rPr>
              <a:t>Each Team must:</a:t>
            </a:r>
          </a:p>
          <a:p>
            <a:pPr lvl="1" eaLnBrk="1" hangingPunct="1">
              <a:lnSpc>
                <a:spcPct val="100000"/>
              </a:lnSpc>
              <a:spcBef>
                <a:spcPts val="1200"/>
              </a:spcBef>
              <a:buFontTx/>
              <a:buChar char="•"/>
            </a:pPr>
            <a:r>
              <a:rPr lang="en-US" sz="2400" dirty="0">
                <a:latin typeface="Calibri" charset="0"/>
                <a:cs typeface="Calibri" charset="0"/>
              </a:rPr>
              <a:t>Pay Regional Tournament fee ( </a:t>
            </a:r>
            <a:r>
              <a:rPr lang="en-US" sz="2400" dirty="0" smtClean="0">
                <a:latin typeface="Calibri" charset="0"/>
                <a:cs typeface="Calibri" charset="0"/>
              </a:rPr>
              <a:t>$50 </a:t>
            </a:r>
            <a:r>
              <a:rPr lang="en-US" sz="2400" dirty="0">
                <a:latin typeface="Calibri" charset="0"/>
                <a:cs typeface="Calibri" charset="0"/>
              </a:rPr>
              <a:t>)</a:t>
            </a:r>
          </a:p>
          <a:p>
            <a:pPr lvl="1" eaLnBrk="1" hangingPunct="1">
              <a:lnSpc>
                <a:spcPct val="100000"/>
              </a:lnSpc>
              <a:spcBef>
                <a:spcPts val="1200"/>
              </a:spcBef>
              <a:buFontTx/>
              <a:buChar char="•"/>
            </a:pPr>
            <a:r>
              <a:rPr lang="en-US" sz="2400" dirty="0">
                <a:latin typeface="Calibri" charset="0"/>
                <a:cs typeface="Calibri" charset="0"/>
              </a:rPr>
              <a:t>Provide at least one trained judge for Regional	 and State tournament (if advancing)</a:t>
            </a:r>
          </a:p>
          <a:p>
            <a:pPr lvl="1" eaLnBrk="1" hangingPunct="1">
              <a:lnSpc>
                <a:spcPct val="100000"/>
              </a:lnSpc>
              <a:spcBef>
                <a:spcPts val="1200"/>
              </a:spcBef>
              <a:buFontTx/>
              <a:buChar char="•"/>
            </a:pPr>
            <a:r>
              <a:rPr lang="en-US" sz="2400" dirty="0">
                <a:latin typeface="Calibri" charset="0"/>
                <a:cs typeface="Calibri" charset="0"/>
              </a:rPr>
              <a:t>Provide one Volunteer for Regional and State tournament (if advancing)</a:t>
            </a:r>
          </a:p>
        </p:txBody>
      </p:sp>
      <p:sp>
        <p:nvSpPr>
          <p:cNvPr id="4505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16</a:t>
            </a:r>
          </a:p>
        </p:txBody>
      </p:sp>
      <p:sp>
        <p:nvSpPr>
          <p:cNvPr id="45060"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4</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Spontaneous Competition - - - </a:t>
            </a:r>
            <a:endParaRPr sz="6000" b="1" dirty="0">
              <a:latin typeface="Calibri"/>
              <a:ea typeface="+mn-ea"/>
              <a:cs typeface="Calibri"/>
            </a:endParaRPr>
          </a:p>
        </p:txBody>
      </p:sp>
      <p:sp>
        <p:nvSpPr>
          <p:cNvPr id="2" name="TextBox 1"/>
          <p:cNvSpPr txBox="1"/>
          <p:nvPr/>
        </p:nvSpPr>
        <p:spPr>
          <a:xfrm>
            <a:off x="457200" y="1600200"/>
            <a:ext cx="8229600" cy="4539704"/>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One of the judges will call the teams membership number, team name, LT problem and division</a:t>
            </a:r>
          </a:p>
          <a:p>
            <a:pPr marL="342900" indent="-342900">
              <a:spcBef>
                <a:spcPts val="600"/>
              </a:spcBef>
              <a:buFont typeface="Arial"/>
              <a:buChar char="•"/>
            </a:pPr>
            <a:r>
              <a:rPr lang="en-US" sz="2400" dirty="0">
                <a:latin typeface="Calibri" charset="0"/>
                <a:cs typeface="Calibri" charset="0"/>
              </a:rPr>
              <a:t>Team members should present the Spontaneous Card to the </a:t>
            </a:r>
            <a:r>
              <a:rPr lang="en-US" sz="2400" dirty="0" smtClean="0">
                <a:latin typeface="Calibri" charset="0"/>
                <a:cs typeface="Calibri" charset="0"/>
              </a:rPr>
              <a:t>judge to confirm they have the right team</a:t>
            </a:r>
            <a:endParaRPr lang="en-US" sz="2400" dirty="0">
              <a:latin typeface="Calibri" charset="0"/>
              <a:cs typeface="Calibri" charset="0"/>
            </a:endParaRPr>
          </a:p>
          <a:p>
            <a:pPr marL="342900" indent="-342900" eaLnBrk="1" hangingPunct="1">
              <a:lnSpc>
                <a:spcPct val="100000"/>
              </a:lnSpc>
              <a:spcBef>
                <a:spcPts val="600"/>
              </a:spcBef>
              <a:buFont typeface="Arial"/>
              <a:buChar char="•"/>
            </a:pPr>
            <a:r>
              <a:rPr lang="en-US" sz="2400" dirty="0" smtClean="0">
                <a:latin typeface="Calibri" charset="0"/>
                <a:cs typeface="Calibri" charset="0"/>
              </a:rPr>
              <a:t>The judge will escort the team from the Holding Room into the Spontaneous competition area</a:t>
            </a:r>
          </a:p>
          <a:p>
            <a:pPr marL="342900" indent="-342900" eaLnBrk="1" hangingPunct="1">
              <a:lnSpc>
                <a:spcPct val="100000"/>
              </a:lnSpc>
              <a:spcBef>
                <a:spcPts val="600"/>
              </a:spcBef>
              <a:buFont typeface="Arial"/>
              <a:buChar char="•"/>
            </a:pPr>
            <a:r>
              <a:rPr lang="en-US" sz="2400" dirty="0" smtClean="0">
                <a:latin typeface="Calibri" charset="0"/>
                <a:cs typeface="Calibri" charset="0"/>
              </a:rPr>
              <a:t>When the team enters the room they will be told which type of problem they will do and must identify the team members who will be participating in the Spontaneous problem</a:t>
            </a:r>
          </a:p>
          <a:p>
            <a:pPr marL="342900" indent="-342900" eaLnBrk="1" hangingPunct="1">
              <a:lnSpc>
                <a:spcPct val="100000"/>
              </a:lnSpc>
              <a:spcBef>
                <a:spcPts val="600"/>
              </a:spcBef>
              <a:buFont typeface="Arial"/>
              <a:buChar char="•"/>
            </a:pPr>
            <a:r>
              <a:rPr lang="en-US" sz="2400" dirty="0" smtClean="0">
                <a:latin typeface="Calibri" charset="0"/>
                <a:cs typeface="Calibri" charset="0"/>
              </a:rPr>
              <a:t>After competing the team will go to the Meeting Area</a:t>
            </a:r>
          </a:p>
          <a:p>
            <a:pPr marL="342900" indent="-342900" eaLnBrk="1" hangingPunct="1">
              <a:lnSpc>
                <a:spcPct val="100000"/>
              </a:lnSpc>
              <a:spcBef>
                <a:spcPts val="600"/>
              </a:spcBef>
              <a:buFont typeface="Arial"/>
              <a:buChar char="•"/>
            </a:pPr>
            <a:r>
              <a:rPr lang="en-US" sz="2400" b="1" i="1" dirty="0" smtClean="0">
                <a:solidFill>
                  <a:srgbClr val="FFFF00"/>
                </a:solidFill>
                <a:latin typeface="Calibri" charset="0"/>
                <a:cs typeface="Calibri" charset="0"/>
              </a:rPr>
              <a:t>DO NOT </a:t>
            </a:r>
            <a:r>
              <a:rPr lang="en-US" sz="2400" dirty="0" smtClean="0">
                <a:latin typeface="Calibri" charset="0"/>
                <a:cs typeface="Calibri" charset="0"/>
              </a:rPr>
              <a:t>ask the team about the problem, </a:t>
            </a:r>
            <a:r>
              <a:rPr lang="en-US" sz="2400" b="1" i="1" dirty="0" smtClean="0">
                <a:solidFill>
                  <a:srgbClr val="FFFF00"/>
                </a:solidFill>
                <a:latin typeface="Calibri" charset="0"/>
                <a:cs typeface="Calibri" charset="0"/>
              </a:rPr>
              <a:t>THIS IS A SECRET!</a:t>
            </a:r>
          </a:p>
        </p:txBody>
      </p:sp>
    </p:spTree>
    <p:extLst>
      <p:ext uri="{BB962C8B-B14F-4D97-AF65-F5344CB8AC3E}">
        <p14:creationId xmlns:p14="http://schemas.microsoft.com/office/powerpoint/2010/main" val="558963186"/>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p:cNvSpPr>
          <p:nvPr>
            <p:ph type="title" idx="4294967295"/>
          </p:nvPr>
        </p:nvSpPr>
        <p:spPr>
          <a:xfrm>
            <a:off x="0" y="228600"/>
            <a:ext cx="9144000" cy="1172629"/>
          </a:xfrm>
        </p:spPr>
        <p:txBody>
          <a:bodyPr/>
          <a:lstStyle/>
          <a:p>
            <a:pPr algn="ctr" defTabSz="914363" eaLnBrk="1" fontAlgn="auto" hangingPunct="1">
              <a:spcAft>
                <a:spcPts val="0"/>
              </a:spcAft>
              <a:defRPr/>
            </a:pPr>
            <a:r>
              <a:rPr lang="en-US" b="1" dirty="0" smtClean="0">
                <a:cs typeface="Calibri"/>
              </a:rPr>
              <a:t>Tournament Day Progression</a:t>
            </a:r>
            <a:br>
              <a:rPr lang="en-US" b="1" dirty="0" smtClean="0">
                <a:cs typeface="Calibri"/>
              </a:rPr>
            </a:br>
            <a:r>
              <a:rPr lang="en-US" sz="3600" b="1" dirty="0" smtClean="0">
                <a:cs typeface="Calibri"/>
              </a:rPr>
              <a:t>- - - Awards Ceremony - - - </a:t>
            </a:r>
            <a:endParaRPr sz="6000" b="1" dirty="0">
              <a:latin typeface="Calibri"/>
              <a:ea typeface="+mn-ea"/>
              <a:cs typeface="Calibri"/>
            </a:endParaRPr>
          </a:p>
        </p:txBody>
      </p:sp>
      <p:sp>
        <p:nvSpPr>
          <p:cNvPr id="2" name="TextBox 1"/>
          <p:cNvSpPr txBox="1"/>
          <p:nvPr/>
        </p:nvSpPr>
        <p:spPr>
          <a:xfrm>
            <a:off x="679798" y="1731140"/>
            <a:ext cx="7772375" cy="3431709"/>
          </a:xfrm>
          <a:prstGeom prst="rect">
            <a:avLst/>
          </a:prstGeom>
          <a:noFill/>
        </p:spPr>
        <p:txBody>
          <a:bodyPr wrap="square" rtlCol="0">
            <a:spAutoFit/>
          </a:bodyPr>
          <a:lstStyle/>
          <a:p>
            <a:pPr marL="342900" indent="-342900" eaLnBrk="1" hangingPunct="1">
              <a:lnSpc>
                <a:spcPct val="100000"/>
              </a:lnSpc>
              <a:spcBef>
                <a:spcPts val="600"/>
              </a:spcBef>
              <a:buFont typeface="Arial"/>
              <a:buChar char="•"/>
            </a:pPr>
            <a:r>
              <a:rPr lang="en-US" sz="2400" dirty="0" smtClean="0">
                <a:latin typeface="Calibri" charset="0"/>
                <a:cs typeface="Calibri" charset="0"/>
              </a:rPr>
              <a:t>The Awards Ceremony is usually preceded by “Trading”</a:t>
            </a:r>
          </a:p>
          <a:p>
            <a:pPr marL="800100" lvl="1" indent="-342900">
              <a:spcBef>
                <a:spcPts val="600"/>
              </a:spcBef>
              <a:buFont typeface="Arial"/>
              <a:buChar char="•"/>
            </a:pPr>
            <a:r>
              <a:rPr lang="en-US" sz="2400" dirty="0" smtClean="0">
                <a:latin typeface="Calibri" charset="0"/>
                <a:cs typeface="Calibri" charset="0"/>
              </a:rPr>
              <a:t>Keep items inexpensive and NOT MESSY; avoid liquids, silly string, pop streamers, air horns, etc.</a:t>
            </a:r>
          </a:p>
          <a:p>
            <a:pPr marL="342900" indent="-342900" eaLnBrk="1" hangingPunct="1">
              <a:lnSpc>
                <a:spcPct val="100000"/>
              </a:lnSpc>
              <a:spcBef>
                <a:spcPts val="600"/>
              </a:spcBef>
              <a:buFont typeface="Arial"/>
              <a:buChar char="•"/>
            </a:pPr>
            <a:r>
              <a:rPr lang="en-US" sz="2400" dirty="0" smtClean="0">
                <a:latin typeface="Calibri" charset="0"/>
                <a:cs typeface="Calibri" charset="0"/>
              </a:rPr>
              <a:t>Before the Awards Ceremony can start the floor must be picked up and teams seated together</a:t>
            </a:r>
          </a:p>
          <a:p>
            <a:pPr marL="342900" indent="-342900" eaLnBrk="1" hangingPunct="1">
              <a:lnSpc>
                <a:spcPct val="100000"/>
              </a:lnSpc>
              <a:spcBef>
                <a:spcPts val="600"/>
              </a:spcBef>
              <a:buFont typeface="Arial"/>
              <a:buChar char="•"/>
            </a:pPr>
            <a:r>
              <a:rPr lang="en-US" sz="2400" dirty="0" smtClean="0">
                <a:latin typeface="Calibri" charset="0"/>
                <a:cs typeface="Calibri" charset="0"/>
              </a:rPr>
              <a:t>Remind your team they are all winners</a:t>
            </a:r>
          </a:p>
          <a:p>
            <a:pPr marL="342900" indent="-342900" eaLnBrk="1" hangingPunct="1">
              <a:lnSpc>
                <a:spcPct val="100000"/>
              </a:lnSpc>
              <a:spcBef>
                <a:spcPts val="600"/>
              </a:spcBef>
              <a:buFont typeface="Arial"/>
              <a:buChar char="•"/>
            </a:pPr>
            <a:r>
              <a:rPr lang="en-US" sz="2400" dirty="0" smtClean="0">
                <a:latin typeface="Calibri" charset="0"/>
                <a:cs typeface="Calibri" charset="0"/>
              </a:rPr>
              <a:t>Remember good sportsmanship</a:t>
            </a:r>
          </a:p>
          <a:p>
            <a:pPr marL="342900" indent="-342900">
              <a:spcBef>
                <a:spcPts val="600"/>
              </a:spcBef>
              <a:buFont typeface="Arial"/>
              <a:buChar char="•"/>
            </a:pPr>
            <a:r>
              <a:rPr lang="en-US" sz="2400" dirty="0" smtClean="0">
                <a:latin typeface="Calibri" charset="0"/>
                <a:cs typeface="Calibri" charset="0"/>
              </a:rPr>
              <a:t>Ranatra </a:t>
            </a:r>
            <a:r>
              <a:rPr lang="en-US" sz="2400" dirty="0" err="1" smtClean="0">
                <a:latin typeface="Calibri" charset="0"/>
                <a:cs typeface="Calibri" charset="0"/>
              </a:rPr>
              <a:t>Fusca’s</a:t>
            </a:r>
            <a:r>
              <a:rPr lang="en-US" sz="2400" dirty="0" smtClean="0">
                <a:latin typeface="Calibri" charset="0"/>
                <a:cs typeface="Calibri" charset="0"/>
              </a:rPr>
              <a:t> are awarded at the end, don’t leave early</a:t>
            </a:r>
            <a:endParaRPr lang="en-US" sz="2400" dirty="0">
              <a:latin typeface="Calibri" charset="0"/>
              <a:cs typeface="Calibri" charset="0"/>
            </a:endParaRPr>
          </a:p>
        </p:txBody>
      </p:sp>
    </p:spTree>
    <p:extLst>
      <p:ext uri="{BB962C8B-B14F-4D97-AF65-F5344CB8AC3E}">
        <p14:creationId xmlns:p14="http://schemas.microsoft.com/office/powerpoint/2010/main" val="220210470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0" y="228600"/>
            <a:ext cx="9144000" cy="990600"/>
          </a:xfrm>
        </p:spPr>
        <p:txBody>
          <a:bodyPr>
            <a:normAutofit fontScale="90000"/>
          </a:bodyPr>
          <a:lstStyle/>
          <a:p>
            <a:pPr algn="ctr" defTabSz="914363" eaLnBrk="1" fontAlgn="auto" hangingPunct="1">
              <a:spcAft>
                <a:spcPts val="0"/>
              </a:spcAft>
              <a:defRPr/>
            </a:pPr>
            <a:r>
              <a:rPr b="1">
                <a:latin typeface="Calibri"/>
                <a:ea typeface="+mj-ea"/>
                <a:cs typeface="Calibri"/>
              </a:rPr>
              <a:t>What do coaches </a:t>
            </a:r>
            <a:r>
              <a:rPr b="1" smtClean="0">
                <a:latin typeface="Calibri"/>
                <a:ea typeface="+mj-ea"/>
                <a:cs typeface="Calibri"/>
              </a:rPr>
              <a:t>do</a:t>
            </a:r>
            <a:br>
              <a:rPr b="1" smtClean="0">
                <a:latin typeface="Calibri"/>
                <a:ea typeface="+mj-ea"/>
                <a:cs typeface="Calibri"/>
              </a:rPr>
            </a:br>
            <a:r>
              <a:rPr b="1" smtClean="0">
                <a:latin typeface="Calibri"/>
                <a:ea typeface="+mj-ea"/>
                <a:cs typeface="Calibri"/>
              </a:rPr>
              <a:t>on </a:t>
            </a:r>
            <a:r>
              <a:rPr b="1">
                <a:latin typeface="Calibri"/>
                <a:ea typeface="+mj-ea"/>
                <a:cs typeface="Calibri"/>
              </a:rPr>
              <a:t>tournament day?</a:t>
            </a:r>
          </a:p>
        </p:txBody>
      </p:sp>
      <p:sp>
        <p:nvSpPr>
          <p:cNvPr id="110594" name="Rectangle 3"/>
          <p:cNvSpPr>
            <a:spLocks noGrp="1"/>
          </p:cNvSpPr>
          <p:nvPr>
            <p:ph sz="quarter" idx="4294967295"/>
          </p:nvPr>
        </p:nvSpPr>
        <p:spPr>
          <a:xfrm>
            <a:off x="914400" y="1600200"/>
            <a:ext cx="7315200" cy="4416593"/>
          </a:xfrm>
        </p:spPr>
        <p:txBody>
          <a:bodyPr/>
          <a:lstStyle/>
          <a:p>
            <a:pPr eaLnBrk="1" hangingPunct="1">
              <a:lnSpc>
                <a:spcPct val="100000"/>
              </a:lnSpc>
              <a:spcBef>
                <a:spcPts val="1200"/>
              </a:spcBef>
              <a:buFontTx/>
              <a:buChar char="•"/>
            </a:pPr>
            <a:r>
              <a:rPr lang="en-US" sz="2200" dirty="0">
                <a:latin typeface="Calibri" charset="0"/>
                <a:cs typeface="Calibri" charset="0"/>
              </a:rPr>
              <a:t>Pick up your team</a:t>
            </a:r>
            <a:r>
              <a:rPr lang="ja-JP" altLang="en-US" sz="2200" dirty="0">
                <a:latin typeface="Calibri" charset="0"/>
                <a:cs typeface="Calibri" charset="0"/>
              </a:rPr>
              <a:t>’</a:t>
            </a:r>
            <a:r>
              <a:rPr lang="en-US" altLang="ja-JP" sz="2200" dirty="0">
                <a:latin typeface="Calibri" charset="0"/>
                <a:cs typeface="Calibri" charset="0"/>
              </a:rPr>
              <a:t>s registration packet.  Read through it and determine your schedule for the day.</a:t>
            </a:r>
          </a:p>
          <a:p>
            <a:pPr eaLnBrk="1" hangingPunct="1">
              <a:lnSpc>
                <a:spcPct val="100000"/>
              </a:lnSpc>
              <a:spcBef>
                <a:spcPts val="1200"/>
              </a:spcBef>
              <a:buFontTx/>
              <a:buChar char="•"/>
            </a:pPr>
            <a:r>
              <a:rPr lang="en-US" sz="2200" dirty="0">
                <a:latin typeface="Calibri" charset="0"/>
                <a:cs typeface="Calibri" charset="0"/>
              </a:rPr>
              <a:t>Get your team to the Long Term Staging Area about 20 min</a:t>
            </a:r>
            <a:br>
              <a:rPr lang="en-US" sz="2200" dirty="0">
                <a:latin typeface="Calibri" charset="0"/>
                <a:cs typeface="Calibri" charset="0"/>
              </a:rPr>
            </a:br>
            <a:r>
              <a:rPr lang="en-US" sz="2200" dirty="0">
                <a:latin typeface="Calibri" charset="0"/>
                <a:cs typeface="Calibri" charset="0"/>
              </a:rPr>
              <a:t>prior to their scheduled LT competition time.</a:t>
            </a:r>
          </a:p>
          <a:p>
            <a:pPr eaLnBrk="1" hangingPunct="1">
              <a:lnSpc>
                <a:spcPct val="100000"/>
              </a:lnSpc>
              <a:spcBef>
                <a:spcPts val="1200"/>
              </a:spcBef>
              <a:buFontTx/>
              <a:buChar char="•"/>
            </a:pPr>
            <a:r>
              <a:rPr lang="en-US" sz="2200" dirty="0">
                <a:latin typeface="Calibri" charset="0"/>
                <a:cs typeface="Calibri" charset="0"/>
              </a:rPr>
              <a:t>Get your team to the Spontaneous Holding Area about 15 min    prior to their scheduled Spontaneous competition time. Parents   and other supporters should not accompany the team.</a:t>
            </a:r>
          </a:p>
          <a:p>
            <a:pPr eaLnBrk="1" hangingPunct="1">
              <a:lnSpc>
                <a:spcPct val="100000"/>
              </a:lnSpc>
              <a:spcBef>
                <a:spcPts val="1200"/>
              </a:spcBef>
              <a:buFontTx/>
              <a:buChar char="•"/>
            </a:pPr>
            <a:r>
              <a:rPr lang="en-US" sz="2200" dirty="0">
                <a:latin typeface="Calibri" charset="0"/>
                <a:cs typeface="Calibri" charset="0"/>
              </a:rPr>
              <a:t>Enjoy your team…</a:t>
            </a:r>
          </a:p>
          <a:p>
            <a:pPr lvl="1" eaLnBrk="1" hangingPunct="1">
              <a:lnSpc>
                <a:spcPct val="100000"/>
              </a:lnSpc>
              <a:spcBef>
                <a:spcPts val="600"/>
              </a:spcBef>
              <a:buFontTx/>
              <a:buChar char="•"/>
            </a:pPr>
            <a:r>
              <a:rPr lang="en-US" sz="2200" dirty="0">
                <a:latin typeface="Calibri" charset="0"/>
                <a:cs typeface="Calibri" charset="0"/>
              </a:rPr>
              <a:t>Enjoy other teams…</a:t>
            </a:r>
          </a:p>
          <a:p>
            <a:pPr lvl="2" eaLnBrk="1" hangingPunct="1">
              <a:lnSpc>
                <a:spcPct val="100000"/>
              </a:lnSpc>
              <a:spcBef>
                <a:spcPts val="600"/>
              </a:spcBef>
              <a:buFontTx/>
              <a:buChar char="•"/>
            </a:pPr>
            <a:r>
              <a:rPr lang="en-US" sz="2200" dirty="0">
                <a:latin typeface="Calibri" charset="0"/>
                <a:cs typeface="Calibri" charset="0"/>
              </a:rPr>
              <a:t>Enjoy the day…</a:t>
            </a:r>
          </a:p>
          <a:p>
            <a:pPr lvl="3" eaLnBrk="1" hangingPunct="1">
              <a:lnSpc>
                <a:spcPct val="100000"/>
              </a:lnSpc>
              <a:spcBef>
                <a:spcPts val="600"/>
              </a:spcBef>
              <a:buFontTx/>
              <a:buChar char="•"/>
            </a:pPr>
            <a:r>
              <a:rPr lang="en-US" sz="2200" dirty="0">
                <a:latin typeface="Calibri" charset="0"/>
                <a:cs typeface="Calibri" charset="0"/>
              </a:rPr>
              <a:t>Start planning for next year…</a:t>
            </a:r>
          </a:p>
        </p:txBody>
      </p:sp>
      <p:sp>
        <p:nvSpPr>
          <p:cNvPr id="110595"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46</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1700" y="927100"/>
            <a:ext cx="7340600" cy="5041900"/>
          </a:xfrm>
          <a:prstGeom prst="rect">
            <a:avLst/>
          </a:prstGeom>
          <a:noFill/>
        </p:spPr>
        <p:txBody>
          <a:bodyPr wrap="none" lIns="91440" tIns="45720" rIns="91440" bIns="45720" anchor="ctr" anchorCtr="0">
            <a:prstTxWarp prst="textButton">
              <a:avLst>
                <a:gd name="adj" fmla="val 10869889"/>
              </a:avLst>
            </a:prstTxWarp>
            <a:spAutoFit/>
          </a:bodyPr>
          <a:lstStyle/>
          <a:p>
            <a:pPr algn="ctr"/>
            <a:r>
              <a:rPr lang="en-US" sz="66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Websites &amp;</a:t>
            </a: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endPar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endParaRPr>
          </a:p>
          <a:p>
            <a:pPr algn="ctr"/>
            <a:r>
              <a:rPr lang="en-US" sz="6600" b="1" cap="none" spc="0" dirty="0" smtClean="0">
                <a:ln w="12700">
                  <a:solidFill>
                    <a:schemeClr val="bg1"/>
                  </a:solidFill>
                  <a:prstDash val="solid"/>
                </a:ln>
                <a:solidFill>
                  <a:srgbClr val="FFFF00"/>
                </a:solidFill>
                <a:effectLst>
                  <a:outerShdw blurRad="41275" dist="20320" dir="1800000" algn="tl" rotWithShape="0">
                    <a:srgbClr val="000000">
                      <a:alpha val="40000"/>
                    </a:srgbClr>
                  </a:outerShdw>
                </a:effectLst>
              </a:rPr>
              <a:t>Resources</a:t>
            </a:r>
            <a:endParaRPr lang="en-US" sz="6600" b="1" cap="none" spc="0" dirty="0">
              <a:ln w="12700">
                <a:solidFill>
                  <a:schemeClr val="bg1"/>
                </a:solidFill>
                <a:prstDash val="solid"/>
              </a:ln>
              <a:solidFill>
                <a:srgbClr val="FFFF00"/>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rotWithShape="1">
          <a:blip r:embed="rId2"/>
          <a:srcRect l="18511" r="16937"/>
          <a:stretch/>
        </p:blipFill>
        <p:spPr>
          <a:xfrm>
            <a:off x="2997200" y="2016596"/>
            <a:ext cx="3149600" cy="2859188"/>
          </a:xfrm>
          <a:prstGeom prst="roundRect">
            <a:avLst/>
          </a:prstGeom>
          <a:ln w="28575" cmpd="sng">
            <a:solidFill>
              <a:schemeClr val="tx1"/>
            </a:solidFill>
          </a:ln>
        </p:spPr>
      </p:pic>
    </p:spTree>
    <p:extLst>
      <p:ext uri="{BB962C8B-B14F-4D97-AF65-F5344CB8AC3E}">
        <p14:creationId xmlns:p14="http://schemas.microsoft.com/office/powerpoint/2010/main" val="278550148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1 at 7.5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08" y="1784928"/>
            <a:ext cx="6264988" cy="4450433"/>
          </a:xfrm>
          <a:prstGeom prst="rect">
            <a:avLst/>
          </a:prstGeom>
        </p:spPr>
      </p:pic>
      <p:sp>
        <p:nvSpPr>
          <p:cNvPr id="106498" name="Title 1"/>
          <p:cNvSpPr>
            <a:spLocks noGrp="1"/>
          </p:cNvSpPr>
          <p:nvPr>
            <p:ph type="title" idx="4294967295"/>
          </p:nvPr>
        </p:nvSpPr>
        <p:spPr>
          <a:xfrm>
            <a:off x="0" y="228600"/>
            <a:ext cx="9144000" cy="1003352"/>
          </a:xfrm>
        </p:spPr>
        <p:txBody>
          <a:bodyPr/>
          <a:lstStyle/>
          <a:p>
            <a:pPr algn="ctr" defTabSz="914363" eaLnBrk="1" fontAlgn="auto" hangingPunct="1">
              <a:spcAft>
                <a:spcPts val="0"/>
              </a:spcAft>
              <a:defRPr/>
            </a:pPr>
            <a:r>
              <a:rPr b="1" dirty="0" smtClean="0">
                <a:latin typeface="Calibri"/>
                <a:ea typeface="+mn-ea"/>
                <a:cs typeface="Calibri"/>
              </a:rPr>
              <a:t>Odyssey of the Mind Website</a:t>
            </a:r>
            <a:br>
              <a:rPr b="1" dirty="0" smtClean="0">
                <a:latin typeface="Calibri"/>
                <a:ea typeface="+mn-ea"/>
                <a:cs typeface="Calibri"/>
              </a:rPr>
            </a:br>
            <a:r>
              <a:rPr sz="2400" b="1" dirty="0">
                <a:cs typeface="Calibri"/>
              </a:rPr>
              <a:t>www.OdysseyoftheMind.com</a:t>
            </a:r>
            <a:endParaRPr b="1" dirty="0">
              <a:latin typeface="Calibri"/>
              <a:ea typeface="+mn-ea"/>
              <a:cs typeface="Calibri"/>
            </a:endParaRPr>
          </a:p>
        </p:txBody>
      </p:sp>
      <p:sp>
        <p:nvSpPr>
          <p:cNvPr id="5" name="AutoShape 9"/>
          <p:cNvSpPr>
            <a:spLocks noChangeArrowheads="1"/>
          </p:cNvSpPr>
          <p:nvPr/>
        </p:nvSpPr>
        <p:spPr bwMode="auto">
          <a:xfrm>
            <a:off x="785203" y="2644887"/>
            <a:ext cx="1828800" cy="914400"/>
          </a:xfrm>
          <a:prstGeom prst="wedgeEllipseCallout">
            <a:avLst>
              <a:gd name="adj1" fmla="val 101630"/>
              <a:gd name="adj2" fmla="val 34860"/>
            </a:avLst>
          </a:prstGeom>
          <a:solidFill>
            <a:srgbClr val="FF0000"/>
          </a:solidFill>
          <a:ln w="25400">
            <a:solidFill>
              <a:schemeClr val="tx1"/>
            </a:solidFill>
            <a:miter lim="800000"/>
            <a:headEnd/>
            <a:tailEnd/>
          </a:ln>
        </p:spPr>
        <p:txBody>
          <a:bodyPr anchor="ctr" anchorCtr="1"/>
          <a:lstStyle/>
          <a:p>
            <a:pPr algn="ctr"/>
            <a:r>
              <a:rPr lang="en-US" sz="1600" dirty="0">
                <a:latin typeface="Calibri" charset="0"/>
                <a:cs typeface="Calibri" charset="0"/>
              </a:rPr>
              <a:t>National Membership Registration</a:t>
            </a:r>
          </a:p>
        </p:txBody>
      </p:sp>
      <p:sp>
        <p:nvSpPr>
          <p:cNvPr id="6" name="AutoShape 9"/>
          <p:cNvSpPr>
            <a:spLocks noChangeArrowheads="1"/>
          </p:cNvSpPr>
          <p:nvPr/>
        </p:nvSpPr>
        <p:spPr bwMode="auto">
          <a:xfrm>
            <a:off x="785203" y="5301769"/>
            <a:ext cx="1828800" cy="914400"/>
          </a:xfrm>
          <a:prstGeom prst="wedgeEllipseCallout">
            <a:avLst>
              <a:gd name="adj1" fmla="val 145679"/>
              <a:gd name="adj2" fmla="val -43337"/>
            </a:avLst>
          </a:prstGeom>
          <a:solidFill>
            <a:srgbClr val="FF0000"/>
          </a:solidFill>
          <a:ln w="25400">
            <a:solidFill>
              <a:schemeClr val="tx1"/>
            </a:solidFill>
            <a:miter lim="800000"/>
            <a:headEnd/>
            <a:tailEnd/>
          </a:ln>
        </p:spPr>
        <p:txBody>
          <a:bodyPr anchor="ctr" anchorCtr="1"/>
          <a:lstStyle/>
          <a:p>
            <a:pPr algn="ctr"/>
            <a:r>
              <a:rPr lang="en-US" sz="1600" dirty="0">
                <a:latin typeface="Calibri" charset="0"/>
                <a:cs typeface="Calibri" charset="0"/>
              </a:rPr>
              <a:t>General Clarifications</a:t>
            </a:r>
          </a:p>
        </p:txBody>
      </p:sp>
      <p:sp>
        <p:nvSpPr>
          <p:cNvPr id="7" name="AutoShape 9"/>
          <p:cNvSpPr>
            <a:spLocks noChangeArrowheads="1"/>
          </p:cNvSpPr>
          <p:nvPr/>
        </p:nvSpPr>
        <p:spPr bwMode="auto">
          <a:xfrm>
            <a:off x="785203" y="3973328"/>
            <a:ext cx="1828800" cy="914400"/>
          </a:xfrm>
          <a:prstGeom prst="wedgeEllipseCallout">
            <a:avLst>
              <a:gd name="adj1" fmla="val 146509"/>
              <a:gd name="adj2" fmla="val -57355"/>
            </a:avLst>
          </a:prstGeom>
          <a:solidFill>
            <a:srgbClr val="FF0000"/>
          </a:solidFill>
          <a:ln w="25400">
            <a:solidFill>
              <a:schemeClr val="tx1"/>
            </a:solidFill>
            <a:miter lim="800000"/>
            <a:headEnd/>
            <a:tailEnd/>
          </a:ln>
        </p:spPr>
        <p:txBody>
          <a:bodyPr anchor="ctr" anchorCtr="1"/>
          <a:lstStyle/>
          <a:p>
            <a:pPr algn="ctr"/>
            <a:r>
              <a:rPr lang="en-US" sz="1600" dirty="0">
                <a:latin typeface="Calibri" charset="0"/>
                <a:cs typeface="Calibri" charset="0"/>
              </a:rPr>
              <a:t>Member Area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16 at 8.24.4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1675480"/>
            <a:ext cx="7772400" cy="4488676"/>
          </a:xfrm>
          <a:prstGeom prst="rect">
            <a:avLst/>
          </a:prstGeom>
        </p:spPr>
      </p:pic>
      <p:sp>
        <p:nvSpPr>
          <p:cNvPr id="108546" name="Title 1"/>
          <p:cNvSpPr>
            <a:spLocks noGrp="1"/>
          </p:cNvSpPr>
          <p:nvPr>
            <p:ph type="title" idx="4294967295"/>
          </p:nvPr>
        </p:nvSpPr>
        <p:spPr>
          <a:xfrm>
            <a:off x="0" y="228600"/>
            <a:ext cx="9144000" cy="738664"/>
          </a:xfrm>
        </p:spPr>
        <p:txBody>
          <a:bodyPr/>
          <a:lstStyle/>
          <a:p>
            <a:pPr algn="ctr" defTabSz="914363" eaLnBrk="1" fontAlgn="auto" hangingPunct="1">
              <a:lnSpc>
                <a:spcPct val="100000"/>
              </a:lnSpc>
              <a:spcAft>
                <a:spcPts val="0"/>
              </a:spcAft>
              <a:defRPr/>
            </a:pPr>
            <a:r>
              <a:rPr b="1">
                <a:latin typeface="Calibri"/>
                <a:ea typeface="+mn-ea"/>
                <a:cs typeface="Calibri"/>
              </a:rPr>
              <a:t>Entering Member </a:t>
            </a:r>
            <a:r>
              <a:rPr b="1" smtClean="0">
                <a:latin typeface="Calibri"/>
                <a:ea typeface="+mn-ea"/>
                <a:cs typeface="Calibri"/>
              </a:rPr>
              <a:t>Area</a:t>
            </a:r>
            <a:endParaRPr b="1">
              <a:latin typeface="Calibri"/>
              <a:ea typeface="+mn-ea"/>
              <a:cs typeface="Calibri"/>
            </a:endParaRPr>
          </a:p>
        </p:txBody>
      </p:sp>
      <p:sp>
        <p:nvSpPr>
          <p:cNvPr id="72707" name="AutoShape 9"/>
          <p:cNvSpPr>
            <a:spLocks noChangeArrowheads="1"/>
          </p:cNvSpPr>
          <p:nvPr/>
        </p:nvSpPr>
        <p:spPr bwMode="auto">
          <a:xfrm>
            <a:off x="4257278" y="2114301"/>
            <a:ext cx="2667000" cy="1524000"/>
          </a:xfrm>
          <a:prstGeom prst="wedgeEllipseCallout">
            <a:avLst>
              <a:gd name="adj1" fmla="val -79252"/>
              <a:gd name="adj2" fmla="val 133425"/>
            </a:avLst>
          </a:prstGeom>
          <a:solidFill>
            <a:srgbClr val="FF0000"/>
          </a:solidFill>
          <a:ln w="9525">
            <a:solidFill>
              <a:schemeClr val="tx1"/>
            </a:solidFill>
            <a:miter lim="800000"/>
            <a:headEnd/>
            <a:tailEnd/>
          </a:ln>
        </p:spPr>
        <p:txBody>
          <a:bodyPr anchor="ctr"/>
          <a:lstStyle/>
          <a:p>
            <a:pPr algn="ctr"/>
            <a:endParaRPr lang="en-US" sz="600" dirty="0">
              <a:latin typeface="Calibri" charset="0"/>
              <a:cs typeface="Calibri" charset="0"/>
            </a:endParaRPr>
          </a:p>
          <a:p>
            <a:pPr algn="ctr"/>
            <a:r>
              <a:rPr lang="en-US" sz="1600" dirty="0">
                <a:latin typeface="Calibri" charset="0"/>
                <a:cs typeface="Calibri" charset="0"/>
              </a:rPr>
              <a:t>Enter Membership #  &amp; zip code on Membership</a:t>
            </a:r>
          </a:p>
          <a:p>
            <a:pPr algn="ctr"/>
            <a:r>
              <a:rPr lang="en-US" sz="1600" dirty="0">
                <a:latin typeface="Calibri" charset="0"/>
                <a:cs typeface="Calibri" charset="0"/>
              </a:rPr>
              <a:t>record</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0-26 at 6.28.30 PM.png"/>
          <p:cNvPicPr>
            <a:picLocks noChangeAspect="1"/>
          </p:cNvPicPr>
          <p:nvPr/>
        </p:nvPicPr>
        <p:blipFill rotWithShape="1">
          <a:blip r:embed="rId2" cstate="email">
            <a:extLst>
              <a:ext uri="{28A0092B-C50C-407E-A947-70E740481C1C}">
                <a14:useLocalDpi xmlns:a14="http://schemas.microsoft.com/office/drawing/2010/main" val="0"/>
              </a:ext>
            </a:extLst>
          </a:blip>
          <a:srcRect b="9625"/>
          <a:stretch/>
        </p:blipFill>
        <p:spPr>
          <a:xfrm>
            <a:off x="684696" y="1313750"/>
            <a:ext cx="7772400" cy="4903721"/>
          </a:xfrm>
          <a:prstGeom prst="rect">
            <a:avLst/>
          </a:prstGeom>
        </p:spPr>
      </p:pic>
      <p:sp>
        <p:nvSpPr>
          <p:cNvPr id="110594" name="Title 1"/>
          <p:cNvSpPr>
            <a:spLocks noGrp="1"/>
          </p:cNvSpPr>
          <p:nvPr>
            <p:ph type="title" idx="4294967295"/>
          </p:nvPr>
        </p:nvSpPr>
        <p:spPr>
          <a:xfrm>
            <a:off x="0" y="230524"/>
            <a:ext cx="9144000" cy="677108"/>
          </a:xfrm>
        </p:spPr>
        <p:txBody>
          <a:bodyPr/>
          <a:lstStyle/>
          <a:p>
            <a:pPr algn="ctr" defTabSz="914363" eaLnBrk="1" fontAlgn="auto" hangingPunct="1">
              <a:spcAft>
                <a:spcPts val="0"/>
              </a:spcAft>
              <a:defRPr/>
            </a:pPr>
            <a:r>
              <a:rPr b="1">
                <a:latin typeface="Calibri"/>
                <a:ea typeface="+mn-ea"/>
                <a:cs typeface="Calibri"/>
              </a:rPr>
              <a:t>Member Area</a:t>
            </a:r>
          </a:p>
        </p:txBody>
      </p:sp>
      <p:sp>
        <p:nvSpPr>
          <p:cNvPr id="9" name="AutoShape 9"/>
          <p:cNvSpPr>
            <a:spLocks noChangeArrowheads="1"/>
          </p:cNvSpPr>
          <p:nvPr/>
        </p:nvSpPr>
        <p:spPr bwMode="auto">
          <a:xfrm>
            <a:off x="3823136" y="2272471"/>
            <a:ext cx="1828800" cy="914400"/>
          </a:xfrm>
          <a:prstGeom prst="wedgeEllipseCallout">
            <a:avLst>
              <a:gd name="adj1" fmla="val 23693"/>
              <a:gd name="adj2" fmla="val -113498"/>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Clarifications</a:t>
            </a:r>
          </a:p>
        </p:txBody>
      </p:sp>
      <p:sp>
        <p:nvSpPr>
          <p:cNvPr id="10" name="AutoShape 9"/>
          <p:cNvSpPr>
            <a:spLocks noChangeArrowheads="1"/>
          </p:cNvSpPr>
          <p:nvPr/>
        </p:nvSpPr>
        <p:spPr bwMode="auto">
          <a:xfrm>
            <a:off x="3778962" y="4746764"/>
            <a:ext cx="1828800" cy="914400"/>
          </a:xfrm>
          <a:prstGeom prst="wedgeEllipseCallout">
            <a:avLst>
              <a:gd name="adj1" fmla="val -143411"/>
              <a:gd name="adj2" fmla="val -57136"/>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Regional &amp;</a:t>
            </a:r>
          </a:p>
          <a:p>
            <a:pPr algn="ctr"/>
            <a:r>
              <a:rPr lang="en-US" sz="1600" dirty="0">
                <a:latin typeface="Calibri" charset="0"/>
                <a:cs typeface="Calibri" charset="0"/>
              </a:rPr>
              <a:t>State Events</a:t>
            </a:r>
          </a:p>
        </p:txBody>
      </p:sp>
      <p:sp>
        <p:nvSpPr>
          <p:cNvPr id="11" name="AutoShape 9"/>
          <p:cNvSpPr>
            <a:spLocks noChangeArrowheads="1"/>
          </p:cNvSpPr>
          <p:nvPr/>
        </p:nvSpPr>
        <p:spPr bwMode="auto">
          <a:xfrm>
            <a:off x="6517746" y="2272471"/>
            <a:ext cx="1828800" cy="914400"/>
          </a:xfrm>
          <a:prstGeom prst="wedgeEllipseCallout">
            <a:avLst>
              <a:gd name="adj1" fmla="val -46241"/>
              <a:gd name="adj2" fmla="val -110273"/>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Forms &amp;</a:t>
            </a:r>
          </a:p>
          <a:p>
            <a:pPr algn="ctr"/>
            <a:r>
              <a:rPr lang="en-US" sz="1600" dirty="0">
                <a:latin typeface="Calibri" charset="0"/>
                <a:cs typeface="Calibri" charset="0"/>
              </a:rPr>
              <a:t>Problems</a:t>
            </a:r>
          </a:p>
        </p:txBody>
      </p:sp>
    </p:spTree>
    <p:extLst>
      <p:ext uri="{BB962C8B-B14F-4D97-AF65-F5344CB8AC3E}">
        <p14:creationId xmlns:p14="http://schemas.microsoft.com/office/powerpoint/2010/main" val="26772861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6.33.0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4695" y="1266269"/>
            <a:ext cx="7772400" cy="5056527"/>
          </a:xfrm>
          <a:prstGeom prst="rect">
            <a:avLst/>
          </a:prstGeom>
        </p:spPr>
      </p:pic>
      <p:sp>
        <p:nvSpPr>
          <p:cNvPr id="4" name="Title 1"/>
          <p:cNvSpPr txBox="1">
            <a:spLocks/>
          </p:cNvSpPr>
          <p:nvPr/>
        </p:nvSpPr>
        <p:spPr>
          <a:xfrm>
            <a:off x="0" y="230524"/>
            <a:ext cx="9144000" cy="677108"/>
          </a:xfrm>
          <a:prstGeom prst="rect">
            <a:avLst/>
          </a:prstGeom>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smtClean="0">
                <a:latin typeface="Calibri"/>
                <a:ea typeface="+mn-ea"/>
                <a:cs typeface="Calibri"/>
              </a:rPr>
              <a:t>Member Area </a:t>
            </a:r>
            <a:r>
              <a:rPr sz="2000" i="1">
                <a:cs typeface="Calibri"/>
              </a:rPr>
              <a:t>Continued…</a:t>
            </a:r>
            <a:endParaRPr b="1" i="1">
              <a:latin typeface="Calibri"/>
              <a:ea typeface="+mn-ea"/>
              <a:cs typeface="Calibri"/>
            </a:endParaRPr>
          </a:p>
        </p:txBody>
      </p:sp>
      <p:sp>
        <p:nvSpPr>
          <p:cNvPr id="5" name="AutoShape 9"/>
          <p:cNvSpPr>
            <a:spLocks noChangeArrowheads="1"/>
          </p:cNvSpPr>
          <p:nvPr/>
        </p:nvSpPr>
        <p:spPr bwMode="auto">
          <a:xfrm>
            <a:off x="5419643" y="3138995"/>
            <a:ext cx="1828800" cy="914400"/>
          </a:xfrm>
          <a:prstGeom prst="wedgeEllipseCallout">
            <a:avLst>
              <a:gd name="adj1" fmla="val 32095"/>
              <a:gd name="adj2" fmla="val 139932"/>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Date of last clarification</a:t>
            </a:r>
            <a:endParaRPr lang="en-US" sz="1600" dirty="0">
              <a:latin typeface="Calibri" charset="0"/>
              <a:cs typeface="Calibri" charset="0"/>
            </a:endParaRPr>
          </a:p>
        </p:txBody>
      </p:sp>
      <p:sp>
        <p:nvSpPr>
          <p:cNvPr id="7" name="AutoShape 9"/>
          <p:cNvSpPr>
            <a:spLocks noChangeArrowheads="1"/>
          </p:cNvSpPr>
          <p:nvPr/>
        </p:nvSpPr>
        <p:spPr bwMode="auto">
          <a:xfrm>
            <a:off x="3139910" y="3851421"/>
            <a:ext cx="1828800" cy="914400"/>
          </a:xfrm>
          <a:prstGeom prst="wedgeEllipseCallout">
            <a:avLst>
              <a:gd name="adj1" fmla="val -45639"/>
              <a:gd name="adj2" fmla="val 118024"/>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Clarifications by problem</a:t>
            </a:r>
            <a:endParaRPr lang="en-US" sz="1600" dirty="0">
              <a:latin typeface="Calibri" charset="0"/>
              <a:cs typeface="Calibri" charset="0"/>
            </a:endParaRPr>
          </a:p>
        </p:txBody>
      </p:sp>
    </p:spTree>
    <p:extLst>
      <p:ext uri="{BB962C8B-B14F-4D97-AF65-F5344CB8AC3E}">
        <p14:creationId xmlns:p14="http://schemas.microsoft.com/office/powerpoint/2010/main" val="10482196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10-26 at 6.38.41 PM.png"/>
          <p:cNvPicPr>
            <a:picLocks noChangeAspect="1"/>
          </p:cNvPicPr>
          <p:nvPr/>
        </p:nvPicPr>
        <p:blipFill rotWithShape="1">
          <a:blip r:embed="rId2" cstate="email">
            <a:extLst>
              <a:ext uri="{28A0092B-C50C-407E-A947-70E740481C1C}">
                <a14:useLocalDpi xmlns:a14="http://schemas.microsoft.com/office/drawing/2010/main" val="0"/>
              </a:ext>
            </a:extLst>
          </a:blip>
          <a:srcRect l="1511" r="4465" b="7890"/>
          <a:stretch/>
        </p:blipFill>
        <p:spPr>
          <a:xfrm>
            <a:off x="463848" y="452794"/>
            <a:ext cx="3968221" cy="5941944"/>
          </a:xfrm>
          <a:prstGeom prst="rect">
            <a:avLst/>
          </a:prstGeom>
        </p:spPr>
      </p:pic>
      <p:sp>
        <p:nvSpPr>
          <p:cNvPr id="4" name="Title 1"/>
          <p:cNvSpPr txBox="1">
            <a:spLocks/>
          </p:cNvSpPr>
          <p:nvPr/>
        </p:nvSpPr>
        <p:spPr>
          <a:xfrm>
            <a:off x="4803909" y="418255"/>
            <a:ext cx="4130261" cy="946926"/>
          </a:xfrm>
          <a:prstGeom prst="rect">
            <a:avLst/>
          </a:prstGeom>
        </p:spPr>
        <p:txBody>
          <a:bodyPr wrap="square"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ＭＳ Ｐゴシック"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algn="ctr" defTabSz="914363" eaLnBrk="1" fontAlgn="auto" hangingPunct="1">
              <a:spcAft>
                <a:spcPts val="0"/>
              </a:spcAft>
              <a:defRPr/>
            </a:pPr>
            <a:r>
              <a:rPr b="1" dirty="0" smtClean="0">
                <a:latin typeface="Calibri"/>
                <a:ea typeface="+mn-ea"/>
                <a:cs typeface="Calibri"/>
              </a:rPr>
              <a:t>Member Area </a:t>
            </a:r>
            <a:r>
              <a:rPr sz="2000" i="1" dirty="0">
                <a:cs typeface="Calibri"/>
              </a:rPr>
              <a:t>Continued…</a:t>
            </a:r>
            <a:endParaRPr b="1" i="1" dirty="0">
              <a:latin typeface="Calibri"/>
              <a:ea typeface="+mn-ea"/>
              <a:cs typeface="Calibri"/>
            </a:endParaRPr>
          </a:p>
        </p:txBody>
      </p:sp>
      <p:sp>
        <p:nvSpPr>
          <p:cNvPr id="5" name="AutoShape 9"/>
          <p:cNvSpPr>
            <a:spLocks noChangeArrowheads="1"/>
          </p:cNvSpPr>
          <p:nvPr/>
        </p:nvSpPr>
        <p:spPr bwMode="auto">
          <a:xfrm>
            <a:off x="4233216" y="4784485"/>
            <a:ext cx="1828800" cy="914400"/>
          </a:xfrm>
          <a:prstGeom prst="wedgeEllipseCallout">
            <a:avLst>
              <a:gd name="adj1" fmla="val -105587"/>
              <a:gd name="adj2" fmla="val 33652"/>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Long-Term</a:t>
            </a:r>
          </a:p>
          <a:p>
            <a:pPr algn="ctr"/>
            <a:r>
              <a:rPr lang="en-US" sz="1600" dirty="0">
                <a:latin typeface="Calibri" charset="0"/>
                <a:cs typeface="Calibri" charset="0"/>
              </a:rPr>
              <a:t>Problems</a:t>
            </a:r>
          </a:p>
        </p:txBody>
      </p:sp>
      <p:sp>
        <p:nvSpPr>
          <p:cNvPr id="6" name="AutoShape 9"/>
          <p:cNvSpPr>
            <a:spLocks noChangeArrowheads="1"/>
          </p:cNvSpPr>
          <p:nvPr/>
        </p:nvSpPr>
        <p:spPr bwMode="auto">
          <a:xfrm>
            <a:off x="6096001" y="2945889"/>
            <a:ext cx="2388529" cy="1460459"/>
          </a:xfrm>
          <a:prstGeom prst="wedgeEllipseCallout">
            <a:avLst>
              <a:gd name="adj1" fmla="val -19852"/>
              <a:gd name="adj2" fmla="val -45949"/>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Team Required lists will be posted later in the year</a:t>
            </a:r>
            <a:endParaRPr lang="en-US" sz="1600" dirty="0">
              <a:latin typeface="Calibri" charset="0"/>
              <a:cs typeface="Calibri" charset="0"/>
            </a:endParaRPr>
          </a:p>
        </p:txBody>
      </p:sp>
      <p:sp>
        <p:nvSpPr>
          <p:cNvPr id="7" name="AutoShape 9"/>
          <p:cNvSpPr>
            <a:spLocks noChangeArrowheads="1"/>
          </p:cNvSpPr>
          <p:nvPr/>
        </p:nvSpPr>
        <p:spPr bwMode="auto">
          <a:xfrm>
            <a:off x="4233216" y="1720020"/>
            <a:ext cx="1828800" cy="914400"/>
          </a:xfrm>
          <a:prstGeom prst="wedgeEllipseCallout">
            <a:avLst>
              <a:gd name="adj1" fmla="val -128972"/>
              <a:gd name="adj2" fmla="val 11744"/>
            </a:avLst>
          </a:prstGeom>
          <a:solidFill>
            <a:srgbClr val="FF0000"/>
          </a:solidFill>
          <a:ln w="9525">
            <a:solidFill>
              <a:schemeClr val="tx1"/>
            </a:solidFill>
            <a:miter lim="800000"/>
            <a:headEnd/>
            <a:tailEnd/>
          </a:ln>
        </p:spPr>
        <p:txBody>
          <a:bodyPr anchor="ctr"/>
          <a:lstStyle/>
          <a:p>
            <a:pPr algn="ctr"/>
            <a:r>
              <a:rPr lang="en-US" sz="1600" dirty="0">
                <a:latin typeface="Calibri" charset="0"/>
                <a:cs typeface="Calibri" charset="0"/>
              </a:rPr>
              <a:t>Forms</a:t>
            </a:r>
          </a:p>
        </p:txBody>
      </p:sp>
      <p:sp>
        <p:nvSpPr>
          <p:cNvPr id="9" name="AutoShape 9"/>
          <p:cNvSpPr>
            <a:spLocks noChangeArrowheads="1"/>
          </p:cNvSpPr>
          <p:nvPr/>
        </p:nvSpPr>
        <p:spPr bwMode="auto">
          <a:xfrm>
            <a:off x="3504378" y="3252252"/>
            <a:ext cx="1828800" cy="914400"/>
          </a:xfrm>
          <a:prstGeom prst="wedgeEllipseCallout">
            <a:avLst>
              <a:gd name="adj1" fmla="val -101963"/>
              <a:gd name="adj2" fmla="val -59344"/>
            </a:avLst>
          </a:prstGeom>
          <a:solidFill>
            <a:srgbClr val="FF0000"/>
          </a:solidFill>
          <a:ln w="9525">
            <a:solidFill>
              <a:schemeClr val="tx1"/>
            </a:solidFill>
            <a:miter lim="800000"/>
            <a:headEnd/>
            <a:tailEnd/>
          </a:ln>
        </p:spPr>
        <p:txBody>
          <a:bodyPr anchor="ctr"/>
          <a:lstStyle/>
          <a:p>
            <a:pPr algn="ctr"/>
            <a:r>
              <a:rPr lang="en-US" sz="1600" dirty="0" smtClean="0">
                <a:latin typeface="Calibri" charset="0"/>
                <a:cs typeface="Calibri" charset="0"/>
              </a:rPr>
              <a:t>Scholarship Application</a:t>
            </a:r>
            <a:endParaRPr lang="en-US" sz="1600" dirty="0">
              <a:latin typeface="Calibri" charset="0"/>
              <a:cs typeface="Calibri" charset="0"/>
            </a:endParaRPr>
          </a:p>
        </p:txBody>
      </p:sp>
    </p:spTree>
    <p:extLst>
      <p:ext uri="{BB962C8B-B14F-4D97-AF65-F5344CB8AC3E}">
        <p14:creationId xmlns:p14="http://schemas.microsoft.com/office/powerpoint/2010/main" val="5000529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a:xfrm>
            <a:off x="0" y="230188"/>
            <a:ext cx="9144000" cy="677108"/>
          </a:xfrm>
        </p:spPr>
        <p:txBody>
          <a:bodyPr/>
          <a:lstStyle/>
          <a:p>
            <a:pPr algn="ctr" defTabSz="914363" eaLnBrk="1" fontAlgn="auto" hangingPunct="1">
              <a:spcAft>
                <a:spcPts val="0"/>
              </a:spcAft>
              <a:defRPr/>
            </a:pPr>
            <a:r>
              <a:rPr b="1">
                <a:latin typeface="Calibri"/>
                <a:ea typeface="+mn-ea"/>
                <a:cs typeface="Calibri"/>
              </a:rPr>
              <a:t>More Resources</a:t>
            </a:r>
          </a:p>
        </p:txBody>
      </p:sp>
      <p:sp>
        <p:nvSpPr>
          <p:cNvPr id="4" name="Rectangle 3"/>
          <p:cNvSpPr/>
          <p:nvPr/>
        </p:nvSpPr>
        <p:spPr>
          <a:xfrm>
            <a:off x="914400" y="1404938"/>
            <a:ext cx="7315200" cy="4924425"/>
          </a:xfrm>
          <a:prstGeom prst="rect">
            <a:avLst/>
          </a:prstGeom>
        </p:spPr>
        <p:txBody>
          <a:bodyPr>
            <a:spAutoFit/>
          </a:bodyPr>
          <a:lstStyle/>
          <a:p>
            <a:pPr fontAlgn="auto">
              <a:spcBef>
                <a:spcPts val="600"/>
              </a:spcBef>
              <a:spcAft>
                <a:spcPts val="0"/>
              </a:spcAft>
              <a:defRPr/>
            </a:pPr>
            <a:r>
              <a:rPr lang="en-US" sz="2400" dirty="0">
                <a:latin typeface="Calibri"/>
                <a:ea typeface="+mn-ea"/>
                <a:cs typeface="Calibri"/>
              </a:rPr>
              <a:t>Other helpful resources:</a:t>
            </a:r>
          </a:p>
          <a:p>
            <a:pPr marL="342900" indent="-342900" fontAlgn="auto">
              <a:spcBef>
                <a:spcPts val="600"/>
              </a:spcBef>
              <a:spcAft>
                <a:spcPts val="0"/>
              </a:spcAft>
              <a:buFont typeface="Arial"/>
              <a:buChar char="•"/>
              <a:defRPr/>
            </a:pPr>
            <a:r>
              <a:rPr lang="en-US" sz="2400" dirty="0">
                <a:latin typeface="Calibri"/>
                <a:ea typeface="+mn-ea"/>
                <a:cs typeface="Calibri"/>
              </a:rPr>
              <a:t>Other Coaches</a:t>
            </a:r>
          </a:p>
          <a:p>
            <a:pPr marL="342900" indent="-342900" fontAlgn="auto">
              <a:spcBef>
                <a:spcPts val="600"/>
              </a:spcBef>
              <a:spcAft>
                <a:spcPts val="0"/>
              </a:spcAft>
              <a:buFont typeface="Arial"/>
              <a:buChar char="•"/>
              <a:defRPr/>
            </a:pPr>
            <a:r>
              <a:rPr lang="en-US" sz="2400" dirty="0">
                <a:latin typeface="Calibri"/>
                <a:ea typeface="+mn-ea"/>
                <a:cs typeface="Calibri"/>
              </a:rPr>
              <a:t>Membership Coordinator</a:t>
            </a:r>
          </a:p>
          <a:p>
            <a:pPr marL="342900" indent="-342900" fontAlgn="auto">
              <a:spcBef>
                <a:spcPts val="600"/>
              </a:spcBef>
              <a:spcAft>
                <a:spcPts val="0"/>
              </a:spcAft>
              <a:buFont typeface="Arial"/>
              <a:buChar char="•"/>
              <a:defRPr/>
            </a:pPr>
            <a:r>
              <a:rPr lang="en-US" sz="2400" dirty="0">
                <a:latin typeface="Calibri"/>
                <a:ea typeface="+mn-ea"/>
                <a:cs typeface="Calibri"/>
              </a:rPr>
              <a:t>Printed Materials</a:t>
            </a:r>
          </a:p>
          <a:p>
            <a:pPr marL="342900" indent="-342900" fontAlgn="auto">
              <a:spcBef>
                <a:spcPts val="600"/>
              </a:spcBef>
              <a:spcAft>
                <a:spcPts val="0"/>
              </a:spcAft>
              <a:buFont typeface="Arial"/>
              <a:buChar char="•"/>
              <a:defRPr/>
            </a:pPr>
            <a:r>
              <a:rPr lang="en-US" sz="2400" dirty="0">
                <a:latin typeface="Calibri"/>
                <a:ea typeface="+mn-ea"/>
                <a:cs typeface="Calibri"/>
              </a:rPr>
              <a:t>Websites</a:t>
            </a:r>
          </a:p>
          <a:p>
            <a:pPr marL="342900" indent="-342900" fontAlgn="auto">
              <a:spcBef>
                <a:spcPts val="600"/>
              </a:spcBef>
              <a:spcAft>
                <a:spcPts val="0"/>
              </a:spcAft>
              <a:buFont typeface="Arial"/>
              <a:buChar char="•"/>
              <a:defRPr/>
            </a:pPr>
            <a:r>
              <a:rPr lang="en-US" sz="2400" dirty="0">
                <a:latin typeface="Calibri"/>
                <a:ea typeface="+mn-ea"/>
                <a:cs typeface="Calibri"/>
              </a:rPr>
              <a:t>Local Association </a:t>
            </a:r>
          </a:p>
          <a:p>
            <a:pPr marL="800100" lvl="1" indent="-342900" fontAlgn="auto">
              <a:spcBef>
                <a:spcPts val="600"/>
              </a:spcBef>
              <a:spcAft>
                <a:spcPts val="0"/>
              </a:spcAft>
              <a:buFont typeface="Arial"/>
              <a:buChar char="•"/>
              <a:defRPr/>
            </a:pPr>
            <a:r>
              <a:rPr lang="en-US" sz="2400" dirty="0">
                <a:latin typeface="Calibri"/>
                <a:ea typeface="+mn-ea"/>
                <a:cs typeface="Calibri"/>
              </a:rPr>
              <a:t>Association &amp; Regional Directors</a:t>
            </a:r>
          </a:p>
          <a:p>
            <a:pPr marL="342900" indent="-342900" fontAlgn="auto">
              <a:spcBef>
                <a:spcPts val="600"/>
              </a:spcBef>
              <a:spcAft>
                <a:spcPts val="0"/>
              </a:spcAft>
              <a:buFont typeface="Arial"/>
              <a:buChar char="•"/>
              <a:defRPr/>
            </a:pPr>
            <a:r>
              <a:rPr lang="en-US" sz="2400" dirty="0">
                <a:latin typeface="Calibri"/>
                <a:ea typeface="+mn-ea"/>
                <a:cs typeface="Calibri"/>
              </a:rPr>
              <a:t>International Program Headquarters</a:t>
            </a:r>
          </a:p>
          <a:p>
            <a:pPr marL="800100" lvl="1" indent="-342900" fontAlgn="auto">
              <a:spcBef>
                <a:spcPts val="600"/>
              </a:spcBef>
              <a:spcAft>
                <a:spcPts val="0"/>
              </a:spcAft>
              <a:buFont typeface="Arial"/>
              <a:buChar char="•"/>
              <a:defRPr/>
            </a:pPr>
            <a:r>
              <a:rPr lang="en-US" sz="2400" dirty="0">
                <a:latin typeface="Calibri"/>
                <a:ea typeface="+mn-ea"/>
                <a:cs typeface="Calibri"/>
              </a:rPr>
              <a:t>General info, videos, books</a:t>
            </a:r>
          </a:p>
          <a:p>
            <a:pPr marL="342900" indent="-342900" fontAlgn="auto">
              <a:spcBef>
                <a:spcPts val="600"/>
              </a:spcBef>
              <a:spcAft>
                <a:spcPts val="0"/>
              </a:spcAft>
              <a:buFont typeface="Arial"/>
              <a:buChar char="•"/>
              <a:defRPr/>
            </a:pPr>
            <a:r>
              <a:rPr lang="en-US" sz="2400" dirty="0">
                <a:latin typeface="Calibri"/>
                <a:ea typeface="+mn-ea"/>
                <a:cs typeface="Calibri"/>
              </a:rPr>
              <a:t>Problem Procedures </a:t>
            </a:r>
          </a:p>
          <a:p>
            <a:pPr marL="800100" lvl="1" indent="-342900" fontAlgn="auto">
              <a:spcBef>
                <a:spcPts val="600"/>
              </a:spcBef>
              <a:spcAft>
                <a:spcPts val="0"/>
              </a:spcAft>
              <a:buFont typeface="Arial"/>
              <a:buChar char="•"/>
              <a:defRPr/>
            </a:pPr>
            <a:r>
              <a:rPr lang="en-US" sz="2400" dirty="0">
                <a:latin typeface="Calibri"/>
                <a:ea typeface="+mn-ea"/>
                <a:cs typeface="Calibri"/>
              </a:rPr>
              <a:t>Usually released in late February Newsletter</a:t>
            </a:r>
          </a:p>
        </p:txBody>
      </p:sp>
      <p:sp>
        <p:nvSpPr>
          <p:cNvPr id="70659"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54</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p:cNvSpPr>
          <p:nvPr>
            <p:ph type="title" idx="4294967295"/>
          </p:nvPr>
        </p:nvSpPr>
        <p:spPr>
          <a:xfrm>
            <a:off x="0" y="229504"/>
            <a:ext cx="9144000" cy="677108"/>
          </a:xfrm>
        </p:spPr>
        <p:txBody>
          <a:bodyPr/>
          <a:lstStyle/>
          <a:p>
            <a:pPr algn="ctr" defTabSz="914363" eaLnBrk="1" fontAlgn="auto" hangingPunct="1">
              <a:spcAft>
                <a:spcPts val="0"/>
              </a:spcAft>
              <a:defRPr/>
            </a:pPr>
            <a:r>
              <a:rPr b="1">
                <a:latin typeface="Calibri"/>
                <a:ea typeface="+mn-ea"/>
                <a:cs typeface="Calibri"/>
              </a:rPr>
              <a:t>Program </a:t>
            </a:r>
            <a:r>
              <a:rPr b="1" smtClean="0">
                <a:latin typeface="Calibri"/>
                <a:ea typeface="+mn-ea"/>
                <a:cs typeface="Calibri"/>
              </a:rPr>
              <a:t>Structure - Teams </a:t>
            </a:r>
            <a:endParaRPr b="1">
              <a:latin typeface="Calibri"/>
              <a:ea typeface="+mn-ea"/>
              <a:cs typeface="Calibri"/>
            </a:endParaRPr>
          </a:p>
        </p:txBody>
      </p:sp>
      <p:sp>
        <p:nvSpPr>
          <p:cNvPr id="47106" name="Rectangle 3"/>
          <p:cNvSpPr>
            <a:spLocks noGrp="1"/>
          </p:cNvSpPr>
          <p:nvPr>
            <p:ph sz="quarter" idx="4294967295"/>
          </p:nvPr>
        </p:nvSpPr>
        <p:spPr>
          <a:xfrm>
            <a:off x="685800" y="1592263"/>
            <a:ext cx="7772400" cy="4246562"/>
          </a:xfrm>
        </p:spPr>
        <p:txBody>
          <a:bodyPr/>
          <a:lstStyle/>
          <a:p>
            <a:pPr eaLnBrk="1" hangingPunct="1">
              <a:lnSpc>
                <a:spcPct val="100000"/>
              </a:lnSpc>
              <a:spcBef>
                <a:spcPts val="1200"/>
              </a:spcBef>
              <a:buFontTx/>
              <a:buChar char="•"/>
            </a:pPr>
            <a:r>
              <a:rPr lang="en-US" sz="2400">
                <a:latin typeface="Calibri" charset="0"/>
                <a:cs typeface="Calibri" charset="0"/>
              </a:rPr>
              <a:t>Teams participate within divisions. </a:t>
            </a:r>
          </a:p>
          <a:p>
            <a:pPr eaLnBrk="1" hangingPunct="1">
              <a:lnSpc>
                <a:spcPct val="100000"/>
              </a:lnSpc>
              <a:spcBef>
                <a:spcPts val="1200"/>
              </a:spcBef>
              <a:buFontTx/>
              <a:buChar char="•"/>
            </a:pPr>
            <a:r>
              <a:rPr lang="en-US" sz="2400">
                <a:latin typeface="Calibri" charset="0"/>
                <a:cs typeface="Calibri" charset="0"/>
              </a:rPr>
              <a:t>A team’s division is based upon the grade level of the team’s oldest member.</a:t>
            </a:r>
          </a:p>
          <a:p>
            <a:pPr lvl="1" eaLnBrk="1" hangingPunct="1">
              <a:lnSpc>
                <a:spcPct val="100000"/>
              </a:lnSpc>
              <a:spcBef>
                <a:spcPts val="1200"/>
              </a:spcBef>
              <a:buFontTx/>
              <a:buChar char="•"/>
            </a:pPr>
            <a:r>
              <a:rPr lang="en-US" sz="2400">
                <a:latin typeface="Calibri" charset="0"/>
                <a:cs typeface="Calibri" charset="0"/>
              </a:rPr>
              <a:t>Primary (usually K-2</a:t>
            </a:r>
            <a:r>
              <a:rPr lang="en-US" sz="2400" baseline="30000">
                <a:latin typeface="Calibri" charset="0"/>
                <a:cs typeface="Calibri" charset="0"/>
              </a:rPr>
              <a:t>nd</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 (every team member in K-5</a:t>
            </a:r>
            <a:r>
              <a:rPr lang="en-US" sz="2400" baseline="30000">
                <a:latin typeface="Calibri" charset="0"/>
                <a:cs typeface="Calibri" charset="0"/>
              </a:rPr>
              <a:t>th</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II (at least one team member in 6</a:t>
            </a:r>
            <a:r>
              <a:rPr lang="en-US" sz="2400" baseline="30000">
                <a:latin typeface="Calibri" charset="0"/>
                <a:cs typeface="Calibri" charset="0"/>
              </a:rPr>
              <a:t>th</a:t>
            </a:r>
            <a:r>
              <a:rPr lang="en-US" sz="2400">
                <a:latin typeface="Calibri" charset="0"/>
                <a:cs typeface="Calibri" charset="0"/>
              </a:rPr>
              <a:t>-8</a:t>
            </a:r>
            <a:r>
              <a:rPr lang="en-US" sz="2400" baseline="30000">
                <a:latin typeface="Calibri" charset="0"/>
                <a:cs typeface="Calibri" charset="0"/>
              </a:rPr>
              <a:t>th</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III (at least one team member in 9</a:t>
            </a:r>
            <a:r>
              <a:rPr lang="en-US" sz="2400" baseline="30000">
                <a:latin typeface="Calibri" charset="0"/>
                <a:cs typeface="Calibri" charset="0"/>
              </a:rPr>
              <a:t>th</a:t>
            </a:r>
            <a:r>
              <a:rPr lang="en-US" sz="2400">
                <a:latin typeface="Calibri" charset="0"/>
                <a:cs typeface="Calibri" charset="0"/>
              </a:rPr>
              <a:t>-12</a:t>
            </a:r>
            <a:r>
              <a:rPr lang="en-US" sz="2400" baseline="30000">
                <a:latin typeface="Calibri" charset="0"/>
                <a:cs typeface="Calibri" charset="0"/>
              </a:rPr>
              <a:t>th</a:t>
            </a:r>
            <a:r>
              <a:rPr lang="en-US" sz="2400">
                <a:latin typeface="Calibri" charset="0"/>
                <a:cs typeface="Calibri" charset="0"/>
              </a:rPr>
              <a:t> grade)</a:t>
            </a:r>
          </a:p>
          <a:p>
            <a:pPr lvl="1" eaLnBrk="1" hangingPunct="1">
              <a:lnSpc>
                <a:spcPct val="100000"/>
              </a:lnSpc>
              <a:spcBef>
                <a:spcPts val="1200"/>
              </a:spcBef>
              <a:buFontTx/>
              <a:buChar char="•"/>
            </a:pPr>
            <a:r>
              <a:rPr lang="en-US" sz="2400">
                <a:latin typeface="Calibri" charset="0"/>
                <a:cs typeface="Calibri" charset="0"/>
              </a:rPr>
              <a:t>Div IV (all members with high school diplomas and taking at least one college course)</a:t>
            </a:r>
          </a:p>
        </p:txBody>
      </p:sp>
      <p:sp>
        <p:nvSpPr>
          <p:cNvPr id="47107" name="TextBox 10"/>
          <p:cNvSpPr txBox="1">
            <a:spLocks noChangeArrowheads="1"/>
          </p:cNvSpPr>
          <p:nvPr/>
        </p:nvSpPr>
        <p:spPr bwMode="auto">
          <a:xfrm>
            <a:off x="12700" y="6450013"/>
            <a:ext cx="1104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FFFF"/>
                </a:solidFill>
              </a:rPr>
              <a:t>PG 17</a:t>
            </a:r>
          </a:p>
        </p:txBody>
      </p:sp>
      <p:sp>
        <p:nvSpPr>
          <p:cNvPr id="47108" name="TextBox 11"/>
          <p:cNvSpPr txBox="1">
            <a:spLocks noChangeArrowheads="1"/>
          </p:cNvSpPr>
          <p:nvPr/>
        </p:nvSpPr>
        <p:spPr bwMode="auto">
          <a:xfrm>
            <a:off x="8128000" y="6450013"/>
            <a:ext cx="9906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FFFF00"/>
                </a:solidFill>
              </a:rPr>
              <a:t>CM 7</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p:cNvSpPr>
          <p:nvPr>
            <p:ph type="title" idx="4294967295"/>
          </p:nvPr>
        </p:nvSpPr>
        <p:spPr>
          <a:xfrm>
            <a:off x="0" y="228600"/>
            <a:ext cx="9144000" cy="677108"/>
          </a:xfrm>
        </p:spPr>
        <p:txBody>
          <a:bodyPr/>
          <a:lstStyle/>
          <a:p>
            <a:pPr algn="ctr" defTabSz="914363" eaLnBrk="1" fontAlgn="auto" hangingPunct="1">
              <a:spcAft>
                <a:spcPts val="0"/>
              </a:spcAft>
              <a:defRPr/>
            </a:pPr>
            <a:r>
              <a:rPr b="1" dirty="0">
                <a:latin typeface="Calibri"/>
                <a:ea typeface="+mn-ea"/>
                <a:cs typeface="Calibri"/>
              </a:rPr>
              <a:t>Contact Us</a:t>
            </a:r>
          </a:p>
        </p:txBody>
      </p:sp>
      <p:sp>
        <p:nvSpPr>
          <p:cNvPr id="83970" name="Rectangle 3"/>
          <p:cNvSpPr>
            <a:spLocks noGrp="1"/>
          </p:cNvSpPr>
          <p:nvPr>
            <p:ph sz="quarter" idx="4294967295"/>
          </p:nvPr>
        </p:nvSpPr>
        <p:spPr>
          <a:xfrm>
            <a:off x="490538" y="1544271"/>
            <a:ext cx="5689600" cy="4244238"/>
          </a:xfrm>
        </p:spPr>
        <p:txBody>
          <a:bodyPr/>
          <a:lstStyle/>
          <a:p>
            <a:pPr algn="ctr" eaLnBrk="1" hangingPunct="1">
              <a:lnSpc>
                <a:spcPct val="80000"/>
              </a:lnSpc>
              <a:spcBef>
                <a:spcPts val="600"/>
              </a:spcBef>
              <a:buFont typeface="Wingdings" charset="0"/>
              <a:buNone/>
              <a:defRPr/>
            </a:pPr>
            <a:r>
              <a:rPr lang="en-US" sz="2400" dirty="0">
                <a:latin typeface="Calibri" charset="0"/>
                <a:cs typeface="Calibri" charset="0"/>
              </a:rPr>
              <a:t>For more information, or to register:</a:t>
            </a:r>
          </a:p>
          <a:p>
            <a:pPr algn="ctr" eaLnBrk="1" hangingPunct="1">
              <a:lnSpc>
                <a:spcPct val="80000"/>
              </a:lnSpc>
              <a:spcBef>
                <a:spcPts val="600"/>
              </a:spcBef>
              <a:buFont typeface="Wingdings" charset="0"/>
              <a:buNone/>
              <a:defRPr/>
            </a:pPr>
            <a:endParaRPr lang="en-US" sz="1400" dirty="0">
              <a:latin typeface="Calibri" charset="0"/>
              <a:cs typeface="Calibri" charset="0"/>
            </a:endParaRPr>
          </a:p>
          <a:p>
            <a:pPr algn="ctr" eaLnBrk="1" hangingPunct="1">
              <a:lnSpc>
                <a:spcPct val="80000"/>
              </a:lnSpc>
              <a:spcBef>
                <a:spcPts val="600"/>
              </a:spcBef>
              <a:buFont typeface="Wingdings" charset="0"/>
              <a:buNone/>
              <a:defRPr/>
            </a:pPr>
            <a:r>
              <a:rPr lang="en-US" sz="2400" dirty="0">
                <a:latin typeface="Calibri" charset="0"/>
                <a:cs typeface="Calibri" charset="0"/>
              </a:rPr>
              <a:t>Michigan </a:t>
            </a:r>
            <a:r>
              <a:rPr lang="en-US" sz="2400" dirty="0" smtClean="0">
                <a:latin typeface="Calibri" charset="0"/>
                <a:cs typeface="Calibri" charset="0"/>
              </a:rPr>
              <a:t>website:</a:t>
            </a:r>
          </a:p>
          <a:p>
            <a:pPr algn="ctr" eaLnBrk="1" hangingPunct="1">
              <a:lnSpc>
                <a:spcPct val="80000"/>
              </a:lnSpc>
              <a:spcBef>
                <a:spcPts val="600"/>
              </a:spcBef>
              <a:buFont typeface="Wingdings" charset="0"/>
              <a:buNone/>
              <a:defRPr/>
            </a:pPr>
            <a:r>
              <a:rPr lang="en-US" sz="2400" dirty="0" smtClean="0">
                <a:latin typeface="Calibri" charset="0"/>
                <a:cs typeface="Calibri" charset="0"/>
                <a:hlinkClick r:id="rId2"/>
              </a:rPr>
              <a:t>http</a:t>
            </a:r>
            <a:r>
              <a:rPr lang="en-US" sz="2400" dirty="0">
                <a:latin typeface="Calibri" charset="0"/>
                <a:cs typeface="Calibri" charset="0"/>
                <a:hlinkClick r:id="rId2"/>
              </a:rPr>
              <a:t>://</a:t>
            </a:r>
            <a:r>
              <a:rPr lang="en-US" sz="2400" dirty="0" smtClean="0">
                <a:latin typeface="Calibri" charset="0"/>
                <a:cs typeface="Calibri" charset="0"/>
                <a:hlinkClick r:id="rId2"/>
              </a:rPr>
              <a:t>www.miodyssey.com</a:t>
            </a:r>
            <a:r>
              <a:rPr lang="en-US" sz="2400" dirty="0" smtClean="0">
                <a:latin typeface="Calibri" charset="0"/>
                <a:cs typeface="Calibri" charset="0"/>
              </a:rPr>
              <a:t> </a:t>
            </a:r>
          </a:p>
          <a:p>
            <a:pPr algn="ctr" eaLnBrk="1" hangingPunct="1">
              <a:lnSpc>
                <a:spcPct val="80000"/>
              </a:lnSpc>
              <a:spcBef>
                <a:spcPts val="600"/>
              </a:spcBef>
              <a:buFont typeface="Wingdings" charset="0"/>
              <a:buNone/>
              <a:defRPr/>
            </a:pPr>
            <a:endParaRPr lang="en-US" sz="1400" dirty="0" smtClean="0">
              <a:latin typeface="Calibri" charset="0"/>
              <a:cs typeface="Calibri" charset="0"/>
            </a:endParaRPr>
          </a:p>
          <a:p>
            <a:pPr algn="ctr" eaLnBrk="1" hangingPunct="1">
              <a:lnSpc>
                <a:spcPct val="80000"/>
              </a:lnSpc>
              <a:spcBef>
                <a:spcPts val="600"/>
              </a:spcBef>
              <a:buFont typeface="Wingdings" charset="0"/>
              <a:buNone/>
              <a:defRPr/>
            </a:pPr>
            <a:r>
              <a:rPr lang="en-US" sz="2400" dirty="0" smtClean="0">
                <a:latin typeface="Calibri" charset="0"/>
                <a:cs typeface="Calibri" charset="0"/>
              </a:rPr>
              <a:t>Association Director: Pamela Gombert</a:t>
            </a:r>
            <a:endParaRPr lang="en-US" sz="2400" dirty="0">
              <a:latin typeface="Calibri" charset="0"/>
              <a:cs typeface="Calibri" charset="0"/>
            </a:endParaRPr>
          </a:p>
          <a:p>
            <a:pPr algn="ctr" eaLnBrk="1" hangingPunct="1">
              <a:lnSpc>
                <a:spcPct val="80000"/>
              </a:lnSpc>
              <a:spcBef>
                <a:spcPts val="600"/>
              </a:spcBef>
              <a:buFont typeface="Wingdings" charset="0"/>
              <a:buNone/>
              <a:defRPr/>
            </a:pPr>
            <a:r>
              <a:rPr lang="en-US" sz="2400" dirty="0">
                <a:latin typeface="Calibri" charset="0"/>
                <a:cs typeface="Calibri" charset="0"/>
              </a:rPr>
              <a:t>Email</a:t>
            </a:r>
            <a:r>
              <a:rPr lang="en-US" sz="2400" dirty="0" smtClean="0">
                <a:latin typeface="Calibri" charset="0"/>
                <a:cs typeface="Calibri" charset="0"/>
              </a:rPr>
              <a:t>:  </a:t>
            </a:r>
            <a:r>
              <a:rPr lang="en-US" sz="2400" dirty="0" smtClean="0">
                <a:latin typeface="Calibri" charset="0"/>
                <a:cs typeface="Calibri" charset="0"/>
                <a:hlinkClick r:id="rId3"/>
              </a:rPr>
              <a:t>Director@MichiganOdyssey.com</a:t>
            </a:r>
            <a:r>
              <a:rPr lang="en-US" sz="2400" dirty="0" smtClean="0">
                <a:latin typeface="Calibri" charset="0"/>
                <a:cs typeface="Calibri" charset="0"/>
              </a:rPr>
              <a:t> </a:t>
            </a:r>
            <a:endParaRPr lang="en-US" sz="2400" dirty="0">
              <a:latin typeface="Calibri" charset="0"/>
              <a:cs typeface="Calibri" charset="0"/>
            </a:endParaRPr>
          </a:p>
          <a:p>
            <a:pPr algn="ctr" eaLnBrk="1" hangingPunct="1">
              <a:lnSpc>
                <a:spcPct val="80000"/>
              </a:lnSpc>
              <a:spcBef>
                <a:spcPts val="600"/>
              </a:spcBef>
              <a:buFont typeface="Wingdings" charset="0"/>
              <a:buNone/>
              <a:defRPr/>
            </a:pPr>
            <a:endParaRPr lang="en-US" sz="1400" dirty="0">
              <a:latin typeface="Calibri" charset="0"/>
              <a:cs typeface="Calibri" charset="0"/>
            </a:endParaRPr>
          </a:p>
          <a:p>
            <a:pPr algn="ctr" eaLnBrk="1" hangingPunct="1">
              <a:lnSpc>
                <a:spcPct val="80000"/>
              </a:lnSpc>
              <a:spcBef>
                <a:spcPts val="600"/>
              </a:spcBef>
              <a:buFont typeface="Wingdings" charset="0"/>
              <a:buNone/>
              <a:defRPr/>
            </a:pPr>
            <a:r>
              <a:rPr lang="en-US" sz="2400" dirty="0" smtClean="0">
                <a:latin typeface="Calibri" charset="0"/>
                <a:cs typeface="Calibri" charset="0"/>
              </a:rPr>
              <a:t>International site</a:t>
            </a:r>
          </a:p>
          <a:p>
            <a:pPr algn="ctr" eaLnBrk="1" hangingPunct="1">
              <a:lnSpc>
                <a:spcPct val="80000"/>
              </a:lnSpc>
              <a:spcBef>
                <a:spcPts val="600"/>
              </a:spcBef>
              <a:buFont typeface="Wingdings" charset="0"/>
              <a:buNone/>
              <a:defRPr/>
            </a:pPr>
            <a:r>
              <a:rPr lang="en-US" sz="2400" dirty="0" smtClean="0">
                <a:latin typeface="Calibri" charset="0"/>
                <a:cs typeface="Calibri" charset="0"/>
                <a:hlinkClick r:id="rId4"/>
              </a:rPr>
              <a:t>http</a:t>
            </a:r>
            <a:r>
              <a:rPr lang="en-US" sz="2400" dirty="0">
                <a:latin typeface="Calibri" charset="0"/>
                <a:cs typeface="Calibri" charset="0"/>
                <a:hlinkClick r:id="rId4"/>
              </a:rPr>
              <a:t>://www.odysseyofthemind.org</a:t>
            </a:r>
            <a:endParaRPr lang="en-US" sz="2400" dirty="0">
              <a:latin typeface="Calibri" charset="0"/>
              <a:cs typeface="Calibri" charset="0"/>
            </a:endParaRPr>
          </a:p>
          <a:p>
            <a:pPr marL="3175" lvl="1" algn="ctr">
              <a:lnSpc>
                <a:spcPct val="80000"/>
              </a:lnSpc>
              <a:tabLst>
                <a:tab pos="741363" algn="l"/>
              </a:tabLst>
              <a:defRPr/>
            </a:pPr>
            <a:endParaRPr lang="en-US" sz="1400" dirty="0" smtClean="0">
              <a:latin typeface="Calibri" charset="0"/>
              <a:cs typeface="Calibri" charset="0"/>
            </a:endParaRPr>
          </a:p>
          <a:p>
            <a:pPr marL="0" lvl="1" indent="0" algn="ctr">
              <a:lnSpc>
                <a:spcPct val="80000"/>
              </a:lnSpc>
              <a:buFontTx/>
              <a:buNone/>
              <a:tabLst>
                <a:tab pos="741363" algn="l"/>
              </a:tabLst>
              <a:defRPr/>
            </a:pPr>
            <a:r>
              <a:rPr lang="en-US" sz="2400" dirty="0" smtClean="0">
                <a:latin typeface="Calibri" charset="0"/>
                <a:cs typeface="Calibri" charset="0"/>
              </a:rPr>
              <a:t>Odyssey of the Mind Headquarters </a:t>
            </a:r>
          </a:p>
          <a:p>
            <a:pPr marL="0" lvl="1" indent="0" algn="ctr">
              <a:lnSpc>
                <a:spcPct val="80000"/>
              </a:lnSpc>
              <a:buFontTx/>
              <a:buNone/>
              <a:tabLst>
                <a:tab pos="741363" algn="l"/>
              </a:tabLst>
              <a:defRPr/>
            </a:pPr>
            <a:r>
              <a:rPr lang="en-US" sz="2400" dirty="0" smtClean="0">
                <a:latin typeface="Calibri" charset="0"/>
                <a:cs typeface="Calibri" charset="0"/>
              </a:rPr>
              <a:t>Email:  </a:t>
            </a:r>
            <a:r>
              <a:rPr lang="en-US" sz="2400" dirty="0" smtClean="0">
                <a:latin typeface="Calibri" charset="0"/>
                <a:cs typeface="Calibri" charset="0"/>
                <a:hlinkClick r:id="rId5"/>
              </a:rPr>
              <a:t>info@odysseyofthemind.org</a:t>
            </a:r>
            <a:r>
              <a:rPr lang="en-US" sz="2400" dirty="0">
                <a:latin typeface="Calibri" charset="0"/>
                <a:cs typeface="Calibri" charset="0"/>
              </a:rPr>
              <a:t> </a:t>
            </a:r>
            <a:endParaRPr lang="en-US" sz="2400" dirty="0" smtClean="0">
              <a:latin typeface="Calibri" charset="0"/>
              <a:cs typeface="Calibri" charset="0"/>
            </a:endParaRPr>
          </a:p>
        </p:txBody>
      </p:sp>
      <p:grpSp>
        <p:nvGrpSpPr>
          <p:cNvPr id="112643" name="Group 2"/>
          <p:cNvGrpSpPr>
            <a:grpSpLocks/>
          </p:cNvGrpSpPr>
          <p:nvPr/>
        </p:nvGrpSpPr>
        <p:grpSpPr bwMode="auto">
          <a:xfrm>
            <a:off x="6540500" y="1006475"/>
            <a:ext cx="2290763" cy="5362575"/>
            <a:chOff x="6539780" y="1114298"/>
            <a:chExt cx="2291482" cy="5362694"/>
          </a:xfrm>
        </p:grpSpPr>
        <p:pic>
          <p:nvPicPr>
            <p:cNvPr id="112645" name="Picture 4" descr="Te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780" y="4788768"/>
              <a:ext cx="2286000" cy="168822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2646" name="Picture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45262" y="2853152"/>
              <a:ext cx="2286000" cy="18237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12647" name="Picture 1" descr="2003 World # 113.jpg"/>
            <p:cNvPicPr>
              <a:picLocks noChangeAspect="1"/>
            </p:cNvPicPr>
            <p:nvPr/>
          </p:nvPicPr>
          <p:blipFill>
            <a:blip r:embed="rId8" cstate="email">
              <a:extLst>
                <a:ext uri="{28A0092B-C50C-407E-A947-70E740481C1C}">
                  <a14:useLocalDpi xmlns:a14="http://schemas.microsoft.com/office/drawing/2010/main" val="0"/>
                </a:ext>
              </a:extLst>
            </a:blip>
            <a:srcRect l="12096" t="17821" r="7527" b="5482"/>
            <a:stretch>
              <a:fillRect/>
            </a:stretch>
          </p:blipFill>
          <p:spPr bwMode="auto">
            <a:xfrm>
              <a:off x="6541269" y="1114298"/>
              <a:ext cx="2286000" cy="16360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p:cNvSpPr>
          <p:nvPr>
            <p:ph type="title" idx="4294967295"/>
          </p:nvPr>
        </p:nvSpPr>
        <p:spPr>
          <a:xfrm>
            <a:off x="609600" y="601414"/>
            <a:ext cx="8153400" cy="846386"/>
          </a:xfrm>
        </p:spPr>
        <p:txBody>
          <a:bodyPr/>
          <a:lstStyle/>
          <a:p>
            <a:pPr algn="ctr" defTabSz="914363" eaLnBrk="1" fontAlgn="auto" hangingPunct="1">
              <a:spcAft>
                <a:spcPts val="0"/>
              </a:spcAft>
              <a:defRPr/>
            </a:pPr>
            <a:r>
              <a:rPr sz="6000" b="1">
                <a:latin typeface="Calibri"/>
                <a:ea typeface="+mn-ea"/>
                <a:cs typeface="Calibri"/>
              </a:rPr>
              <a:t>Odyssey of the Mind</a:t>
            </a:r>
          </a:p>
        </p:txBody>
      </p:sp>
      <p:pic>
        <p:nvPicPr>
          <p:cNvPr id="113666"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986088" y="1533525"/>
            <a:ext cx="3400425" cy="3495675"/>
          </a:xfrm>
          <a:noFill/>
        </p:spPr>
      </p:pic>
      <p:sp>
        <p:nvSpPr>
          <p:cNvPr id="2" name="Rectangle 1"/>
          <p:cNvSpPr/>
          <p:nvPr/>
        </p:nvSpPr>
        <p:spPr>
          <a:xfrm>
            <a:off x="2803998" y="5080000"/>
            <a:ext cx="3688404" cy="868065"/>
          </a:xfrm>
          <a:prstGeom prst="rect">
            <a:avLst/>
          </a:prstGeom>
          <a:noFill/>
        </p:spPr>
        <p:txBody>
          <a:bodyPr wrap="none">
            <a:prstTxWarp prst="textWave4">
              <a:avLst>
                <a:gd name="adj1" fmla="val 12500"/>
                <a:gd name="adj2" fmla="val 15"/>
              </a:avLst>
            </a:prstTxWarp>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a:ea typeface="+mj-ea"/>
                <a:cs typeface="Calibri"/>
              </a:rPr>
              <a:t>Be Creative!</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woosh">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29771</TotalTime>
  <Words>5794</Words>
  <Application>Microsoft Office PowerPoint</Application>
  <PresentationFormat>Letter Paper (8.5x11 in)</PresentationFormat>
  <Paragraphs>821</Paragraphs>
  <Slides>91</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91</vt:i4>
      </vt:variant>
    </vt:vector>
  </HeadingPairs>
  <TitlesOfParts>
    <vt:vector size="102" baseType="lpstr">
      <vt:lpstr>Calibrii</vt:lpstr>
      <vt:lpstr>ＭＳ Ｐゴシック</vt:lpstr>
      <vt:lpstr>Segoe</vt:lpstr>
      <vt:lpstr>Arial</vt:lpstr>
      <vt:lpstr>Calibri</vt:lpstr>
      <vt:lpstr>Courier New</vt:lpstr>
      <vt:lpstr>Times New Roman</vt:lpstr>
      <vt:lpstr>Wingdings</vt:lpstr>
      <vt:lpstr>Blue Swoosh</vt:lpstr>
      <vt:lpstr>White with Courier font for code slides</vt:lpstr>
      <vt:lpstr>1_White with Courier font for code slides</vt:lpstr>
      <vt:lpstr>MICHIGAN ODYSSEY OF THE MIND  COACHES’ TRAINING</vt:lpstr>
      <vt:lpstr>Before We Begin</vt:lpstr>
      <vt:lpstr>Outline</vt:lpstr>
      <vt:lpstr>Ready?</vt:lpstr>
      <vt:lpstr>What is divergent-thinking?</vt:lpstr>
      <vt:lpstr>The Three Components of OotM</vt:lpstr>
      <vt:lpstr>The Three Components of OotM</vt:lpstr>
      <vt:lpstr>Program Structure – Memberships</vt:lpstr>
      <vt:lpstr>Program Structure - Teams </vt:lpstr>
      <vt:lpstr>Program Structure - Teams </vt:lpstr>
      <vt:lpstr>Typical Timeline</vt:lpstr>
      <vt:lpstr>What is the role of the coach?</vt:lpstr>
      <vt:lpstr>Tips and Advice</vt:lpstr>
      <vt:lpstr>Tips and Advice  Continued …</vt:lpstr>
      <vt:lpstr>Tips and Advice  Continued …</vt:lpstr>
      <vt:lpstr>Coaching Do’s &amp; Don’ts</vt:lpstr>
      <vt:lpstr>Coaching Do’s &amp; Don’ts  Continued …</vt:lpstr>
      <vt:lpstr>Coaching Do’s &amp; Don’ts  Continued …</vt:lpstr>
      <vt:lpstr>The First Five - Meeting #1</vt:lpstr>
      <vt:lpstr>The First Five - Meeting #2 - 5</vt:lpstr>
      <vt:lpstr>Coaches “Bill of Rights”</vt:lpstr>
      <vt:lpstr>Teambuilding</vt:lpstr>
      <vt:lpstr>PowerPoint Presentation</vt:lpstr>
      <vt:lpstr> What's needed to get started with   our Long-Term problem?</vt:lpstr>
      <vt:lpstr>The Long-Term Problems</vt:lpstr>
      <vt:lpstr>The Long-Term Problems Continued…</vt:lpstr>
      <vt:lpstr>The Long-Term Problems Continued…</vt:lpstr>
      <vt:lpstr>The Long-Term Problems Continued…</vt:lpstr>
      <vt:lpstr>The Long-Term Problems Continued…</vt:lpstr>
      <vt:lpstr>The Long-Term Problems Continued…</vt:lpstr>
      <vt:lpstr>The Long-Term Problems Continued…</vt:lpstr>
      <vt:lpstr>PowerPoint Presentation</vt:lpstr>
      <vt:lpstr>PowerPoint Presentation</vt:lpstr>
      <vt:lpstr>How to solve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Style</vt:lpstr>
      <vt:lpstr>Types of Style</vt:lpstr>
      <vt:lpstr>Common Style Categories</vt:lpstr>
      <vt:lpstr>PowerPoint Presentation</vt:lpstr>
      <vt:lpstr>Outside Assistance (OA)</vt:lpstr>
      <vt:lpstr>Is It OA or Not OA?</vt:lpstr>
      <vt:lpstr>PowerPoint Presentation</vt:lpstr>
      <vt:lpstr>PowerPoint Presentation</vt:lpstr>
      <vt:lpstr>PowerPoint Presentation</vt:lpstr>
      <vt:lpstr>Outside Assistance (OA) Take two …</vt:lpstr>
      <vt:lpstr>Outside Assistance (OA) A Few Last Words ….</vt:lpstr>
      <vt:lpstr>PowerPoint Presentation</vt:lpstr>
      <vt:lpstr>Spontaneous Problem</vt:lpstr>
      <vt:lpstr>Spontaneous Problem Continued….</vt:lpstr>
      <vt:lpstr>Spontaneous Problem Continued….</vt:lpstr>
      <vt:lpstr>Spontaneous Problem Continued….</vt:lpstr>
      <vt:lpstr>Spontaneous Problem Continued….</vt:lpstr>
      <vt:lpstr>PowerPoint Presentation</vt:lpstr>
      <vt:lpstr>PowerPoint Presentation</vt:lpstr>
      <vt:lpstr>Style Form</vt:lpstr>
      <vt:lpstr>Completing the Style Form</vt:lpstr>
      <vt:lpstr>Outside Assistance (OA) Form</vt:lpstr>
      <vt:lpstr>Cost Form</vt:lpstr>
      <vt:lpstr>Team’s Required List</vt:lpstr>
      <vt:lpstr>How the Scoring Works</vt:lpstr>
      <vt:lpstr>Penalties</vt:lpstr>
      <vt:lpstr>Penalties Continued…</vt:lpstr>
      <vt:lpstr>PowerPoint Presentation</vt:lpstr>
      <vt:lpstr>Tournaments</vt:lpstr>
      <vt:lpstr>Tournaments Continued…</vt:lpstr>
      <vt:lpstr>Odyssey of the Mind Recognitions</vt:lpstr>
      <vt:lpstr>Tournament Day Progression - - - Check In - - - </vt:lpstr>
      <vt:lpstr>Tournament Day Progression - - - Prop Drop - - - </vt:lpstr>
      <vt:lpstr>Tournament Day Progression - - - Long-Term Check-In - - - </vt:lpstr>
      <vt:lpstr>Tournament Day Progression - - - Long-Term Staging Area - - - </vt:lpstr>
      <vt:lpstr>Tournament Day Progression - - - Long-Term Performance - - - </vt:lpstr>
      <vt:lpstr>Tournament Day Progression - - - Long-Term Performance - - - </vt:lpstr>
      <vt:lpstr>Tournament Day Progression - - - Spontaneous Check-In - - - </vt:lpstr>
      <vt:lpstr>Tournament Day Progression - - - Spontaneous Competition - - - </vt:lpstr>
      <vt:lpstr>Tournament Day Progression - - - Awards Ceremony - - - </vt:lpstr>
      <vt:lpstr>What do coaches do on tournament day?</vt:lpstr>
      <vt:lpstr>PowerPoint Presentation</vt:lpstr>
      <vt:lpstr>Odyssey of the Mind Website www.OdysseyoftheMind.com</vt:lpstr>
      <vt:lpstr>Entering Member Area</vt:lpstr>
      <vt:lpstr>Member Area</vt:lpstr>
      <vt:lpstr>PowerPoint Presentation</vt:lpstr>
      <vt:lpstr>PowerPoint Presentation</vt:lpstr>
      <vt:lpstr>More Resources</vt:lpstr>
      <vt:lpstr>Contact Us</vt:lpstr>
      <vt:lpstr>Odyssey of the Mind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 in MI Coaches' Training</dc:title>
  <dc:subject/>
  <dc:creator>Karen McCombs</dc:creator>
  <cp:keywords/>
  <dc:description/>
  <cp:lastModifiedBy>Karen McCombs</cp:lastModifiedBy>
  <cp:revision>475</cp:revision>
  <cp:lastPrinted>2018-07-14T20:06:45Z</cp:lastPrinted>
  <dcterms:created xsi:type="dcterms:W3CDTF">2009-09-01T15:19:32Z</dcterms:created>
  <dcterms:modified xsi:type="dcterms:W3CDTF">2018-10-31T16:54:36Z</dcterms:modified>
  <cp:category/>
</cp:coreProperties>
</file>