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8" r:id="rId2"/>
    <p:sldMasterId id="2147483751" r:id="rId3"/>
    <p:sldMasterId id="2147484527" r:id="rId4"/>
  </p:sldMasterIdLst>
  <p:notesMasterIdLst>
    <p:notesMasterId r:id="rId56"/>
  </p:notesMasterIdLst>
  <p:handoutMasterIdLst>
    <p:handoutMasterId r:id="rId57"/>
  </p:handoutMasterIdLst>
  <p:sldIdLst>
    <p:sldId id="411" r:id="rId5"/>
    <p:sldId id="412" r:id="rId6"/>
    <p:sldId id="408" r:id="rId7"/>
    <p:sldId id="515" r:id="rId8"/>
    <p:sldId id="509" r:id="rId9"/>
    <p:sldId id="471" r:id="rId10"/>
    <p:sldId id="410" r:id="rId11"/>
    <p:sldId id="450" r:id="rId12"/>
    <p:sldId id="456" r:id="rId13"/>
    <p:sldId id="266" r:id="rId14"/>
    <p:sldId id="465" r:id="rId15"/>
    <p:sldId id="466" r:id="rId16"/>
    <p:sldId id="467" r:id="rId17"/>
    <p:sldId id="468" r:id="rId18"/>
    <p:sldId id="470" r:id="rId19"/>
    <p:sldId id="472" r:id="rId20"/>
    <p:sldId id="473" r:id="rId21"/>
    <p:sldId id="474" r:id="rId22"/>
    <p:sldId id="475" r:id="rId23"/>
    <p:sldId id="476" r:id="rId24"/>
    <p:sldId id="477" r:id="rId25"/>
    <p:sldId id="425" r:id="rId26"/>
    <p:sldId id="481" r:id="rId27"/>
    <p:sldId id="482" r:id="rId28"/>
    <p:sldId id="483" r:id="rId29"/>
    <p:sldId id="516" r:id="rId30"/>
    <p:sldId id="485" r:id="rId31"/>
    <p:sldId id="513" r:id="rId32"/>
    <p:sldId id="517"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3" r:id="rId50"/>
    <p:sldId id="407" r:id="rId51"/>
    <p:sldId id="505" r:id="rId52"/>
    <p:sldId id="287" r:id="rId53"/>
    <p:sldId id="506" r:id="rId54"/>
    <p:sldId id="288" r:id="rId55"/>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80FF00"/>
    <a:srgbClr val="8000FF"/>
    <a:srgbClr val="00FFFF"/>
    <a:srgbClr val="800080"/>
    <a:srgbClr val="FF41D6"/>
    <a:srgbClr val="FFF2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4"/>
    <p:restoredTop sz="90358" autoAdjust="0"/>
  </p:normalViewPr>
  <p:slideViewPr>
    <p:cSldViewPr snapToGrid="0">
      <p:cViewPr varScale="1">
        <p:scale>
          <a:sx n="147" d="100"/>
          <a:sy n="147" d="100"/>
        </p:scale>
        <p:origin x="175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t" anchorCtr="0" compatLnSpc="1">
            <a:prstTxWarp prst="textNoShape">
              <a:avLst/>
            </a:prstTxWarp>
          </a:bodyPr>
          <a:lstStyle>
            <a:lvl1pPr>
              <a:defRPr sz="1200">
                <a:cs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3970735"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t" anchorCtr="0" compatLnSpc="1">
            <a:prstTxWarp prst="textNoShape">
              <a:avLst/>
            </a:prstTxWarp>
          </a:bodyPr>
          <a:lstStyle>
            <a:lvl1pPr algn="r">
              <a:defRPr sz="1200">
                <a:cs typeface="Arial" charset="0"/>
              </a:defRPr>
            </a:lvl1pPr>
          </a:lstStyle>
          <a:p>
            <a:pPr>
              <a:defRPr/>
            </a:pPr>
            <a:fld id="{792BB4DA-F0DE-EA40-AF72-D1270056AA52}" type="datetime1">
              <a:rPr lang="en-US"/>
              <a:pPr>
                <a:defRPr/>
              </a:pPr>
              <a:t>11/3/22</a:t>
            </a:fld>
            <a:endParaRPr lang="en-US"/>
          </a:p>
        </p:txBody>
      </p:sp>
      <p:sp>
        <p:nvSpPr>
          <p:cNvPr id="66564" name="Rectangle 4"/>
          <p:cNvSpPr>
            <a:spLocks noGrp="1" noChangeArrowheads="1"/>
          </p:cNvSpPr>
          <p:nvPr>
            <p:ph type="ftr" sz="quarter" idx="2"/>
          </p:nvPr>
        </p:nvSpPr>
        <p:spPr bwMode="auto">
          <a:xfrm>
            <a:off x="1"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b" anchorCtr="0" compatLnSpc="1">
            <a:prstTxWarp prst="textNoShape">
              <a:avLst/>
            </a:prstTxWarp>
          </a:bodyPr>
          <a:lstStyle>
            <a:lvl1pPr>
              <a:defRPr sz="1200">
                <a:cs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3970735"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b" anchorCtr="0" compatLnSpc="1">
            <a:prstTxWarp prst="textNoShape">
              <a:avLst/>
            </a:prstTxWarp>
          </a:bodyPr>
          <a:lstStyle>
            <a:lvl1pPr algn="r">
              <a:defRPr sz="1200">
                <a:cs typeface="Arial" charset="0"/>
              </a:defRPr>
            </a:lvl1pPr>
          </a:lstStyle>
          <a:p>
            <a:pPr>
              <a:defRPr/>
            </a:pPr>
            <a:fld id="{4C39761F-1878-564B-98DC-7F858338BC46}" type="slidenum">
              <a:rPr lang="en-US"/>
              <a:pPr>
                <a:defRPr/>
              </a:pPr>
              <a:t>‹#›</a:t>
            </a:fld>
            <a:endParaRPr lang="en-US"/>
          </a:p>
        </p:txBody>
      </p:sp>
    </p:spTree>
    <p:extLst>
      <p:ext uri="{BB962C8B-B14F-4D97-AF65-F5344CB8AC3E}">
        <p14:creationId xmlns:p14="http://schemas.microsoft.com/office/powerpoint/2010/main" val="228951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t" anchorCtr="0" compatLnSpc="1">
            <a:prstTxWarp prst="textNoShape">
              <a:avLst/>
            </a:prstTxWarp>
          </a:bodyPr>
          <a:lstStyle>
            <a:lvl1pPr>
              <a:defRPr sz="1200">
                <a:cs typeface="Arial" charset="0"/>
              </a:defRPr>
            </a:lvl1pPr>
          </a:lstStyle>
          <a:p>
            <a:pPr>
              <a:defRPr/>
            </a:pPr>
            <a:endParaRPr lang="en-US"/>
          </a:p>
        </p:txBody>
      </p:sp>
      <p:sp>
        <p:nvSpPr>
          <p:cNvPr id="72707" name="Rectangle 3"/>
          <p:cNvSpPr>
            <a:spLocks noGrp="1" noChangeArrowheads="1"/>
          </p:cNvSpPr>
          <p:nvPr>
            <p:ph type="dt" idx="1"/>
          </p:nvPr>
        </p:nvSpPr>
        <p:spPr bwMode="auto">
          <a:xfrm>
            <a:off x="3970735"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t" anchorCtr="0" compatLnSpc="1">
            <a:prstTxWarp prst="textNoShape">
              <a:avLst/>
            </a:prstTxWarp>
          </a:bodyPr>
          <a:lstStyle>
            <a:lvl1pPr algn="r">
              <a:defRPr sz="1200">
                <a:cs typeface="Arial" charset="0"/>
              </a:defRPr>
            </a:lvl1pPr>
          </a:lstStyle>
          <a:p>
            <a:pPr>
              <a:defRPr/>
            </a:pPr>
            <a:fld id="{D4795563-4FD4-0D4D-8503-B3B3BC6DCF70}" type="datetime1">
              <a:rPr lang="en-US"/>
              <a:pPr>
                <a:defRPr/>
              </a:pPr>
              <a:t>11/3/22</a:t>
            </a:fld>
            <a:endParaRPr lang="en-US"/>
          </a:p>
        </p:txBody>
      </p:sp>
      <p:sp>
        <p:nvSpPr>
          <p:cNvPr id="727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1"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b" anchorCtr="0" compatLnSpc="1">
            <a:prstTxWarp prst="textNoShape">
              <a:avLst/>
            </a:prstTxWarp>
          </a:bodyPr>
          <a:lstStyle>
            <a:lvl1pPr>
              <a:defRPr sz="1200">
                <a:cs typeface="Arial" charset="0"/>
              </a:defRPr>
            </a:lvl1pPr>
          </a:lstStyle>
          <a:p>
            <a:pPr>
              <a:defRPr/>
            </a:pPr>
            <a:endParaRPr lang="en-US"/>
          </a:p>
        </p:txBody>
      </p:sp>
      <p:sp>
        <p:nvSpPr>
          <p:cNvPr id="72711" name="Rectangle 7"/>
          <p:cNvSpPr>
            <a:spLocks noGrp="1" noChangeArrowheads="1"/>
          </p:cNvSpPr>
          <p:nvPr>
            <p:ph type="sldNum" sz="quarter" idx="5"/>
          </p:nvPr>
        </p:nvSpPr>
        <p:spPr bwMode="auto">
          <a:xfrm>
            <a:off x="3970735"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135" tIns="44067" rIns="88135" bIns="44067" numCol="1" anchor="b" anchorCtr="0" compatLnSpc="1">
            <a:prstTxWarp prst="textNoShape">
              <a:avLst/>
            </a:prstTxWarp>
          </a:bodyPr>
          <a:lstStyle>
            <a:lvl1pPr algn="r">
              <a:defRPr sz="1200">
                <a:cs typeface="Arial" charset="0"/>
              </a:defRPr>
            </a:lvl1pPr>
          </a:lstStyle>
          <a:p>
            <a:pPr>
              <a:defRPr/>
            </a:pPr>
            <a:fld id="{3612AD91-8E67-F248-8976-6169D328BDD6}" type="slidenum">
              <a:rPr lang="en-US"/>
              <a:pPr>
                <a:defRPr/>
              </a:pPr>
              <a:t>‹#›</a:t>
            </a:fld>
            <a:endParaRPr lang="en-US"/>
          </a:p>
        </p:txBody>
      </p:sp>
    </p:spTree>
    <p:extLst>
      <p:ext uri="{BB962C8B-B14F-4D97-AF65-F5344CB8AC3E}">
        <p14:creationId xmlns:p14="http://schemas.microsoft.com/office/powerpoint/2010/main" val="22941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dsel_For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Harvard_Business_Schoo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Do NOT overwhelm your kids in the Holding Room. This is not the time to do last minute drills or cram for how to solve problems. You should have been doing that for all the previous months at every practice. Cramming will just wind them up, make them tense, and focus on scoring well; all of which lowers their ability to be creative. Instead, breath, relax, loosen up, tell jokes, play, have fun, and let the creative juices start to flow.</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11</a:t>
            </a:fld>
            <a:endParaRPr lang="en-US"/>
          </a:p>
        </p:txBody>
      </p:sp>
    </p:spTree>
    <p:extLst>
      <p:ext uri="{BB962C8B-B14F-4D97-AF65-F5344CB8AC3E}">
        <p14:creationId xmlns:p14="http://schemas.microsoft.com/office/powerpoint/2010/main" val="298993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Before they enter the room your team should know which team members will do each of the three problem types. We will talk later about how they can select them. Remember that they have to choose, not you as their coach. They have to buy-in to the decision so they’re all in favor of it. But they need to know going in so there is no wasted time or effort discussing who’s turn it is, or who sat out last time, or how unfair it is; all of which generate creativity crippling negativity.</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12</a:t>
            </a:fld>
            <a:endParaRPr lang="en-US"/>
          </a:p>
        </p:txBody>
      </p:sp>
    </p:spTree>
    <p:extLst>
      <p:ext uri="{BB962C8B-B14F-4D97-AF65-F5344CB8AC3E}">
        <p14:creationId xmlns:p14="http://schemas.microsoft.com/office/powerpoint/2010/main" val="359615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13</a:t>
            </a:fld>
            <a:endParaRPr lang="en-US"/>
          </a:p>
        </p:txBody>
      </p:sp>
    </p:spTree>
    <p:extLst>
      <p:ext uri="{BB962C8B-B14F-4D97-AF65-F5344CB8AC3E}">
        <p14:creationId xmlns:p14="http://schemas.microsoft.com/office/powerpoint/2010/main" val="85803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Maintain composure. Do NOT FREAK OUT!!! This is why you prepared for every eventuality!</a:t>
            </a:r>
          </a:p>
          <a:p>
            <a:pPr>
              <a:defRPr/>
            </a:pPr>
            <a:endParaRPr lang="en-US" dirty="0"/>
          </a:p>
          <a:p>
            <a:pPr>
              <a:defRPr/>
            </a:pPr>
            <a:r>
              <a:rPr lang="en-US" dirty="0"/>
              <a:t>We’ll talk more about Andon in a minute when we discuss team Roles.</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14</a:t>
            </a:fld>
            <a:endParaRPr lang="en-US"/>
          </a:p>
        </p:txBody>
      </p:sp>
    </p:spTree>
    <p:extLst>
      <p:ext uri="{BB962C8B-B14F-4D97-AF65-F5344CB8AC3E}">
        <p14:creationId xmlns:p14="http://schemas.microsoft.com/office/powerpoint/2010/main" val="317261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Despite what you may have heard, teams are scored on how well they solve the problem, not how well they interact with the judges, or whether they introduce themselves in poetry, or rap, or by number. THERE IS NO STYLE ELEMENT IN SPONTANEOUS! Just solve the problem, that’s usually hard enough.</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15</a:t>
            </a:fld>
            <a:endParaRPr lang="en-US"/>
          </a:p>
        </p:txBody>
      </p:sp>
    </p:spTree>
    <p:extLst>
      <p:ext uri="{BB962C8B-B14F-4D97-AF65-F5344CB8AC3E}">
        <p14:creationId xmlns:p14="http://schemas.microsoft.com/office/powerpoint/2010/main" val="386395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Creativity and Works Well Together are scored for how well the team works only while they are solving the problem. But, it doesn’t hurt to be nice the rest of the time.</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16</a:t>
            </a:fld>
            <a:endParaRPr lang="en-US"/>
          </a:p>
        </p:txBody>
      </p:sp>
    </p:spTree>
    <p:extLst>
      <p:ext uri="{BB962C8B-B14F-4D97-AF65-F5344CB8AC3E}">
        <p14:creationId xmlns:p14="http://schemas.microsoft.com/office/powerpoint/2010/main" val="1700810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17</a:t>
            </a:fld>
            <a:endParaRPr lang="en-US"/>
          </a:p>
        </p:txBody>
      </p:sp>
    </p:spTree>
    <p:extLst>
      <p:ext uri="{BB962C8B-B14F-4D97-AF65-F5344CB8AC3E}">
        <p14:creationId xmlns:p14="http://schemas.microsoft.com/office/powerpoint/2010/main" val="197828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Andon: a principal element of the </a:t>
            </a:r>
            <a:r>
              <a:rPr lang="en-US" dirty="0" err="1"/>
              <a:t>Jidoka</a:t>
            </a:r>
            <a:r>
              <a:rPr lang="en-US" dirty="0"/>
              <a:t> quality control system. </a:t>
            </a:r>
            <a:r>
              <a:rPr lang="en-US" dirty="0" err="1"/>
              <a:t>Jidoka</a:t>
            </a:r>
            <a:r>
              <a:rPr lang="en-US" dirty="0"/>
              <a:t> is a four-step manufacturing quality control process consisting of four elements:</a:t>
            </a:r>
          </a:p>
          <a:p>
            <a:pPr>
              <a:defRPr/>
            </a:pPr>
            <a:r>
              <a:rPr lang="en-US" dirty="0"/>
              <a:t> 1. Detect the abnormality (Andon)</a:t>
            </a:r>
          </a:p>
          <a:p>
            <a:pPr>
              <a:defRPr/>
            </a:pPr>
            <a:r>
              <a:rPr lang="en-US" dirty="0"/>
              <a:t> 2. Stop</a:t>
            </a:r>
          </a:p>
          <a:p>
            <a:pPr>
              <a:defRPr/>
            </a:pPr>
            <a:r>
              <a:rPr lang="en-US" dirty="0"/>
              <a:t> 3. Fix or correct the immediate condition</a:t>
            </a:r>
          </a:p>
          <a:p>
            <a:pPr>
              <a:defRPr/>
            </a:pPr>
            <a:r>
              <a:rPr lang="en-US" dirty="0"/>
              <a:t> 4. Investigate the root cause and install a countermeasure. - This step is superfluous during Spontaneous competition but could be part of post-competition discussion</a:t>
            </a:r>
          </a:p>
          <a:p>
            <a:pPr>
              <a:defRPr/>
            </a:pPr>
            <a:endParaRPr lang="en-US" dirty="0"/>
          </a:p>
          <a:p>
            <a:pPr>
              <a:defRPr/>
            </a:pPr>
            <a:r>
              <a:rPr lang="en-US" dirty="0"/>
              <a:t>Andon gives the worker the ability, and the empowerment, to stop production when a defect is found, and immediately call for assistance. Think of the brakeman on a train. When the brakeman pulls the brake lever to stop the train, the entire train stops. And, the passengers, the conductors, and the engineer will all want to know why the train was stopped. </a:t>
            </a:r>
          </a:p>
          <a:p>
            <a:pPr>
              <a:defRPr/>
            </a:pPr>
            <a:endParaRPr lang="en-US" dirty="0"/>
          </a:p>
          <a:p>
            <a:pPr>
              <a:defRPr/>
            </a:pPr>
            <a:r>
              <a:rPr lang="en-US" dirty="0"/>
              <a:t>In a spontaneous problem it is used when the team has started down the path of solving a problem the wrong (or sub-optimal) way, then one member suddenly realizes how to solve it well. This person then, in the heat of the moment, tries to get everyone else’s attention, usually to no avail. And, the team founders on, arriving at a poor, low-scoring solution. </a:t>
            </a:r>
          </a:p>
          <a:p>
            <a:pPr>
              <a:defRPr/>
            </a:pPr>
            <a:endParaRPr lang="en-US" dirty="0"/>
          </a:p>
          <a:p>
            <a:pPr>
              <a:defRPr/>
            </a:pPr>
            <a:r>
              <a:rPr lang="en-US" dirty="0"/>
              <a:t>It is critical that the team know this situation can occur, and that they have practiced everyone stopping what they are doing and paying attention to one person, the Andon. The team should consider the use of a “safe word”. One that when spoken means, “stop what you’re doing and pay attention”. NOTE: just saying “guys!, guys!, guys!” repeatedly isn’t enough. Teams are usually totally engrossed in executing their solution and it will either take a superhuman effort to get through to them, or practice in being interrupted for what could be critical information.</a:t>
            </a:r>
          </a:p>
          <a:p>
            <a:pPr>
              <a:defRPr/>
            </a:pPr>
            <a:endParaRPr lang="en-US" dirty="0"/>
          </a:p>
          <a:p>
            <a:pPr>
              <a:defRPr/>
            </a:pPr>
            <a:r>
              <a:rPr lang="en-US" dirty="0"/>
              <a:t>Although rare, this situation does occur at least once at most every tournament – usually in a hands-on or a verbal/hands-on problem. The important thing is to know that it can happen, and to practice how to stop and reset quickly so as to recover in time to score well. And, to avoid one very unhappy team member who leaves the problem room crushed that no one would listen to them. </a:t>
            </a:r>
          </a:p>
          <a:p>
            <a:pPr>
              <a:defRPr/>
            </a:pPr>
            <a:endParaRPr lang="en-US" dirty="0"/>
          </a:p>
          <a:p>
            <a:pPr>
              <a:defRPr/>
            </a:pPr>
            <a:r>
              <a:rPr lang="en-US" dirty="0"/>
              <a:t>NOTE: This is a very advanced problem solving technique and one that many teams may not be able to understand let alone master. But, for a seasoned team that is looking for an edge in the middle of competition, it can be a critical tool to use if the situation calls for interrupting the problem solving process, getting everyone’s attention, and focus on resetting the teams’ approach to the way the problem could/should be solved.</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18</a:t>
            </a:fld>
            <a:endParaRPr lang="en-US"/>
          </a:p>
        </p:txBody>
      </p:sp>
    </p:spTree>
    <p:extLst>
      <p:ext uri="{BB962C8B-B14F-4D97-AF65-F5344CB8AC3E}">
        <p14:creationId xmlns:p14="http://schemas.microsoft.com/office/powerpoint/2010/main" val="319597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19</a:t>
            </a:fld>
            <a:endParaRPr lang="en-US"/>
          </a:p>
        </p:txBody>
      </p:sp>
    </p:spTree>
    <p:extLst>
      <p:ext uri="{BB962C8B-B14F-4D97-AF65-F5344CB8AC3E}">
        <p14:creationId xmlns:p14="http://schemas.microsoft.com/office/powerpoint/2010/main" val="40742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alibri" charset="0"/>
                <a:ea typeface="ＭＳ Ｐゴシック" charset="0"/>
                <a:cs typeface="ＭＳ Ｐゴシック" charset="0"/>
              </a:rPr>
              <a:t>Practice using simulated competition conditions to remove fear of the unknown as a factor. Get the kids familiar with the process so they can focus on solving the problem instead of what’s going on around them.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General coaches tip, take advantage of the parents of the team members. Use them as judges. On a rotational basis, assign them a week to select a spontaneous problem or two and bring all the necessary materials. Don’t let them get away with treating OM as an opportunity for free day care once or twice a week…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practice does not make perfect. Perfect practice makes perfect. There’s a book on that, but I haven’t read it yet although I am very intrigued as it’s recommended by Daniel Pink. “</a:t>
            </a:r>
            <a:r>
              <a:rPr lang="en-US" sz="1200" b="0" i="0" kern="1200" dirty="0">
                <a:solidFill>
                  <a:schemeClr val="tx1"/>
                </a:solidFill>
                <a:effectLst/>
                <a:latin typeface="Calibri" charset="0"/>
                <a:ea typeface="ＭＳ Ｐゴシック" charset="0"/>
                <a:cs typeface="ＭＳ Ｐゴシック" charset="0"/>
              </a:rPr>
              <a:t>Practice Perfect: 42 Rules for Getting Better at Getting Better” by Doug </a:t>
            </a:r>
            <a:r>
              <a:rPr lang="en-US" sz="1200" b="0" i="0" kern="1200" dirty="0" err="1">
                <a:solidFill>
                  <a:schemeClr val="tx1"/>
                </a:solidFill>
                <a:effectLst/>
                <a:latin typeface="Calibri" charset="0"/>
                <a:ea typeface="ＭＳ Ｐゴシック" charset="0"/>
                <a:cs typeface="ＭＳ Ｐゴシック" charset="0"/>
              </a:rPr>
              <a:t>Lemov</a:t>
            </a:r>
            <a:endParaRPr lang="en-US" sz="1200" b="0" i="0" kern="1200" dirty="0">
              <a:solidFill>
                <a:schemeClr val="tx1"/>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20</a:t>
            </a:fld>
            <a:endParaRPr lang="en-US"/>
          </a:p>
        </p:txBody>
      </p:sp>
    </p:spTree>
    <p:extLst>
      <p:ext uri="{BB962C8B-B14F-4D97-AF65-F5344CB8AC3E}">
        <p14:creationId xmlns:p14="http://schemas.microsoft.com/office/powerpoint/2010/main" val="117139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Lots of ground to cover, much of it fundamental but critical nonetheless. This is all stuff that should be discussed with your team, even the “obvious” stuff, so that every eventuality is known, and the best way to address it has been practiced and perfected. Or, as a Suzuki beginner’s guitar book says, </a:t>
            </a:r>
            <a:r>
              <a:rPr lang="en-US" sz="1200" kern="1200" dirty="0">
                <a:solidFill>
                  <a:schemeClr val="tx1"/>
                </a:solidFill>
                <a:effectLst/>
                <a:latin typeface="Calibri" charset="0"/>
                <a:ea typeface="ＭＳ Ｐゴシック" charset="0"/>
                <a:cs typeface="ＭＳ Ｐゴシック" charset="0"/>
              </a:rPr>
              <a:t>"Only those who have the patience to do simple things perfectly ever acquire the skill to do difficult things easily."</a:t>
            </a: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Practice without time limits at first so the team doesn’t obsess with the time. If they get caught up in the countdown they will get tense and their ability to be creative will decrease. Let them get used to the Spontaneous process and solving Spontaneous problems first, then when they become proficient introduce the time limits. But, make sure you are using time limits on your practice Spontaneous problems well before competition so they can become used to it as well.</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21</a:t>
            </a:fld>
            <a:endParaRPr lang="en-US"/>
          </a:p>
        </p:txBody>
      </p:sp>
    </p:spTree>
    <p:extLst>
      <p:ext uri="{BB962C8B-B14F-4D97-AF65-F5344CB8AC3E}">
        <p14:creationId xmlns:p14="http://schemas.microsoft.com/office/powerpoint/2010/main" val="45116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Dr. Linus Pauling: the only person to have won two undivided Nobel prizes in different categories; Chemistry (1954), and Peace (1962).</a:t>
            </a:r>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23</a:t>
            </a:fld>
            <a:endParaRPr lang="en-US"/>
          </a:p>
        </p:txBody>
      </p:sp>
    </p:spTree>
    <p:extLst>
      <p:ext uri="{BB962C8B-B14F-4D97-AF65-F5344CB8AC3E}">
        <p14:creationId xmlns:p14="http://schemas.microsoft.com/office/powerpoint/2010/main" val="2992894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24</a:t>
            </a:fld>
            <a:endParaRPr lang="en-US"/>
          </a:p>
        </p:txBody>
      </p:sp>
    </p:spTree>
    <p:extLst>
      <p:ext uri="{BB962C8B-B14F-4D97-AF65-F5344CB8AC3E}">
        <p14:creationId xmlns:p14="http://schemas.microsoft.com/office/powerpoint/2010/main" val="360984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25</a:t>
            </a:fld>
            <a:endParaRPr lang="en-US"/>
          </a:p>
        </p:txBody>
      </p:sp>
    </p:spTree>
    <p:extLst>
      <p:ext uri="{BB962C8B-B14F-4D97-AF65-F5344CB8AC3E}">
        <p14:creationId xmlns:p14="http://schemas.microsoft.com/office/powerpoint/2010/main" val="392594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26</a:t>
            </a:fld>
            <a:endParaRPr lang="en-US"/>
          </a:p>
        </p:txBody>
      </p:sp>
    </p:spTree>
    <p:extLst>
      <p:ext uri="{BB962C8B-B14F-4D97-AF65-F5344CB8AC3E}">
        <p14:creationId xmlns:p14="http://schemas.microsoft.com/office/powerpoint/2010/main" val="3453225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Catachresis, the intentional misuse of a word or phrase for comic effect:</a:t>
            </a:r>
          </a:p>
          <a:p>
            <a:pPr marL="171450" indent="-171450">
              <a:buFontTx/>
              <a:buChar char="-"/>
              <a:defRPr/>
            </a:pPr>
            <a:r>
              <a:rPr lang="en-US" dirty="0"/>
              <a:t>“We’ll burn that bridge when we cross it”, a mashup of “we’ll cross that bridge when we come to it” and “don’t burn your bridges before you cross them”.</a:t>
            </a:r>
          </a:p>
          <a:p>
            <a:pPr marL="171450" indent="-171450">
              <a:buFontTx/>
              <a:buChar char="-"/>
              <a:defRPr/>
            </a:pPr>
            <a:r>
              <a:rPr lang="en-US" dirty="0"/>
              <a:t>“Opportunities like that are far and few between”</a:t>
            </a:r>
          </a:p>
          <a:p>
            <a:pPr marL="171450" indent="-171450">
              <a:buFontTx/>
              <a:buChar char="-"/>
              <a:defRPr/>
            </a:pPr>
            <a:r>
              <a:rPr lang="en-US" dirty="0"/>
              <a:t>“Mow the beard, shave the grass”</a:t>
            </a:r>
          </a:p>
          <a:p>
            <a:pPr marL="171450" indent="-171450">
              <a:buFontTx/>
              <a:buChar char="-"/>
              <a:defRPr/>
            </a:pPr>
            <a:r>
              <a:rPr lang="en-US" dirty="0"/>
              <a:t>“Pin the plank, nail my sleeve”</a:t>
            </a:r>
          </a:p>
          <a:p>
            <a:pPr marL="171450" indent="-171450">
              <a:buFontTx/>
              <a:buChar char="-"/>
              <a:defRPr/>
            </a:pPr>
            <a:endParaRPr lang="en-US" dirty="0"/>
          </a:p>
          <a:p>
            <a:pPr marL="0" indent="0">
              <a:buFontTx/>
              <a:buNone/>
              <a:defRPr/>
            </a:pPr>
            <a:r>
              <a:rPr lang="en-US" dirty="0"/>
              <a:t>Spoonerism, an error in speech in which corresponding consonants, vowels, or morphemes are switched between two words in a phrase. Commonly heard as slips of the tongue, these juxtapositions can be used intentionally as a play on words:</a:t>
            </a:r>
          </a:p>
          <a:p>
            <a:pPr marL="171450" indent="-171450">
              <a:buFontTx/>
              <a:buChar char="-"/>
              <a:defRPr/>
            </a:pPr>
            <a:r>
              <a:rPr lang="en-US" dirty="0"/>
              <a:t>“The Lord is a shoving leopard” (the Lord is a loving shepherd)</a:t>
            </a:r>
          </a:p>
          <a:p>
            <a:pPr marL="171450" indent="-171450">
              <a:buFontTx/>
              <a:buChar char="-"/>
              <a:defRPr/>
            </a:pPr>
            <a:r>
              <a:rPr lang="en-US" dirty="0"/>
              <a:t>“A blushing crow” (a crushing blow)</a:t>
            </a:r>
          </a:p>
          <a:p>
            <a:pPr marL="171450" indent="-171450">
              <a:buFontTx/>
              <a:buChar char="-"/>
              <a:defRPr/>
            </a:pPr>
            <a:r>
              <a:rPr lang="en-US" dirty="0"/>
              <a:t>“A well-boiled icicle” (a well-oiled bicycle)</a:t>
            </a:r>
          </a:p>
          <a:p>
            <a:pPr marL="171450" indent="-171450">
              <a:buFontTx/>
              <a:buChar char="-"/>
              <a:defRPr/>
            </a:pPr>
            <a:r>
              <a:rPr lang="en-US" dirty="0"/>
              <a:t>“A nosey little cook” (a </a:t>
            </a:r>
            <a:r>
              <a:rPr lang="en-US" dirty="0" err="1"/>
              <a:t>cosy</a:t>
            </a:r>
            <a:r>
              <a:rPr lang="en-US" dirty="0"/>
              <a:t> little nook)</a:t>
            </a:r>
          </a:p>
          <a:p>
            <a:pPr marL="171450" indent="-171450">
              <a:buFontTx/>
              <a:buChar char="-"/>
              <a:defRPr/>
            </a:pPr>
            <a:endParaRPr lang="en-US" dirty="0"/>
          </a:p>
          <a:p>
            <a:pPr>
              <a:defRPr/>
            </a:pPr>
            <a:r>
              <a:rPr lang="en-US" dirty="0"/>
              <a:t>Not to be confused with malaprop; the unintentional misuse of a word of phrase. </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27</a:t>
            </a:fld>
            <a:endParaRPr lang="en-US"/>
          </a:p>
        </p:txBody>
      </p:sp>
    </p:spTree>
    <p:extLst>
      <p:ext uri="{BB962C8B-B14F-4D97-AF65-F5344CB8AC3E}">
        <p14:creationId xmlns:p14="http://schemas.microsoft.com/office/powerpoint/2010/main" val="288636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Maturity in humor is as distinctive as the sophistication the kids bring to building the props, costumes, and sets for their long term problem presentations. Crude and rudimentary in Division 1, increasingly more complex and nuanced as they advance through the divisions and become older and more mature. Judges are trained to be aware of the level of humor to be expected from the various divisions, but the kids themselves may not be aware that something they think is hilarious may not be perceived as such by the judges. </a:t>
            </a:r>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28</a:t>
            </a:fld>
            <a:endParaRPr lang="en-US"/>
          </a:p>
        </p:txBody>
      </p:sp>
    </p:spTree>
    <p:extLst>
      <p:ext uri="{BB962C8B-B14F-4D97-AF65-F5344CB8AC3E}">
        <p14:creationId xmlns:p14="http://schemas.microsoft.com/office/powerpoint/2010/main" val="121694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29</a:t>
            </a:fld>
            <a:endParaRPr lang="en-US"/>
          </a:p>
        </p:txBody>
      </p:sp>
    </p:spTree>
    <p:extLst>
      <p:ext uri="{BB962C8B-B14F-4D97-AF65-F5344CB8AC3E}">
        <p14:creationId xmlns:p14="http://schemas.microsoft.com/office/powerpoint/2010/main" val="3418550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30</a:t>
            </a:fld>
            <a:endParaRPr lang="en-US"/>
          </a:p>
        </p:txBody>
      </p:sp>
    </p:spTree>
    <p:extLst>
      <p:ext uri="{BB962C8B-B14F-4D97-AF65-F5344CB8AC3E}">
        <p14:creationId xmlns:p14="http://schemas.microsoft.com/office/powerpoint/2010/main" val="244633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a:t>
            </a:fld>
            <a:endParaRPr lang="en-US"/>
          </a:p>
        </p:txBody>
      </p:sp>
    </p:spTree>
    <p:extLst>
      <p:ext uri="{BB962C8B-B14F-4D97-AF65-F5344CB8AC3E}">
        <p14:creationId xmlns:p14="http://schemas.microsoft.com/office/powerpoint/2010/main" val="145316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31</a:t>
            </a:fld>
            <a:endParaRPr lang="en-US"/>
          </a:p>
        </p:txBody>
      </p:sp>
    </p:spTree>
    <p:extLst>
      <p:ext uri="{BB962C8B-B14F-4D97-AF65-F5344CB8AC3E}">
        <p14:creationId xmlns:p14="http://schemas.microsoft.com/office/powerpoint/2010/main" val="1220042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32</a:t>
            </a:fld>
            <a:endParaRPr lang="en-US"/>
          </a:p>
        </p:txBody>
      </p:sp>
    </p:spTree>
    <p:extLst>
      <p:ext uri="{BB962C8B-B14F-4D97-AF65-F5344CB8AC3E}">
        <p14:creationId xmlns:p14="http://schemas.microsoft.com/office/powerpoint/2010/main" val="2913512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33</a:t>
            </a:fld>
            <a:endParaRPr lang="en-US"/>
          </a:p>
        </p:txBody>
      </p:sp>
    </p:spTree>
    <p:extLst>
      <p:ext uri="{BB962C8B-B14F-4D97-AF65-F5344CB8AC3E}">
        <p14:creationId xmlns:p14="http://schemas.microsoft.com/office/powerpoint/2010/main" val="3265778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34</a:t>
            </a:fld>
            <a:endParaRPr lang="en-US"/>
          </a:p>
        </p:txBody>
      </p:sp>
    </p:spTree>
    <p:extLst>
      <p:ext uri="{BB962C8B-B14F-4D97-AF65-F5344CB8AC3E}">
        <p14:creationId xmlns:p14="http://schemas.microsoft.com/office/powerpoint/2010/main" val="836050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35</a:t>
            </a:fld>
            <a:endParaRPr lang="en-US"/>
          </a:p>
        </p:txBody>
      </p:sp>
    </p:spTree>
    <p:extLst>
      <p:ext uri="{BB962C8B-B14F-4D97-AF65-F5344CB8AC3E}">
        <p14:creationId xmlns:p14="http://schemas.microsoft.com/office/powerpoint/2010/main" val="1774238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36</a:t>
            </a:fld>
            <a:endParaRPr lang="en-US"/>
          </a:p>
        </p:txBody>
      </p:sp>
    </p:spTree>
    <p:extLst>
      <p:ext uri="{BB962C8B-B14F-4D97-AF65-F5344CB8AC3E}">
        <p14:creationId xmlns:p14="http://schemas.microsoft.com/office/powerpoint/2010/main" val="763802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37</a:t>
            </a:fld>
            <a:endParaRPr lang="en-US"/>
          </a:p>
        </p:txBody>
      </p:sp>
    </p:spTree>
    <p:extLst>
      <p:ext uri="{BB962C8B-B14F-4D97-AF65-F5344CB8AC3E}">
        <p14:creationId xmlns:p14="http://schemas.microsoft.com/office/powerpoint/2010/main" val="3446868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38</a:t>
            </a:fld>
            <a:endParaRPr lang="en-US"/>
          </a:p>
        </p:txBody>
      </p:sp>
    </p:spTree>
    <p:extLst>
      <p:ext uri="{BB962C8B-B14F-4D97-AF65-F5344CB8AC3E}">
        <p14:creationId xmlns:p14="http://schemas.microsoft.com/office/powerpoint/2010/main" val="3728755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39</a:t>
            </a:fld>
            <a:endParaRPr lang="en-US"/>
          </a:p>
        </p:txBody>
      </p:sp>
    </p:spTree>
    <p:extLst>
      <p:ext uri="{BB962C8B-B14F-4D97-AF65-F5344CB8AC3E}">
        <p14:creationId xmlns:p14="http://schemas.microsoft.com/office/powerpoint/2010/main" val="433789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40</a:t>
            </a:fld>
            <a:endParaRPr lang="en-US"/>
          </a:p>
        </p:txBody>
      </p:sp>
    </p:spTree>
    <p:extLst>
      <p:ext uri="{BB962C8B-B14F-4D97-AF65-F5344CB8AC3E}">
        <p14:creationId xmlns:p14="http://schemas.microsoft.com/office/powerpoint/2010/main" val="388301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Daniel Pink, “Drive” is available in the KDL.</a:t>
            </a:r>
          </a:p>
          <a:p>
            <a:pPr>
              <a:defRPr/>
            </a:pPr>
            <a:r>
              <a:rPr lang="en-US" dirty="0"/>
              <a:t>Teresa M. Amabile, PhD: </a:t>
            </a:r>
            <a:r>
              <a:rPr lang="en-US" sz="1200" b="0" i="0" kern="1200" dirty="0">
                <a:solidFill>
                  <a:schemeClr val="tx1"/>
                </a:solidFill>
                <a:effectLst/>
                <a:latin typeface="Calibri" charset="0"/>
                <a:ea typeface="ＭＳ Ｐゴシック" charset="0"/>
                <a:cs typeface="ＭＳ Ｐゴシック" charset="0"/>
              </a:rPr>
              <a:t>(born June 15, 1950), an American academic who is the </a:t>
            </a:r>
            <a:r>
              <a:rPr lang="en-US" sz="1200" b="0" i="0" u="none" strike="noStrike" kern="1200" dirty="0">
                <a:solidFill>
                  <a:schemeClr val="tx1"/>
                </a:solidFill>
                <a:effectLst/>
                <a:latin typeface="Calibri" charset="0"/>
                <a:ea typeface="ＭＳ Ｐゴシック" charset="0"/>
                <a:cs typeface="ＭＳ Ｐゴシック" charset="0"/>
                <a:hlinkClick r:id="rId3" tooltip="Edsel Ford"/>
              </a:rPr>
              <a:t>Edsel Bryant Ford</a:t>
            </a:r>
            <a:r>
              <a:rPr lang="en-US" sz="1200" b="0" i="0" kern="1200" dirty="0">
                <a:solidFill>
                  <a:schemeClr val="tx1"/>
                </a:solidFill>
                <a:effectLst/>
                <a:latin typeface="Calibri" charset="0"/>
                <a:ea typeface="ＭＳ Ｐゴシック" charset="0"/>
                <a:cs typeface="ＭＳ Ｐゴシック" charset="0"/>
              </a:rPr>
              <a:t> Professor of Business Administration in the Entrepreneurial Management Unit at </a:t>
            </a:r>
            <a:r>
              <a:rPr lang="en-US" sz="1200" b="0" i="0" u="none" strike="noStrike" kern="1200" dirty="0">
                <a:solidFill>
                  <a:schemeClr val="tx1"/>
                </a:solidFill>
                <a:effectLst/>
                <a:latin typeface="Calibri" charset="0"/>
                <a:ea typeface="ＭＳ Ｐゴシック" charset="0"/>
                <a:cs typeface="ＭＳ Ｐゴシック" charset="0"/>
                <a:hlinkClick r:id="rId4" tooltip="Harvard Business School"/>
              </a:rPr>
              <a:t>Harvard Business School</a:t>
            </a:r>
            <a:r>
              <a:rPr lang="en-US" sz="1200" b="0" i="0" kern="1200" dirty="0">
                <a:solidFill>
                  <a:schemeClr val="tx1"/>
                </a:solidFill>
                <a:effectLst/>
                <a:latin typeface="Calibri" charset="0"/>
                <a:ea typeface="ＭＳ Ｐゴシック" charset="0"/>
                <a:cs typeface="ＭＳ Ｐゴシック" charset="0"/>
              </a:rPr>
              <a:t>. Author of (among others): Creativity and Learning (1986), Creativity in the R &amp; D Laboratory (1987), Growing Up Creative (1989), How To Kill Creativity (article in the Harvard Business Review (HBR) 10 Must Reads on Creativity) (2021), Creativity Under the Gun, in HBR 10 Must Reads on Creativity (2021).</a:t>
            </a:r>
          </a:p>
          <a:p>
            <a:pPr>
              <a:defRPr/>
            </a:pPr>
            <a:r>
              <a:rPr lang="en-US" sz="1200" b="0" i="0" kern="1200" dirty="0">
                <a:solidFill>
                  <a:schemeClr val="tx1"/>
                </a:solidFill>
                <a:effectLst/>
                <a:latin typeface="Calibri" charset="0"/>
                <a:ea typeface="ＭＳ Ｐゴシック" charset="0"/>
              </a:rPr>
              <a:t>Teresa M. Amabile PhD, “Growing up Creative, Nurturing a Lifetime of Creativity” is NOT in KDL, but can be purchased on the internet as I did recently for about $8.</a:t>
            </a: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5</a:t>
            </a:fld>
            <a:endParaRPr lang="en-US"/>
          </a:p>
        </p:txBody>
      </p:sp>
    </p:spTree>
    <p:extLst>
      <p:ext uri="{BB962C8B-B14F-4D97-AF65-F5344CB8AC3E}">
        <p14:creationId xmlns:p14="http://schemas.microsoft.com/office/powerpoint/2010/main" val="1448749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41</a:t>
            </a:fld>
            <a:endParaRPr lang="en-US"/>
          </a:p>
        </p:txBody>
      </p:sp>
    </p:spTree>
    <p:extLst>
      <p:ext uri="{BB962C8B-B14F-4D97-AF65-F5344CB8AC3E}">
        <p14:creationId xmlns:p14="http://schemas.microsoft.com/office/powerpoint/2010/main" val="2278802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42</a:t>
            </a:fld>
            <a:endParaRPr lang="en-US"/>
          </a:p>
        </p:txBody>
      </p:sp>
    </p:spTree>
    <p:extLst>
      <p:ext uri="{BB962C8B-B14F-4D97-AF65-F5344CB8AC3E}">
        <p14:creationId xmlns:p14="http://schemas.microsoft.com/office/powerpoint/2010/main" val="3798766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43</a:t>
            </a:fld>
            <a:endParaRPr lang="en-US"/>
          </a:p>
        </p:txBody>
      </p:sp>
    </p:spTree>
    <p:extLst>
      <p:ext uri="{BB962C8B-B14F-4D97-AF65-F5344CB8AC3E}">
        <p14:creationId xmlns:p14="http://schemas.microsoft.com/office/powerpoint/2010/main" val="473576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44</a:t>
            </a:fld>
            <a:endParaRPr lang="en-US"/>
          </a:p>
        </p:txBody>
      </p:sp>
    </p:spTree>
    <p:extLst>
      <p:ext uri="{BB962C8B-B14F-4D97-AF65-F5344CB8AC3E}">
        <p14:creationId xmlns:p14="http://schemas.microsoft.com/office/powerpoint/2010/main" val="3083523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45</a:t>
            </a:fld>
            <a:endParaRPr lang="en-US"/>
          </a:p>
        </p:txBody>
      </p:sp>
    </p:spTree>
    <p:extLst>
      <p:ext uri="{BB962C8B-B14F-4D97-AF65-F5344CB8AC3E}">
        <p14:creationId xmlns:p14="http://schemas.microsoft.com/office/powerpoint/2010/main" val="37758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46</a:t>
            </a:fld>
            <a:endParaRPr lang="en-US"/>
          </a:p>
        </p:txBody>
      </p:sp>
    </p:spTree>
    <p:extLst>
      <p:ext uri="{BB962C8B-B14F-4D97-AF65-F5344CB8AC3E}">
        <p14:creationId xmlns:p14="http://schemas.microsoft.com/office/powerpoint/2010/main" val="4182183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48</a:t>
            </a:fld>
            <a:endParaRPr lang="en-US"/>
          </a:p>
        </p:txBody>
      </p:sp>
    </p:spTree>
    <p:extLst>
      <p:ext uri="{BB962C8B-B14F-4D97-AF65-F5344CB8AC3E}">
        <p14:creationId xmlns:p14="http://schemas.microsoft.com/office/powerpoint/2010/main" val="321071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50</a:t>
            </a:fld>
            <a:endParaRPr lang="en-US"/>
          </a:p>
        </p:txBody>
      </p:sp>
    </p:spTree>
    <p:extLst>
      <p:ext uri="{BB962C8B-B14F-4D97-AF65-F5344CB8AC3E}">
        <p14:creationId xmlns:p14="http://schemas.microsoft.com/office/powerpoint/2010/main" val="316418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“If/then”: Expected behavior. Tell your child, “If you take out the trash I’ll give you a quarter” and they’ll never take out the trash again voluntarily.</a:t>
            </a:r>
          </a:p>
          <a:p>
            <a:pPr>
              <a:defRPr/>
            </a:pPr>
            <a:r>
              <a:rPr lang="en-US" dirty="0"/>
              <a:t>“Now that”: Unexpected treat. Tell your child, “Now that you cleaned your room, why don’t we go get pizza for dinner?” and they just might surprise you and clean their room again next weekend. But, don’t take them out for pizza again, just treat it as something nice they did for the family. Then, the next time they do it again, consider another unexpected reward. Point is, don’t keep them guessing, but leave them grateful when you do something nice in return. Treat them to occasional “random acts of kindness”.</a:t>
            </a:r>
          </a:p>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6</a:t>
            </a:fld>
            <a:endParaRPr lang="en-US"/>
          </a:p>
        </p:txBody>
      </p:sp>
    </p:spTree>
    <p:extLst>
      <p:ext uri="{BB962C8B-B14F-4D97-AF65-F5344CB8AC3E}">
        <p14:creationId xmlns:p14="http://schemas.microsoft.com/office/powerpoint/2010/main" val="70354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Spontaneous can make or break teams. It’s usually the key differentiator between the top performing teams in their respective long term problems.</a:t>
            </a:r>
          </a:p>
        </p:txBody>
      </p:sp>
      <p:sp>
        <p:nvSpPr>
          <p:cNvPr id="4" name="Slide Number Placeholder 3"/>
          <p:cNvSpPr>
            <a:spLocks noGrp="1"/>
          </p:cNvSpPr>
          <p:nvPr>
            <p:ph type="sldNum" sz="quarter" idx="5"/>
          </p:nvPr>
        </p:nvSpPr>
        <p:spPr/>
        <p:txBody>
          <a:bodyPr/>
          <a:lstStyle/>
          <a:p>
            <a:pPr>
              <a:defRPr/>
            </a:pPr>
            <a:fld id="{3612AD91-8E67-F248-8976-6169D328BDD6}" type="slidenum">
              <a:rPr lang="en-US" smtClean="0"/>
              <a:pPr>
                <a:defRPr/>
              </a:pPr>
              <a:t>10</a:t>
            </a:fld>
            <a:endParaRPr lang="en-US"/>
          </a:p>
        </p:txBody>
      </p:sp>
    </p:spTree>
    <p:extLst>
      <p:ext uri="{BB962C8B-B14F-4D97-AF65-F5344CB8AC3E}">
        <p14:creationId xmlns:p14="http://schemas.microsoft.com/office/powerpoint/2010/main" val="4151739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12813"/>
            <a:ext cx="9144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924309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60876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7515435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3582979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pic>
        <p:nvPicPr>
          <p:cNvPr id="5" name="Picture 3" descr="Swirl.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9109001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150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43548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188680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11/3/22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6249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0669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70170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wirl.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7115767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1496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B61BEF0D-F0BB-DE4B-95CE-6DB70DBA9567}" type="datetimeFigureOut">
              <a:rPr lang="en-US" smtClean="0"/>
              <a:pPr/>
              <a:t>11/3/22</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D57F1E4F-1CFF-5643-939E-217C01CDF565}" type="slidenum">
              <a:rPr lang="en-US" smtClean="0"/>
              <a:pPr/>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054975708"/>
      </p:ext>
    </p:extLst>
  </p:cSld>
  <p:clrMapOvr>
    <a:masterClrMapping/>
  </p:clrMapOvr>
  <p:hf sldNum="0" hdr="0" ftr="0" dt="0"/>
  <p:extLst mod="1">
    <p:ext uri="{DCECCB84-F9BA-43D5-87BE-67443E8EF086}">
      <p15:sldGuideLst xmlns:p15="http://schemas.microsoft.com/office/powerpoint/2012/main">
        <p15:guide id="1" orient="horz" pos="40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9B335-F5C8-4EDF-B1E2-6347D416EBE4}" type="datetimeFigureOut">
              <a:rPr lang="en-US" smtClean="0"/>
              <a:t>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608547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B61BEF0D-F0BB-DE4B-95CE-6DB70DBA9567}" type="datetimeFigureOut">
              <a:rPr lang="en-US" smtClean="0"/>
              <a:pPr/>
              <a:t>11/3/22</a:t>
            </a:fld>
            <a:endParaRPr lang="en-US"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56045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39B335-F5C8-4EDF-B1E2-6347D416EBE4}" type="datetimeFigureOut">
              <a:rPr lang="en-US" smtClean="0"/>
              <a:t>11/3/22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658536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9B335-F5C8-4EDF-B1E2-6347D416EBE4}" type="datetimeFigureOut">
              <a:rPr lang="en-US" smtClean="0"/>
              <a:t>11/3/22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257330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23673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11/3/22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01112"/>
      </p:ext>
    </p:extLst>
  </p:cSld>
  <p:clrMapOvr>
    <a:masterClrMapping/>
  </p:clrMapOvr>
  <p:transition>
    <p:fade/>
  </p:transition>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6239B335-F5C8-4EDF-B1E2-6347D416EBE4}" type="datetimeFigureOut">
              <a:rPr lang="en-US" smtClean="0"/>
              <a:t>11/3/22</a:t>
            </a:fld>
            <a:endParaRPr lang="en-US" dirty="0"/>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1426199"/>
      </p:ext>
    </p:extLst>
  </p:cSld>
  <p:clrMapOvr>
    <a:masterClrMapping/>
  </p:clrMapOvr>
  <p:hf sldNum="0" hdr="0" ftr="0" dt="0"/>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B61BEF0D-F0BB-DE4B-95CE-6DB70DBA9567}" type="datetimeFigureOut">
              <a:rPr lang="en-US" smtClean="0"/>
              <a:pPr/>
              <a:t>11/3/22</a:t>
            </a:fld>
            <a:endParaRPr lang="en-US" dirty="0"/>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4399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3433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9B335-F5C8-4EDF-B1E2-6347D416EBE4}" type="datetimeFigureOut">
              <a:rPr lang="en-US" smtClean="0"/>
              <a:t>11/3/22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961447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6239B335-F5C8-4EDF-B1E2-6347D416EBE4}" type="datetimeFigureOut">
              <a:rPr lang="en-US" smtClean="0"/>
              <a:t>11/3/22</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6D22F896-40B5-4ADD-8801-0D06FADFA095}" type="slidenum">
              <a:rPr lang="en-US" smtClean="0"/>
              <a:pPr/>
              <a:t>‹#›</a:t>
            </a:fld>
            <a:endParaRPr lang="en-US" dirty="0"/>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169747"/>
      </p:ext>
    </p:extLst>
  </p:cSld>
  <p:clrMapOvr>
    <a:masterClrMapping/>
  </p:clrMapOvr>
  <p:hf sldNum="0" hdr="0" ft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506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280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32063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11615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140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32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00206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25" r:id="rId3"/>
    <p:sldLayoutId id="2147484226" r:id="rId4"/>
    <p:sldLayoutId id="2147484227" r:id="rId5"/>
    <p:sldLayoutId id="2147484228" r:id="rId6"/>
    <p:sldLayoutId id="2147484229" r:id="rId7"/>
    <p:sldLayoutId id="2147484230" r:id="rId8"/>
    <p:sldLayoutId id="2147484235" r:id="rId9"/>
    <p:sldLayoutId id="2147484236" r:id="rId10"/>
    <p:sldLayoutId id="2147484237" r:id="rId11"/>
    <p:sldLayoutId id="2147484238" r:id="rId12"/>
    <p:sldLayoutId id="2147484239" r:id="rId13"/>
    <p:sldLayoutId id="2147484240" r:id="rId14"/>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002060"/>
          </a:fgClr>
          <a:bgClr>
            <a:schemeClr val="bg1"/>
          </a:bgClr>
        </a:patt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5"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717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1" r:id="rId1"/>
    <p:sldLayoutId id="2147484345" r:id="rId2"/>
    <p:sldLayoutId id="2147484346" r:id="rId3"/>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002060"/>
          </a:fgClr>
          <a:bgClr>
            <a:schemeClr val="bg1"/>
          </a:bgClr>
        </a:patt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5"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2" r:id="rId1"/>
    <p:sldLayoutId id="2147484298" r:id="rId2"/>
    <p:sldLayoutId id="2147484299" r:id="rId3"/>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BB02557A-7053-4340-A874-8AB926A8EDA1}" type="datetimeFigureOut">
              <a:rPr lang="en-US" dirty="0"/>
              <a:pPr/>
              <a:t>11/3/22</a:t>
            </a:fld>
            <a:endParaRPr lang="en-US" dirty="0"/>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414320"/>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ransition>
    <p:fade/>
  </p:transition>
  <p:hf sldNum="0" hdr="0" ft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7.xml"/><Relationship Id="rId5" Type="http://schemas.openxmlformats.org/officeDocument/2006/relationships/hyperlink" Target="https://www.facebook.com/NorCalomer/videos/spontaneous-the-magic-of-paper/277767089527708/"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hyperlink" Target="http://www.miodyssey.com/spontaneous.html" TargetMode="External"/><Relationship Id="rId5" Type="http://schemas.openxmlformats.org/officeDocument/2006/relationships/hyperlink" Target="https://www.odysseyofthemind.com/odyssey-academy/"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a:extLst>
              <a:ext uri="{FF2B5EF4-FFF2-40B4-BE49-F238E27FC236}">
                <a16:creationId xmlns:a16="http://schemas.microsoft.com/office/drawing/2014/main" id="{B3EB77FD-3518-684A-ACFD-0F7A45E71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482"/>
            <a:ext cx="9144000" cy="12430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DBAE22FC-0A40-734F-BE2F-B8E5C73C23D9}"/>
              </a:ext>
            </a:extLst>
          </p:cNvPr>
          <p:cNvSpPr txBox="1">
            <a:spLocks/>
          </p:cNvSpPr>
          <p:nvPr/>
        </p:nvSpPr>
        <p:spPr>
          <a:xfrm>
            <a:off x="457200" y="2325688"/>
            <a:ext cx="8229600" cy="3619500"/>
          </a:xfrm>
          <a:prstGeom prst="rect">
            <a:avLst/>
          </a:prstGeom>
        </p:spPr>
        <p:txBody>
          <a:bodyPr vert="horz" lIns="91440" tIns="45720" rIns="91440" bIns="45720" rtlCol="0" anchor="b">
            <a:no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algn="ctr" defTabSz="914363" fontAlgn="auto">
              <a:lnSpc>
                <a:spcPct val="100000"/>
              </a:lnSpc>
              <a:spcAft>
                <a:spcPts val="0"/>
              </a:spcAft>
              <a:defRPr/>
            </a:pPr>
            <a:r>
              <a:rPr lang="en-US" sz="6000" b="1" i="1">
                <a:solidFill>
                  <a:srgbClr val="002060"/>
                </a:solidFill>
                <a:latin typeface="Calibri"/>
                <a:ea typeface="+mn-ea"/>
                <a:cs typeface="Calibri"/>
              </a:rPr>
              <a:t>MICHIGAN</a:t>
            </a:r>
            <a:br>
              <a:rPr lang="en-US" sz="6000" b="1" i="1">
                <a:solidFill>
                  <a:srgbClr val="002060"/>
                </a:solidFill>
                <a:latin typeface="Calibri"/>
                <a:ea typeface="+mn-ea"/>
                <a:cs typeface="Calibri"/>
              </a:rPr>
            </a:br>
            <a:r>
              <a:rPr lang="en-US" sz="6000" b="1" i="1">
                <a:solidFill>
                  <a:srgbClr val="002060"/>
                </a:solidFill>
                <a:latin typeface="Calibri"/>
                <a:ea typeface="+mn-ea"/>
                <a:cs typeface="Calibri"/>
              </a:rPr>
              <a:t>ODYSSEY OF THE MIND </a:t>
            </a:r>
            <a:br>
              <a:rPr lang="en-US" sz="6000" b="1" i="1">
                <a:solidFill>
                  <a:srgbClr val="002060"/>
                </a:solidFill>
                <a:latin typeface="Calibri"/>
                <a:ea typeface="+mn-ea"/>
                <a:cs typeface="Calibri"/>
              </a:rPr>
            </a:br>
            <a:r>
              <a:rPr lang="en-US" sz="6000" b="1" i="1">
                <a:solidFill>
                  <a:srgbClr val="002060"/>
                </a:solidFill>
                <a:latin typeface="Calibri"/>
                <a:ea typeface="+mn-ea"/>
                <a:cs typeface="Calibri"/>
              </a:rPr>
              <a:t>SPONTANEOUS,</a:t>
            </a:r>
            <a:br>
              <a:rPr lang="en-US" sz="6000" b="1" i="1">
                <a:solidFill>
                  <a:srgbClr val="002060"/>
                </a:solidFill>
                <a:latin typeface="Calibri"/>
                <a:ea typeface="+mn-ea"/>
                <a:cs typeface="Calibri"/>
              </a:rPr>
            </a:br>
            <a:r>
              <a:rPr lang="en-US" sz="6000" b="1" i="1">
                <a:solidFill>
                  <a:srgbClr val="002060"/>
                </a:solidFill>
                <a:latin typeface="Calibri"/>
                <a:ea typeface="+mn-ea"/>
                <a:cs typeface="Calibri"/>
              </a:rPr>
              <a:t>COACHES TRAINING</a:t>
            </a:r>
            <a:endParaRPr lang="en-US" sz="6000" b="1" i="1" dirty="0">
              <a:solidFill>
                <a:srgbClr val="002060"/>
              </a:solidFill>
              <a:latin typeface="Calibri"/>
              <a:ea typeface="+mn-ea"/>
              <a:cs typeface="Calibri"/>
            </a:endParaRPr>
          </a:p>
        </p:txBody>
      </p:sp>
      <p:sp>
        <p:nvSpPr>
          <p:cNvPr id="8" name="Rectangle 2">
            <a:extLst>
              <a:ext uri="{FF2B5EF4-FFF2-40B4-BE49-F238E27FC236}">
                <a16:creationId xmlns:a16="http://schemas.microsoft.com/office/drawing/2014/main" id="{810242B5-1E29-114A-B02D-AD2DB6369A9C}"/>
              </a:ext>
            </a:extLst>
          </p:cNvPr>
          <p:cNvSpPr txBox="1">
            <a:spLocks/>
          </p:cNvSpPr>
          <p:nvPr/>
        </p:nvSpPr>
        <p:spPr>
          <a:xfrm>
            <a:off x="6350000" y="5499100"/>
            <a:ext cx="2578100" cy="1195388"/>
          </a:xfrm>
          <a:prstGeom prst="rect">
            <a:avLst/>
          </a:prstGeom>
        </p:spPr>
        <p:txBody>
          <a:bodyPr vert="horz" lIns="91440" tIns="45720" rIns="91440" bIns="45720" rtlCol="0" anchor="b">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63" fontAlgn="auto">
              <a:spcAft>
                <a:spcPts val="0"/>
              </a:spcAft>
              <a:defRPr/>
            </a:pPr>
            <a:r>
              <a:rPr lang="en-US" sz="4000" b="1" i="1" dirty="0">
                <a:solidFill>
                  <a:srgbClr val="002060"/>
                </a:solidFill>
                <a:latin typeface="Calibri"/>
                <a:ea typeface="+mn-ea"/>
                <a:cs typeface="Calibri"/>
              </a:rPr>
              <a:t>2022</a:t>
            </a:r>
          </a:p>
        </p:txBody>
      </p:sp>
    </p:spTree>
    <p:extLst>
      <p:ext uri="{BB962C8B-B14F-4D97-AF65-F5344CB8AC3E}">
        <p14:creationId xmlns:p14="http://schemas.microsoft.com/office/powerpoint/2010/main" val="806339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34" y="2244725"/>
            <a:ext cx="16748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bwMode="auto">
          <a:xfrm>
            <a:off x="228652" y="4062413"/>
            <a:ext cx="2177776" cy="1908215"/>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Long-Term </a:t>
            </a:r>
            <a:r>
              <a:rPr lang="en-US" sz="2000" dirty="0">
                <a:latin typeface="Calibri"/>
                <a:cs typeface="Calibri"/>
              </a:rPr>
              <a:t>(LT)</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200 Points</a:t>
            </a:r>
          </a:p>
          <a:p>
            <a:pPr algn="ctr" fontAlgn="auto">
              <a:spcBef>
                <a:spcPts val="600"/>
              </a:spcBef>
              <a:spcAft>
                <a:spcPts val="0"/>
              </a:spcAft>
              <a:buSzPct val="100000"/>
              <a:defRPr/>
            </a:pPr>
            <a:r>
              <a:rPr lang="en-US" sz="6000" b="1" dirty="0">
                <a:latin typeface="Calibri"/>
                <a:cs typeface="Calibri"/>
              </a:rPr>
              <a:t>57%</a:t>
            </a:r>
          </a:p>
        </p:txBody>
      </p:sp>
      <p:pic>
        <p:nvPicPr>
          <p:cNvPr id="2970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511" y="2625725"/>
            <a:ext cx="1695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2404178" y="4062413"/>
            <a:ext cx="1820114" cy="2215991"/>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Style</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50 Points</a:t>
            </a:r>
          </a:p>
          <a:p>
            <a:pPr algn="ctr" fontAlgn="auto">
              <a:spcBef>
                <a:spcPts val="600"/>
              </a:spcBef>
              <a:spcAft>
                <a:spcPts val="0"/>
              </a:spcAft>
              <a:buSzPct val="100000"/>
              <a:defRPr/>
            </a:pPr>
            <a:r>
              <a:rPr lang="en-US" sz="6000" b="1" dirty="0">
                <a:latin typeface="Calibri"/>
                <a:cs typeface="Calibri"/>
              </a:rPr>
              <a:t>14%</a:t>
            </a:r>
          </a:p>
          <a:p>
            <a:pPr>
              <a:defRPr/>
            </a:pPr>
            <a:endParaRPr lang="en-US" sz="2000" dirty="0">
              <a:cs typeface="Arial" charset="0"/>
            </a:endParaRPr>
          </a:p>
        </p:txBody>
      </p:sp>
      <p:pic>
        <p:nvPicPr>
          <p:cNvPr id="29702"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68" y="2228299"/>
            <a:ext cx="931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4269957" y="4058269"/>
            <a:ext cx="2158283" cy="2523768"/>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Spontaneous</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100 Points</a:t>
            </a:r>
          </a:p>
          <a:p>
            <a:pPr algn="ctr" fontAlgn="auto">
              <a:spcBef>
                <a:spcPts val="600"/>
              </a:spcBef>
              <a:spcAft>
                <a:spcPts val="0"/>
              </a:spcAft>
              <a:buSzPct val="100000"/>
              <a:defRPr/>
            </a:pPr>
            <a:r>
              <a:rPr lang="en-US" sz="8000" b="1" dirty="0">
                <a:latin typeface="Calibri"/>
                <a:cs typeface="Calibri"/>
              </a:rPr>
              <a:t>29%</a:t>
            </a:r>
          </a:p>
          <a:p>
            <a:pPr>
              <a:defRPr/>
            </a:pPr>
            <a:endParaRPr lang="en-US" sz="2000" dirty="0">
              <a:cs typeface="Arial" charset="0"/>
            </a:endParaRPr>
          </a:p>
        </p:txBody>
      </p:sp>
      <p:pic>
        <p:nvPicPr>
          <p:cNvPr id="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886" y="2152627"/>
            <a:ext cx="16748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6920588" y="4071915"/>
            <a:ext cx="1967406" cy="1754327"/>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Total Score</a:t>
            </a:r>
            <a:endParaRPr lang="en-US" sz="2000" dirty="0">
              <a:latin typeface="Calibri"/>
              <a:cs typeface="Calibri"/>
            </a:endParaRP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350 Points</a:t>
            </a:r>
          </a:p>
          <a:p>
            <a:pPr algn="ctr" fontAlgn="auto">
              <a:spcBef>
                <a:spcPts val="600"/>
              </a:spcBef>
              <a:spcAft>
                <a:spcPts val="0"/>
              </a:spcAft>
              <a:buSzPct val="100000"/>
              <a:defRPr/>
            </a:pPr>
            <a:endParaRPr lang="en-US" sz="6000" b="1" dirty="0">
              <a:latin typeface="Calibri"/>
              <a:cs typeface="Calibri"/>
            </a:endParaRPr>
          </a:p>
        </p:txBody>
      </p:sp>
      <p:pic>
        <p:nvPicPr>
          <p:cNvPr id="1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827" y="2146300"/>
            <a:ext cx="1695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620" y="1585982"/>
            <a:ext cx="931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bwMode="auto">
          <a:xfrm>
            <a:off x="6480325" y="3699811"/>
            <a:ext cx="389049" cy="1809726"/>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endParaRPr lang="en-US" sz="2000" dirty="0">
              <a:latin typeface="Calibri"/>
              <a:cs typeface="Calibri"/>
            </a:endParaRP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a:t>
            </a:r>
          </a:p>
          <a:p>
            <a:pPr algn="ctr" fontAlgn="auto">
              <a:spcBef>
                <a:spcPts val="600"/>
              </a:spcBef>
              <a:spcAft>
                <a:spcPts val="0"/>
              </a:spcAft>
              <a:buSzPct val="100000"/>
              <a:defRPr/>
            </a:pPr>
            <a:endParaRPr lang="en-US" sz="6000" b="1" dirty="0">
              <a:latin typeface="Calibri"/>
              <a:cs typeface="Calibri"/>
            </a:endParaRPr>
          </a:p>
        </p:txBody>
      </p:sp>
      <p:sp>
        <p:nvSpPr>
          <p:cNvPr id="18" name="TextBox 17"/>
          <p:cNvSpPr txBox="1"/>
          <p:nvPr/>
        </p:nvSpPr>
        <p:spPr bwMode="auto">
          <a:xfrm>
            <a:off x="3822345" y="3744968"/>
            <a:ext cx="389850" cy="1809726"/>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endParaRPr lang="en-US" sz="2000" dirty="0">
              <a:latin typeface="Calibri"/>
              <a:cs typeface="Calibri"/>
            </a:endParaRP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a:t>
            </a:r>
          </a:p>
          <a:p>
            <a:pPr algn="ctr" fontAlgn="auto">
              <a:spcBef>
                <a:spcPts val="600"/>
              </a:spcBef>
              <a:spcAft>
                <a:spcPts val="0"/>
              </a:spcAft>
              <a:buSzPct val="100000"/>
              <a:defRPr/>
            </a:pPr>
            <a:endParaRPr lang="en-US" sz="6000" b="1" dirty="0">
              <a:latin typeface="Calibri"/>
              <a:cs typeface="Calibri"/>
            </a:endParaRPr>
          </a:p>
        </p:txBody>
      </p:sp>
      <p:sp>
        <p:nvSpPr>
          <p:cNvPr id="19" name="TextBox 18"/>
          <p:cNvSpPr txBox="1"/>
          <p:nvPr/>
        </p:nvSpPr>
        <p:spPr bwMode="auto">
          <a:xfrm>
            <a:off x="2434609" y="3744255"/>
            <a:ext cx="389850" cy="1809726"/>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endParaRPr lang="en-US" sz="2000" dirty="0">
              <a:latin typeface="Calibri"/>
              <a:cs typeface="Calibri"/>
            </a:endParaRP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a:t>
            </a:r>
          </a:p>
          <a:p>
            <a:pPr algn="ctr" fontAlgn="auto">
              <a:spcBef>
                <a:spcPts val="600"/>
              </a:spcBef>
              <a:spcAft>
                <a:spcPts val="0"/>
              </a:spcAft>
              <a:buSzPct val="100000"/>
              <a:defRPr/>
            </a:pPr>
            <a:endParaRPr lang="en-US" sz="6000" b="1" dirty="0">
              <a:latin typeface="Calibri"/>
              <a:cs typeface="Calibri"/>
            </a:endParaRPr>
          </a:p>
        </p:txBody>
      </p:sp>
      <p:sp>
        <p:nvSpPr>
          <p:cNvPr id="21" name="Rectangle 2">
            <a:extLst>
              <a:ext uri="{FF2B5EF4-FFF2-40B4-BE49-F238E27FC236}">
                <a16:creationId xmlns:a16="http://schemas.microsoft.com/office/drawing/2014/main" id="{5524292D-AE4D-4533-8C1C-77E169D96FC7}"/>
              </a:ext>
            </a:extLst>
          </p:cNvPr>
          <p:cNvSpPr txBox="1">
            <a:spLocks/>
          </p:cNvSpPr>
          <p:nvPr/>
        </p:nvSpPr>
        <p:spPr>
          <a:xfrm>
            <a:off x="0" y="228600"/>
            <a:ext cx="9144000" cy="677863"/>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63" fontAlgn="auto">
              <a:spcAft>
                <a:spcPts val="0"/>
              </a:spcAft>
              <a:defRPr/>
            </a:pPr>
            <a:r>
              <a:rPr lang="en-US" sz="3800" b="1" i="1" dirty="0">
                <a:solidFill>
                  <a:schemeClr val="tx2">
                    <a:lumMod val="75000"/>
                    <a:lumOff val="25000"/>
                  </a:schemeClr>
                </a:solidFill>
              </a:rPr>
              <a:t>How important is Spontaneous?</a:t>
            </a:r>
            <a:endParaRPr lang="en-US" sz="3800" i="1" dirty="0">
              <a:solidFill>
                <a:schemeClr val="tx2">
                  <a:lumMod val="75000"/>
                  <a:lumOff val="25000"/>
                </a:schemeClr>
              </a:solidFill>
              <a:latin typeface="Calibri"/>
              <a:cs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5425"/>
            <a:ext cx="9144000" cy="677863"/>
          </a:xfrm>
        </p:spPr>
        <p:txBody>
          <a:bodyPr>
            <a:normAutofit/>
          </a:bodyPr>
          <a:lstStyle/>
          <a:p>
            <a:pPr algn="ctr" defTabSz="914363" fontAlgn="auto">
              <a:spcAft>
                <a:spcPts val="0"/>
              </a:spcAft>
              <a:defRPr/>
            </a:pPr>
            <a:r>
              <a:rPr lang="en-US" b="1" i="1" dirty="0"/>
              <a:t>The Spontaneous process</a:t>
            </a:r>
            <a:endParaRPr lang="en-US" sz="8800" b="1" i="1" dirty="0">
              <a:latin typeface="Calibri"/>
              <a:cs typeface="Calibri"/>
            </a:endParaRPr>
          </a:p>
        </p:txBody>
      </p:sp>
      <p:sp>
        <p:nvSpPr>
          <p:cNvPr id="4" name="Rectangle 3"/>
          <p:cNvSpPr txBox="1">
            <a:spLocks/>
          </p:cNvSpPr>
          <p:nvPr/>
        </p:nvSpPr>
        <p:spPr bwMode="auto">
          <a:xfrm>
            <a:off x="457199" y="1359475"/>
            <a:ext cx="8342671"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solidFill>
                  <a:srgbClr val="FF0000"/>
                </a:solidFill>
              </a:rPr>
              <a:t>Watch the Spontaneous Process video on the MI OM homepage</a:t>
            </a:r>
          </a:p>
          <a:p>
            <a:pPr>
              <a:lnSpc>
                <a:spcPct val="100000"/>
              </a:lnSpc>
            </a:pPr>
            <a:r>
              <a:rPr lang="en-US" sz="2400" dirty="0"/>
              <a:t>Check-in</a:t>
            </a:r>
          </a:p>
          <a:p>
            <a:pPr lvl="1">
              <a:lnSpc>
                <a:spcPct val="100000"/>
              </a:lnSpc>
            </a:pPr>
            <a:r>
              <a:rPr lang="en-US" sz="2000" dirty="0"/>
              <a:t>Arrive 15 minutes before scheduled Spontaneous problem time – do NOT be late, but don’t be too early</a:t>
            </a:r>
          </a:p>
          <a:p>
            <a:pPr lvl="1">
              <a:lnSpc>
                <a:spcPct val="100000"/>
              </a:lnSpc>
            </a:pPr>
            <a:r>
              <a:rPr lang="en-US" sz="2000" dirty="0"/>
              <a:t>Check in at the check-in table</a:t>
            </a:r>
          </a:p>
          <a:p>
            <a:pPr lvl="1">
              <a:lnSpc>
                <a:spcPct val="100000"/>
              </a:lnSpc>
            </a:pPr>
            <a:r>
              <a:rPr lang="en-US" sz="2000" dirty="0"/>
              <a:t>Collect all cell-phones, back packs, and extra clothing; give them to a parent (aka, designated pack mule)</a:t>
            </a:r>
          </a:p>
          <a:p>
            <a:pPr lvl="1">
              <a:lnSpc>
                <a:spcPct val="100000"/>
              </a:lnSpc>
            </a:pPr>
            <a:r>
              <a:rPr lang="en-US" sz="2000" dirty="0"/>
              <a:t>Go to the Holding room</a:t>
            </a:r>
          </a:p>
          <a:p>
            <a:pPr>
              <a:lnSpc>
                <a:spcPct val="100000"/>
              </a:lnSpc>
            </a:pPr>
            <a:r>
              <a:rPr lang="en-US" sz="2400" dirty="0"/>
              <a:t>Holding Room</a:t>
            </a:r>
          </a:p>
          <a:p>
            <a:pPr lvl="1">
              <a:lnSpc>
                <a:spcPct val="100000"/>
              </a:lnSpc>
            </a:pPr>
            <a:r>
              <a:rPr lang="en-US" sz="2000" dirty="0"/>
              <a:t>Last minute instructions, encouragement, focusing, relaxing, having fun…</a:t>
            </a:r>
          </a:p>
          <a:p>
            <a:pPr lvl="1">
              <a:lnSpc>
                <a:spcPct val="100000"/>
              </a:lnSpc>
            </a:pPr>
            <a:r>
              <a:rPr lang="en-US" sz="2000" dirty="0"/>
              <a:t>When team is called, confirm the team identity with the “runner” </a:t>
            </a:r>
          </a:p>
          <a:p>
            <a:pPr lvl="1">
              <a:lnSpc>
                <a:spcPct val="100000"/>
              </a:lnSpc>
            </a:pPr>
            <a:r>
              <a:rPr lang="en-US" sz="2000" dirty="0"/>
              <a:t>Coach says good-bye and proceeds to the pick-up area</a:t>
            </a:r>
          </a:p>
          <a:p>
            <a:pPr lvl="1">
              <a:lnSpc>
                <a:spcPct val="100000"/>
              </a:lnSpc>
            </a:pPr>
            <a:r>
              <a:rPr lang="en-US" sz="2000" dirty="0"/>
              <a:t>Team goes off with the runner to spontaneous room</a:t>
            </a:r>
            <a:endParaRPr lang="en-US" sz="1600" dirty="0"/>
          </a:p>
        </p:txBody>
      </p:sp>
    </p:spTree>
    <p:extLst>
      <p:ext uri="{BB962C8B-B14F-4D97-AF65-F5344CB8AC3E}">
        <p14:creationId xmlns:p14="http://schemas.microsoft.com/office/powerpoint/2010/main" val="2156004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14313"/>
            <a:ext cx="9144000" cy="677862"/>
          </a:xfrm>
        </p:spPr>
        <p:txBody>
          <a:bodyPr>
            <a:normAutofit/>
          </a:bodyPr>
          <a:lstStyle/>
          <a:p>
            <a:pPr algn="ctr" defTabSz="914363" fontAlgn="auto">
              <a:spcAft>
                <a:spcPts val="0"/>
              </a:spcAft>
              <a:defRPr/>
            </a:pPr>
            <a:r>
              <a:rPr lang="en-US" b="1" i="1" dirty="0"/>
              <a:t>The Spontaneous process </a:t>
            </a:r>
            <a:r>
              <a:rPr lang="en-US" sz="2000" b="1" i="1" dirty="0"/>
              <a:t>Cont.</a:t>
            </a:r>
            <a:endParaRPr lang="en-US" sz="2000" b="1" i="1" dirty="0">
              <a:latin typeface="Calibri"/>
              <a:cs typeface="Calibri"/>
            </a:endParaRPr>
          </a:p>
        </p:txBody>
      </p:sp>
      <p:sp>
        <p:nvSpPr>
          <p:cNvPr id="4" name="Rectangle 3"/>
          <p:cNvSpPr txBox="1">
            <a:spLocks/>
          </p:cNvSpPr>
          <p:nvPr/>
        </p:nvSpPr>
        <p:spPr bwMode="auto">
          <a:xfrm>
            <a:off x="457200" y="1424380"/>
            <a:ext cx="8229600" cy="507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Spontaneous Room</a:t>
            </a:r>
          </a:p>
          <a:p>
            <a:pPr lvl="1">
              <a:lnSpc>
                <a:spcPct val="100000"/>
              </a:lnSpc>
            </a:pPr>
            <a:r>
              <a:rPr lang="en-US" sz="2000" dirty="0"/>
              <a:t>Introductions</a:t>
            </a:r>
          </a:p>
          <a:p>
            <a:pPr lvl="2">
              <a:lnSpc>
                <a:spcPct val="100000"/>
              </a:lnSpc>
            </a:pPr>
            <a:r>
              <a:rPr lang="en-US" sz="2000" dirty="0"/>
              <a:t>Confirm team identify</a:t>
            </a:r>
          </a:p>
          <a:p>
            <a:pPr lvl="1">
              <a:lnSpc>
                <a:spcPct val="100000"/>
              </a:lnSpc>
            </a:pPr>
            <a:r>
              <a:rPr lang="en-US" sz="2000" dirty="0"/>
              <a:t>Problem type is announced</a:t>
            </a:r>
          </a:p>
          <a:p>
            <a:pPr lvl="2">
              <a:lnSpc>
                <a:spcPct val="100000"/>
              </a:lnSpc>
            </a:pPr>
            <a:r>
              <a:rPr lang="en-US" sz="2000" dirty="0"/>
              <a:t>All team members may compete</a:t>
            </a:r>
          </a:p>
          <a:p>
            <a:pPr lvl="2">
              <a:lnSpc>
                <a:spcPct val="100000"/>
              </a:lnSpc>
            </a:pPr>
            <a:r>
              <a:rPr lang="en-US" sz="2000" dirty="0"/>
              <a:t>Non-competing team members sit down</a:t>
            </a:r>
          </a:p>
          <a:p>
            <a:pPr lvl="2">
              <a:lnSpc>
                <a:spcPct val="100000"/>
              </a:lnSpc>
            </a:pPr>
            <a:r>
              <a:rPr lang="en-US" sz="2000" dirty="0"/>
              <a:t>Only team members in the room can talk about the problem</a:t>
            </a:r>
          </a:p>
          <a:p>
            <a:pPr lvl="1">
              <a:lnSpc>
                <a:spcPct val="100000"/>
              </a:lnSpc>
            </a:pPr>
            <a:r>
              <a:rPr lang="en-US" sz="2000" dirty="0"/>
              <a:t>Read problem</a:t>
            </a:r>
          </a:p>
          <a:p>
            <a:pPr lvl="2">
              <a:lnSpc>
                <a:spcPct val="100000"/>
              </a:lnSpc>
            </a:pPr>
            <a:r>
              <a:rPr lang="en-US" sz="2000" dirty="0"/>
              <a:t>Judge reads problem</a:t>
            </a:r>
          </a:p>
          <a:p>
            <a:pPr lvl="2">
              <a:lnSpc>
                <a:spcPct val="100000"/>
              </a:lnSpc>
            </a:pPr>
            <a:r>
              <a:rPr lang="en-US" sz="2000" dirty="0"/>
              <a:t>Team has 2 copies to follow along</a:t>
            </a:r>
          </a:p>
          <a:p>
            <a:pPr lvl="1">
              <a:lnSpc>
                <a:spcPct val="100000"/>
              </a:lnSpc>
            </a:pPr>
            <a:r>
              <a:rPr lang="en-US" sz="2000" dirty="0"/>
              <a:t>Problem starts</a:t>
            </a:r>
          </a:p>
          <a:p>
            <a:pPr lvl="2">
              <a:lnSpc>
                <a:spcPct val="100000"/>
              </a:lnSpc>
            </a:pPr>
            <a:r>
              <a:rPr lang="en-US" sz="2000" dirty="0"/>
              <a:t>Duration of problem announced when problem is read</a:t>
            </a:r>
          </a:p>
          <a:p>
            <a:pPr lvl="2">
              <a:lnSpc>
                <a:spcPct val="100000"/>
              </a:lnSpc>
            </a:pPr>
            <a:r>
              <a:rPr lang="en-US" sz="2000" dirty="0"/>
              <a:t>Time keeper manages the only official clock in the room</a:t>
            </a:r>
          </a:p>
          <a:p>
            <a:pPr lvl="1"/>
            <a:endParaRPr lang="en-US" sz="1600" dirty="0"/>
          </a:p>
        </p:txBody>
      </p:sp>
    </p:spTree>
    <p:extLst>
      <p:ext uri="{BB962C8B-B14F-4D97-AF65-F5344CB8AC3E}">
        <p14:creationId xmlns:p14="http://schemas.microsoft.com/office/powerpoint/2010/main" val="1886108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1763050"/>
            <a:ext cx="8229600" cy="514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Team attempts to solve problem</a:t>
            </a:r>
          </a:p>
          <a:p>
            <a:pPr>
              <a:lnSpc>
                <a:spcPct val="100000"/>
              </a:lnSpc>
            </a:pPr>
            <a:r>
              <a:rPr lang="en-US" sz="2400" dirty="0"/>
              <a:t>The problem stops</a:t>
            </a:r>
          </a:p>
          <a:p>
            <a:pPr lvl="1">
              <a:lnSpc>
                <a:spcPct val="100000"/>
              </a:lnSpc>
            </a:pPr>
            <a:r>
              <a:rPr lang="en-US" sz="2000" dirty="0"/>
              <a:t>Team finishes or Time keeper calls “Time”</a:t>
            </a:r>
          </a:p>
          <a:p>
            <a:pPr lvl="1">
              <a:lnSpc>
                <a:spcPct val="100000"/>
              </a:lnSpc>
            </a:pPr>
            <a:r>
              <a:rPr lang="en-US" sz="2000" dirty="0"/>
              <a:t>If team member is in middle of verbal response, they may complete it</a:t>
            </a:r>
          </a:p>
          <a:p>
            <a:pPr>
              <a:lnSpc>
                <a:spcPct val="100000"/>
              </a:lnSpc>
            </a:pPr>
            <a:r>
              <a:rPr lang="en-US" sz="2400" dirty="0"/>
              <a:t>Thank </a:t>
            </a:r>
            <a:r>
              <a:rPr lang="en-US" sz="2400" dirty="0" err="1"/>
              <a:t>you’s</a:t>
            </a:r>
            <a:r>
              <a:rPr lang="en-US" sz="2400" dirty="0"/>
              <a:t> all around</a:t>
            </a:r>
          </a:p>
          <a:p>
            <a:pPr>
              <a:lnSpc>
                <a:spcPct val="100000"/>
              </a:lnSpc>
            </a:pPr>
            <a:r>
              <a:rPr lang="en-US" sz="2400" dirty="0"/>
              <a:t>Runner escorts team to Pickup Area</a:t>
            </a:r>
          </a:p>
          <a:p>
            <a:pPr>
              <a:lnSpc>
                <a:spcPct val="100000"/>
              </a:lnSpc>
            </a:pPr>
            <a:r>
              <a:rPr lang="en-US" sz="2400" dirty="0"/>
              <a:t>Judges will not score while the team is in the room</a:t>
            </a:r>
          </a:p>
          <a:p>
            <a:pPr>
              <a:lnSpc>
                <a:spcPct val="100000"/>
              </a:lnSpc>
            </a:pPr>
            <a:r>
              <a:rPr lang="en-US" sz="2400" dirty="0"/>
              <a:t>Team will NOT be told their score or how well they did</a:t>
            </a:r>
          </a:p>
          <a:p>
            <a:pPr lvl="1">
              <a:lnSpc>
                <a:spcPct val="100000"/>
              </a:lnSpc>
            </a:pPr>
            <a:r>
              <a:rPr lang="en-US" sz="2000" dirty="0"/>
              <a:t>Scores will NOT be available at competition</a:t>
            </a:r>
          </a:p>
          <a:p>
            <a:pPr lvl="1">
              <a:lnSpc>
                <a:spcPct val="100000"/>
              </a:lnSpc>
            </a:pPr>
            <a:r>
              <a:rPr lang="en-US" sz="2000" dirty="0"/>
              <a:t>Scores will be posted on-line after the competition</a:t>
            </a:r>
            <a:endParaRPr lang="en-US" sz="2400" dirty="0"/>
          </a:p>
          <a:p>
            <a:pPr>
              <a:lnSpc>
                <a:spcPct val="100000"/>
              </a:lnSpc>
            </a:pPr>
            <a:r>
              <a:rPr lang="en-US" sz="2400" dirty="0"/>
              <a:t>Once judges score the team they reset the room for the next team</a:t>
            </a:r>
          </a:p>
          <a:p>
            <a:pPr lvl="1"/>
            <a:endParaRPr lang="en-US" sz="1600" dirty="0"/>
          </a:p>
        </p:txBody>
      </p:sp>
      <p:sp>
        <p:nvSpPr>
          <p:cNvPr id="5" name="Rectangle 2">
            <a:extLst>
              <a:ext uri="{FF2B5EF4-FFF2-40B4-BE49-F238E27FC236}">
                <a16:creationId xmlns:a16="http://schemas.microsoft.com/office/drawing/2014/main" id="{9185AB13-8476-4062-B48C-C6E902594183}"/>
              </a:ext>
            </a:extLst>
          </p:cNvPr>
          <p:cNvSpPr txBox="1">
            <a:spLocks/>
          </p:cNvSpPr>
          <p:nvPr/>
        </p:nvSpPr>
        <p:spPr>
          <a:xfrm>
            <a:off x="0" y="214313"/>
            <a:ext cx="9144000" cy="677862"/>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algn="ctr" defTabSz="914363" fontAlgn="auto">
              <a:spcAft>
                <a:spcPts val="0"/>
              </a:spcAft>
              <a:defRPr/>
            </a:pPr>
            <a:r>
              <a:rPr lang="en-US" b="1" i="1"/>
              <a:t>The Spontaneous process </a:t>
            </a:r>
            <a:r>
              <a:rPr lang="en-US" sz="2000" b="1" i="1"/>
              <a:t>Cont.</a:t>
            </a:r>
            <a:endParaRPr lang="en-US" sz="2000" b="1" i="1" dirty="0">
              <a:latin typeface="Calibri"/>
              <a:cs typeface="Calibri"/>
            </a:endParaRPr>
          </a:p>
        </p:txBody>
      </p:sp>
    </p:spTree>
    <p:extLst>
      <p:ext uri="{BB962C8B-B14F-4D97-AF65-F5344CB8AC3E}">
        <p14:creationId xmlns:p14="http://schemas.microsoft.com/office/powerpoint/2010/main" val="9888911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eaLnBrk="1" fontAlgn="auto" hangingPunct="1">
              <a:spcAft>
                <a:spcPts val="0"/>
              </a:spcAft>
              <a:defRPr/>
            </a:pPr>
            <a:r>
              <a:rPr lang="en-US" b="1" i="1" dirty="0">
                <a:effectLst/>
              </a:rPr>
              <a:t>Behavior</a:t>
            </a:r>
            <a:endParaRPr sz="2000" i="1" dirty="0">
              <a:latin typeface="Calibri"/>
              <a:ea typeface="+mn-ea"/>
              <a:cs typeface="Calibri"/>
            </a:endParaRPr>
          </a:p>
        </p:txBody>
      </p:sp>
      <p:sp>
        <p:nvSpPr>
          <p:cNvPr id="4" name="Rectangle 3"/>
          <p:cNvSpPr txBox="1">
            <a:spLocks/>
          </p:cNvSpPr>
          <p:nvPr/>
        </p:nvSpPr>
        <p:spPr bwMode="auto">
          <a:xfrm>
            <a:off x="457200" y="1305850"/>
            <a:ext cx="8229600" cy="53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Prompt</a:t>
            </a:r>
          </a:p>
          <a:p>
            <a:pPr>
              <a:lnSpc>
                <a:spcPct val="100000"/>
              </a:lnSpc>
            </a:pPr>
            <a:r>
              <a:rPr lang="en-US" sz="2400" dirty="0"/>
              <a:t>Polite</a:t>
            </a:r>
          </a:p>
          <a:p>
            <a:pPr>
              <a:lnSpc>
                <a:spcPct val="100000"/>
              </a:lnSpc>
            </a:pPr>
            <a:r>
              <a:rPr lang="en-US" sz="2400" dirty="0"/>
              <a:t>Positive, supportive, encouraging</a:t>
            </a:r>
          </a:p>
          <a:p>
            <a:pPr>
              <a:lnSpc>
                <a:spcPct val="100000"/>
              </a:lnSpc>
            </a:pPr>
            <a:r>
              <a:rPr lang="en-US" sz="2400" dirty="0"/>
              <a:t>Confident, but not cocky</a:t>
            </a:r>
          </a:p>
          <a:p>
            <a:pPr>
              <a:lnSpc>
                <a:spcPct val="100000"/>
              </a:lnSpc>
            </a:pPr>
            <a:r>
              <a:rPr lang="en-US" sz="2400" dirty="0"/>
              <a:t>Cool under pressure (Captain Sully)</a:t>
            </a:r>
          </a:p>
          <a:p>
            <a:pPr>
              <a:lnSpc>
                <a:spcPct val="100000"/>
              </a:lnSpc>
            </a:pPr>
            <a:r>
              <a:rPr lang="en-US" sz="2400" dirty="0"/>
              <a:t>Be prepared to change your solution</a:t>
            </a:r>
          </a:p>
          <a:p>
            <a:pPr lvl="1">
              <a:lnSpc>
                <a:spcPct val="100000"/>
              </a:lnSpc>
            </a:pPr>
            <a:r>
              <a:rPr lang="en-US" sz="2000" dirty="0"/>
              <a:t>Heed the Andon!</a:t>
            </a:r>
          </a:p>
          <a:p>
            <a:pPr>
              <a:lnSpc>
                <a:spcPct val="100000"/>
              </a:lnSpc>
            </a:pPr>
            <a:r>
              <a:rPr lang="en-US" sz="2400" dirty="0"/>
              <a:t>DO NOT</a:t>
            </a:r>
          </a:p>
          <a:p>
            <a:pPr lvl="1">
              <a:lnSpc>
                <a:spcPct val="100000"/>
              </a:lnSpc>
            </a:pPr>
            <a:r>
              <a:rPr lang="en-US" sz="2000" dirty="0"/>
              <a:t>Criticize or argue with each other or with the judges</a:t>
            </a:r>
          </a:p>
          <a:p>
            <a:pPr lvl="1">
              <a:lnSpc>
                <a:spcPct val="100000"/>
              </a:lnSpc>
            </a:pPr>
            <a:r>
              <a:rPr lang="en-US" sz="2000" dirty="0"/>
              <a:t>Disrupt or behave inappropriately</a:t>
            </a:r>
          </a:p>
          <a:p>
            <a:pPr>
              <a:lnSpc>
                <a:spcPct val="100000"/>
              </a:lnSpc>
            </a:pPr>
            <a:r>
              <a:rPr lang="en-US" sz="2400" dirty="0"/>
              <a:t>DO</a:t>
            </a:r>
          </a:p>
          <a:p>
            <a:pPr lvl="1">
              <a:lnSpc>
                <a:spcPct val="100000"/>
              </a:lnSpc>
            </a:pPr>
            <a:r>
              <a:rPr lang="en-US" sz="2000" dirty="0"/>
              <a:t>Have fun</a:t>
            </a:r>
          </a:p>
          <a:p>
            <a:pPr lvl="1">
              <a:lnSpc>
                <a:spcPct val="100000"/>
              </a:lnSpc>
            </a:pPr>
            <a:r>
              <a:rPr lang="en-US" sz="2000" dirty="0"/>
              <a:t>Your best</a:t>
            </a:r>
            <a:endParaRPr lang="en-US" sz="1200" dirty="0"/>
          </a:p>
        </p:txBody>
      </p:sp>
    </p:spTree>
    <p:extLst>
      <p:ext uri="{BB962C8B-B14F-4D97-AF65-F5344CB8AC3E}">
        <p14:creationId xmlns:p14="http://schemas.microsoft.com/office/powerpoint/2010/main" val="30947919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Behavior</a:t>
            </a:r>
            <a:r>
              <a:rPr lang="en-US" sz="2000" b="1" i="1" dirty="0"/>
              <a:t> Cont.</a:t>
            </a:r>
            <a:endParaRPr sz="2000" i="1" dirty="0">
              <a:latin typeface="Calibri"/>
              <a:ea typeface="+mn-ea"/>
              <a:cs typeface="Calibri"/>
            </a:endParaRPr>
          </a:p>
        </p:txBody>
      </p:sp>
      <p:sp>
        <p:nvSpPr>
          <p:cNvPr id="4" name="Rectangle 3"/>
          <p:cNvSpPr txBox="1">
            <a:spLocks/>
          </p:cNvSpPr>
          <p:nvPr/>
        </p:nvSpPr>
        <p:spPr bwMode="auto">
          <a:xfrm>
            <a:off x="457200" y="1305850"/>
            <a:ext cx="8229600" cy="53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2400" b="1" dirty="0"/>
              <a:t>Interacting with the Judges</a:t>
            </a:r>
            <a:endParaRPr lang="en-US" sz="2400" dirty="0"/>
          </a:p>
          <a:p>
            <a:pPr>
              <a:lnSpc>
                <a:spcPct val="100000"/>
              </a:lnSpc>
            </a:pPr>
            <a:r>
              <a:rPr lang="en-US" sz="2400" dirty="0"/>
              <a:t>Polite</a:t>
            </a:r>
          </a:p>
          <a:p>
            <a:pPr>
              <a:lnSpc>
                <a:spcPct val="100000"/>
              </a:lnSpc>
            </a:pPr>
            <a:r>
              <a:rPr lang="en-US" sz="2400" dirty="0"/>
              <a:t>Attentive</a:t>
            </a:r>
          </a:p>
          <a:p>
            <a:pPr lvl="1">
              <a:lnSpc>
                <a:spcPct val="100000"/>
              </a:lnSpc>
            </a:pPr>
            <a:r>
              <a:rPr lang="en-US" sz="2000" dirty="0"/>
              <a:t>Listen carefully and follow instructions promptly</a:t>
            </a:r>
          </a:p>
          <a:p>
            <a:pPr>
              <a:lnSpc>
                <a:spcPct val="100000"/>
              </a:lnSpc>
            </a:pPr>
            <a:r>
              <a:rPr lang="en-US" sz="2400" dirty="0"/>
              <a:t>Look at the judges when talking to them</a:t>
            </a:r>
          </a:p>
          <a:p>
            <a:pPr>
              <a:lnSpc>
                <a:spcPct val="100000"/>
              </a:lnSpc>
            </a:pPr>
            <a:r>
              <a:rPr lang="en-US" sz="2400" dirty="0"/>
              <a:t>Speak loudly and clearly</a:t>
            </a:r>
          </a:p>
          <a:p>
            <a:pPr lvl="1">
              <a:lnSpc>
                <a:spcPct val="100000"/>
              </a:lnSpc>
            </a:pPr>
            <a:r>
              <a:rPr lang="en-US" sz="2000" dirty="0"/>
              <a:t>Do NOT mumble or rush your words</a:t>
            </a:r>
          </a:p>
          <a:p>
            <a:pPr>
              <a:lnSpc>
                <a:spcPct val="100000"/>
              </a:lnSpc>
            </a:pPr>
            <a:r>
              <a:rPr lang="en-US" sz="2400" dirty="0"/>
              <a:t>Introduce your team</a:t>
            </a:r>
          </a:p>
          <a:p>
            <a:pPr lvl="1">
              <a:lnSpc>
                <a:spcPct val="100000"/>
              </a:lnSpc>
            </a:pPr>
            <a:r>
              <a:rPr lang="en-US" sz="2000" dirty="0"/>
              <a:t>Be sensible, time is limited</a:t>
            </a:r>
          </a:p>
          <a:p>
            <a:pPr lvl="2">
              <a:lnSpc>
                <a:spcPct val="100000"/>
              </a:lnSpc>
            </a:pPr>
            <a:r>
              <a:rPr lang="en-US" sz="2000" dirty="0"/>
              <a:t>Extravagant intros </a:t>
            </a:r>
            <a:r>
              <a:rPr lang="en-US" sz="2000" u="sng" dirty="0"/>
              <a:t>never</a:t>
            </a:r>
            <a:r>
              <a:rPr lang="en-US" sz="2000" dirty="0"/>
              <a:t> factor into the score</a:t>
            </a:r>
          </a:p>
          <a:p>
            <a:pPr lvl="1">
              <a:lnSpc>
                <a:spcPct val="100000"/>
              </a:lnSpc>
            </a:pPr>
            <a:r>
              <a:rPr lang="en-US" sz="2000" dirty="0"/>
              <a:t>May be asked to confirm school name, long term problem, division</a:t>
            </a:r>
          </a:p>
          <a:p>
            <a:pPr lvl="1">
              <a:lnSpc>
                <a:spcPct val="100000"/>
              </a:lnSpc>
            </a:pPr>
            <a:r>
              <a:rPr lang="en-US" sz="2000" dirty="0"/>
              <a:t>Membership number is optional</a:t>
            </a:r>
          </a:p>
          <a:p>
            <a:pPr>
              <a:lnSpc>
                <a:spcPct val="100000"/>
              </a:lnSpc>
            </a:pPr>
            <a:r>
              <a:rPr lang="en-US" sz="2400" dirty="0"/>
              <a:t>Be sure to thank them when you’re done</a:t>
            </a:r>
            <a:endParaRPr lang="en-US" sz="1200" dirty="0"/>
          </a:p>
        </p:txBody>
      </p:sp>
    </p:spTree>
    <p:extLst>
      <p:ext uri="{BB962C8B-B14F-4D97-AF65-F5344CB8AC3E}">
        <p14:creationId xmlns:p14="http://schemas.microsoft.com/office/powerpoint/2010/main" val="988372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Understand the Problem</a:t>
            </a:r>
            <a:endParaRPr sz="2000" i="1" dirty="0">
              <a:latin typeface="Calibri"/>
              <a:ea typeface="+mn-ea"/>
              <a:cs typeface="Calibri"/>
            </a:endParaRPr>
          </a:p>
        </p:txBody>
      </p:sp>
      <p:sp>
        <p:nvSpPr>
          <p:cNvPr id="4" name="Rectangle 3"/>
          <p:cNvSpPr txBox="1">
            <a:spLocks/>
          </p:cNvSpPr>
          <p:nvPr/>
        </p:nvSpPr>
        <p:spPr bwMode="auto">
          <a:xfrm>
            <a:off x="457200" y="1305850"/>
            <a:ext cx="8229600" cy="48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Read the problem</a:t>
            </a:r>
          </a:p>
          <a:p>
            <a:pPr lvl="1">
              <a:lnSpc>
                <a:spcPct val="100000"/>
              </a:lnSpc>
            </a:pPr>
            <a:r>
              <a:rPr lang="en-US" sz="2000" dirty="0"/>
              <a:t>Statement of what needs to be done</a:t>
            </a:r>
          </a:p>
          <a:p>
            <a:pPr lvl="2">
              <a:lnSpc>
                <a:spcPct val="100000"/>
              </a:lnSpc>
            </a:pPr>
            <a:r>
              <a:rPr lang="en-US" sz="2000" dirty="0"/>
              <a:t>Description of task</a:t>
            </a:r>
          </a:p>
          <a:p>
            <a:pPr lvl="2">
              <a:lnSpc>
                <a:spcPct val="100000"/>
              </a:lnSpc>
            </a:pPr>
            <a:r>
              <a:rPr lang="en-US" sz="2000" dirty="0"/>
              <a:t>Description of scoring</a:t>
            </a:r>
          </a:p>
          <a:p>
            <a:pPr lvl="2">
              <a:lnSpc>
                <a:spcPct val="100000"/>
              </a:lnSpc>
            </a:pPr>
            <a:r>
              <a:rPr lang="en-US" sz="2000" dirty="0"/>
              <a:t>Description of time limit(s)</a:t>
            </a:r>
          </a:p>
          <a:p>
            <a:pPr lvl="2">
              <a:lnSpc>
                <a:spcPct val="100000"/>
              </a:lnSpc>
            </a:pPr>
            <a:r>
              <a:rPr lang="en-US" sz="2000" dirty="0"/>
              <a:t>Description of time notifications</a:t>
            </a:r>
          </a:p>
          <a:p>
            <a:pPr lvl="1">
              <a:lnSpc>
                <a:spcPct val="100000"/>
              </a:lnSpc>
            </a:pPr>
            <a:r>
              <a:rPr lang="en-US" sz="2000" dirty="0"/>
              <a:t>“I repeat…” stresses the most important parts</a:t>
            </a:r>
          </a:p>
          <a:p>
            <a:pPr>
              <a:lnSpc>
                <a:spcPct val="100000"/>
              </a:lnSpc>
            </a:pPr>
            <a:r>
              <a:rPr lang="en-US" sz="2400" dirty="0"/>
              <a:t>Scoring</a:t>
            </a:r>
          </a:p>
          <a:p>
            <a:pPr lvl="1">
              <a:lnSpc>
                <a:spcPct val="100000"/>
              </a:lnSpc>
            </a:pPr>
            <a:r>
              <a:rPr lang="en-US" sz="2000" dirty="0"/>
              <a:t>How points are awarded</a:t>
            </a:r>
          </a:p>
          <a:p>
            <a:pPr lvl="2">
              <a:lnSpc>
                <a:spcPct val="100000"/>
              </a:lnSpc>
            </a:pPr>
            <a:r>
              <a:rPr lang="en-US" sz="2000" dirty="0"/>
              <a:t>May include “creativity of the solution”</a:t>
            </a:r>
          </a:p>
          <a:p>
            <a:pPr lvl="2">
              <a:lnSpc>
                <a:spcPct val="100000"/>
              </a:lnSpc>
            </a:pPr>
            <a:r>
              <a:rPr lang="en-US" sz="2000" dirty="0"/>
              <a:t>May include “how well the team works together”</a:t>
            </a:r>
          </a:p>
          <a:p>
            <a:pPr lvl="1">
              <a:lnSpc>
                <a:spcPct val="100000"/>
              </a:lnSpc>
            </a:pPr>
            <a:r>
              <a:rPr lang="en-US" sz="2000" u="sng" dirty="0"/>
              <a:t>Try to identify the portion of the scoring that will produce the highest score and </a:t>
            </a:r>
            <a:r>
              <a:rPr lang="en-US" sz="2000" b="1" u="sng" dirty="0"/>
              <a:t>ruthlessly exploit it!</a:t>
            </a:r>
          </a:p>
        </p:txBody>
      </p:sp>
    </p:spTree>
    <p:extLst>
      <p:ext uri="{BB962C8B-B14F-4D97-AF65-F5344CB8AC3E}">
        <p14:creationId xmlns:p14="http://schemas.microsoft.com/office/powerpoint/2010/main" val="40202922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Understand the Problem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Time limits</a:t>
            </a:r>
          </a:p>
          <a:p>
            <a:pPr lvl="1">
              <a:lnSpc>
                <a:spcPct val="100000"/>
              </a:lnSpc>
            </a:pPr>
            <a:r>
              <a:rPr lang="en-US" sz="2000" dirty="0"/>
              <a:t>2 parts, each with their own time constraints</a:t>
            </a:r>
          </a:p>
          <a:p>
            <a:pPr lvl="2">
              <a:lnSpc>
                <a:spcPct val="100000"/>
              </a:lnSpc>
            </a:pPr>
            <a:r>
              <a:rPr lang="en-US" sz="2000" dirty="0"/>
              <a:t>X minutes for think time + Y minutes for response time</a:t>
            </a:r>
          </a:p>
          <a:p>
            <a:pPr lvl="1">
              <a:lnSpc>
                <a:spcPct val="100000"/>
              </a:lnSpc>
            </a:pPr>
            <a:r>
              <a:rPr lang="en-US" sz="2000" dirty="0"/>
              <a:t>1 part</a:t>
            </a:r>
          </a:p>
          <a:p>
            <a:pPr lvl="2">
              <a:lnSpc>
                <a:spcPct val="100000"/>
              </a:lnSpc>
            </a:pPr>
            <a:r>
              <a:rPr lang="en-US" sz="2000" dirty="0"/>
              <a:t>Z minutes for entire solution period</a:t>
            </a:r>
          </a:p>
          <a:p>
            <a:pPr>
              <a:lnSpc>
                <a:spcPct val="100000"/>
              </a:lnSpc>
            </a:pPr>
            <a:r>
              <a:rPr lang="en-US" sz="2400" dirty="0"/>
              <a:t>Can we talk?</a:t>
            </a:r>
          </a:p>
          <a:p>
            <a:pPr lvl="1">
              <a:lnSpc>
                <a:spcPct val="100000"/>
              </a:lnSpc>
            </a:pPr>
            <a:r>
              <a:rPr lang="en-US" sz="2000" dirty="0"/>
              <a:t>Can always ask the judges questions</a:t>
            </a:r>
          </a:p>
          <a:p>
            <a:pPr lvl="2">
              <a:lnSpc>
                <a:spcPct val="100000"/>
              </a:lnSpc>
            </a:pPr>
            <a:r>
              <a:rPr lang="en-US" sz="2000" dirty="0"/>
              <a:t>But only once time has started</a:t>
            </a:r>
          </a:p>
          <a:p>
            <a:pPr lvl="1">
              <a:lnSpc>
                <a:spcPct val="100000"/>
              </a:lnSpc>
            </a:pPr>
            <a:r>
              <a:rPr lang="en-US" sz="2000" dirty="0"/>
              <a:t>Usually Yes when brainstorming</a:t>
            </a:r>
          </a:p>
          <a:p>
            <a:pPr lvl="1">
              <a:lnSpc>
                <a:spcPct val="100000"/>
              </a:lnSpc>
            </a:pPr>
            <a:r>
              <a:rPr lang="en-US" sz="2000" dirty="0"/>
              <a:t>Usually Yes in Hands-On or Verbal/Hands-On</a:t>
            </a:r>
          </a:p>
          <a:p>
            <a:pPr lvl="1">
              <a:lnSpc>
                <a:spcPct val="100000"/>
              </a:lnSpc>
            </a:pPr>
            <a:r>
              <a:rPr lang="en-US" sz="2000" dirty="0"/>
              <a:t>Usually No in Verbal except when responding</a:t>
            </a:r>
          </a:p>
          <a:p>
            <a:pPr lvl="1">
              <a:lnSpc>
                <a:spcPct val="100000"/>
              </a:lnSpc>
            </a:pPr>
            <a:r>
              <a:rPr lang="en-US" sz="2000" dirty="0"/>
              <a:t>If talking is permitted, encourage it!</a:t>
            </a:r>
          </a:p>
          <a:p>
            <a:pPr lvl="2">
              <a:lnSpc>
                <a:spcPct val="100000"/>
              </a:lnSpc>
            </a:pPr>
            <a:r>
              <a:rPr lang="en-US" sz="2000" dirty="0"/>
              <a:t>Don’t whisper, judges like to hear what you’re saying</a:t>
            </a:r>
          </a:p>
          <a:p>
            <a:pPr lvl="2">
              <a:lnSpc>
                <a:spcPct val="100000"/>
              </a:lnSpc>
            </a:pPr>
            <a:r>
              <a:rPr lang="en-US" sz="2000" dirty="0"/>
              <a:t>Could impact their evaluation of creativity or cooperation</a:t>
            </a:r>
          </a:p>
        </p:txBody>
      </p:sp>
    </p:spTree>
    <p:extLst>
      <p:ext uri="{BB962C8B-B14F-4D97-AF65-F5344CB8AC3E}">
        <p14:creationId xmlns:p14="http://schemas.microsoft.com/office/powerpoint/2010/main" val="12826480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Understand the Problem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Team Roles</a:t>
            </a:r>
          </a:p>
          <a:p>
            <a:pPr lvl="1">
              <a:lnSpc>
                <a:spcPct val="100000"/>
              </a:lnSpc>
            </a:pPr>
            <a:r>
              <a:rPr lang="en-US" sz="2000" dirty="0"/>
              <a:t>Scoring analyst</a:t>
            </a:r>
          </a:p>
          <a:p>
            <a:pPr lvl="2">
              <a:lnSpc>
                <a:spcPct val="100000"/>
              </a:lnSpc>
            </a:pPr>
            <a:r>
              <a:rPr lang="en-US" sz="2000" dirty="0"/>
              <a:t>Understand the score</a:t>
            </a:r>
          </a:p>
          <a:p>
            <a:pPr lvl="1">
              <a:lnSpc>
                <a:spcPct val="100000"/>
              </a:lnSpc>
            </a:pPr>
            <a:r>
              <a:rPr lang="en-US" sz="2000" dirty="0"/>
              <a:t>Time minder</a:t>
            </a:r>
          </a:p>
          <a:p>
            <a:pPr lvl="2">
              <a:lnSpc>
                <a:spcPct val="100000"/>
              </a:lnSpc>
            </a:pPr>
            <a:r>
              <a:rPr lang="en-US" sz="2000" dirty="0"/>
              <a:t>You cannot ask for more notifications</a:t>
            </a:r>
          </a:p>
          <a:p>
            <a:pPr lvl="2">
              <a:lnSpc>
                <a:spcPct val="100000"/>
              </a:lnSpc>
            </a:pPr>
            <a:r>
              <a:rPr lang="en-US" sz="2000" dirty="0"/>
              <a:t>You can always ask “how much time is left?”</a:t>
            </a:r>
          </a:p>
          <a:p>
            <a:pPr lvl="1">
              <a:lnSpc>
                <a:spcPct val="100000"/>
              </a:lnSpc>
            </a:pPr>
            <a:r>
              <a:rPr lang="en-US" sz="2000" dirty="0"/>
              <a:t>Materials analyst</a:t>
            </a:r>
          </a:p>
          <a:p>
            <a:pPr lvl="2">
              <a:lnSpc>
                <a:spcPct val="100000"/>
              </a:lnSpc>
            </a:pPr>
            <a:r>
              <a:rPr lang="en-US" sz="2000" dirty="0"/>
              <a:t>For Hands-On, know how to use materials effectively</a:t>
            </a:r>
          </a:p>
          <a:p>
            <a:pPr lvl="1">
              <a:lnSpc>
                <a:spcPct val="100000"/>
              </a:lnSpc>
            </a:pPr>
            <a:r>
              <a:rPr lang="en-US" sz="2000" dirty="0"/>
              <a:t>Moderator</a:t>
            </a:r>
          </a:p>
          <a:p>
            <a:pPr lvl="2">
              <a:lnSpc>
                <a:spcPct val="100000"/>
              </a:lnSpc>
            </a:pPr>
            <a:r>
              <a:rPr lang="en-US" sz="2000" dirty="0"/>
              <a:t>NOT the boss, the facilitator, the one who leads the brainstorming</a:t>
            </a:r>
          </a:p>
          <a:p>
            <a:pPr lvl="1">
              <a:lnSpc>
                <a:spcPct val="100000"/>
              </a:lnSpc>
            </a:pPr>
            <a:r>
              <a:rPr lang="en-US" sz="2000" dirty="0"/>
              <a:t>Brainstorming – everybody</a:t>
            </a:r>
          </a:p>
          <a:p>
            <a:pPr lvl="1">
              <a:lnSpc>
                <a:spcPct val="100000"/>
              </a:lnSpc>
            </a:pPr>
            <a:r>
              <a:rPr lang="en-US" sz="2000" dirty="0"/>
              <a:t>“Andon” * - anybody</a:t>
            </a:r>
          </a:p>
        </p:txBody>
      </p:sp>
    </p:spTree>
    <p:extLst>
      <p:ext uri="{BB962C8B-B14F-4D97-AF65-F5344CB8AC3E}">
        <p14:creationId xmlns:p14="http://schemas.microsoft.com/office/powerpoint/2010/main" val="32929165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1389105"/>
            <a:ext cx="8229600"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Train the team on problem solving processes</a:t>
            </a:r>
          </a:p>
          <a:p>
            <a:pPr lvl="1">
              <a:lnSpc>
                <a:spcPct val="100000"/>
              </a:lnSpc>
            </a:pPr>
            <a:r>
              <a:rPr lang="en-US" sz="2000" dirty="0"/>
              <a:t>Problem types</a:t>
            </a:r>
          </a:p>
          <a:p>
            <a:pPr lvl="1">
              <a:lnSpc>
                <a:spcPct val="100000"/>
              </a:lnSpc>
            </a:pPr>
            <a:r>
              <a:rPr lang="en-US" sz="2000" dirty="0"/>
              <a:t>Team roles</a:t>
            </a:r>
          </a:p>
          <a:p>
            <a:pPr lvl="1">
              <a:lnSpc>
                <a:spcPct val="100000"/>
              </a:lnSpc>
            </a:pPr>
            <a:r>
              <a:rPr lang="en-US" sz="2000" dirty="0"/>
              <a:t>Team behavior</a:t>
            </a:r>
          </a:p>
          <a:p>
            <a:pPr lvl="1">
              <a:lnSpc>
                <a:spcPct val="100000"/>
              </a:lnSpc>
            </a:pPr>
            <a:r>
              <a:rPr lang="en-US" sz="2000" dirty="0"/>
              <a:t>Interacting with the judges</a:t>
            </a:r>
          </a:p>
          <a:p>
            <a:pPr lvl="1">
              <a:lnSpc>
                <a:spcPct val="100000"/>
              </a:lnSpc>
            </a:pPr>
            <a:r>
              <a:rPr lang="en-US" sz="2000" dirty="0"/>
              <a:t>Strategy</a:t>
            </a:r>
          </a:p>
          <a:p>
            <a:pPr lvl="2">
              <a:lnSpc>
                <a:spcPct val="100000"/>
              </a:lnSpc>
            </a:pPr>
            <a:r>
              <a:rPr lang="en-US" sz="2000" dirty="0"/>
              <a:t>How best to solve the problem types</a:t>
            </a:r>
          </a:p>
          <a:p>
            <a:pPr>
              <a:lnSpc>
                <a:spcPct val="100000"/>
              </a:lnSpc>
            </a:pPr>
            <a:r>
              <a:rPr lang="en-US" sz="2400" dirty="0"/>
              <a:t>This is NOT Outside Assistance</a:t>
            </a:r>
          </a:p>
          <a:p>
            <a:pPr lvl="1">
              <a:lnSpc>
                <a:spcPct val="100000"/>
              </a:lnSpc>
            </a:pPr>
            <a:r>
              <a:rPr lang="en-US" sz="2000" dirty="0"/>
              <a:t>Train them on the techniques, not the specific solutions!</a:t>
            </a:r>
          </a:p>
          <a:p>
            <a:pPr lvl="1">
              <a:lnSpc>
                <a:spcPct val="100000"/>
              </a:lnSpc>
            </a:pPr>
            <a:r>
              <a:rPr lang="en-US" sz="2000" dirty="0"/>
              <a:t>You can tell them everything in these slides</a:t>
            </a:r>
          </a:p>
        </p:txBody>
      </p:sp>
      <p:sp>
        <p:nvSpPr>
          <p:cNvPr id="6" name="Rectangle 2">
            <a:extLst>
              <a:ext uri="{FF2B5EF4-FFF2-40B4-BE49-F238E27FC236}">
                <a16:creationId xmlns:a16="http://schemas.microsoft.com/office/drawing/2014/main" id="{F8A7B3BE-9835-4C54-AA00-C4510B5F83D0}"/>
              </a:ext>
            </a:extLst>
          </p:cNvPr>
          <p:cNvSpPr txBox="1">
            <a:spLocks/>
          </p:cNvSpPr>
          <p:nvPr/>
        </p:nvSpPr>
        <p:spPr>
          <a:xfrm>
            <a:off x="0" y="203200"/>
            <a:ext cx="9144000" cy="677863"/>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63" fontAlgn="auto">
              <a:spcAft>
                <a:spcPts val="0"/>
              </a:spcAft>
              <a:defRPr/>
            </a:pPr>
            <a:r>
              <a:rPr lang="en-US" sz="3900" b="1" i="1" dirty="0">
                <a:solidFill>
                  <a:schemeClr val="tx2">
                    <a:lumMod val="75000"/>
                    <a:lumOff val="25000"/>
                  </a:schemeClr>
                </a:solidFill>
              </a:rPr>
              <a:t>What the Coach can do</a:t>
            </a:r>
            <a:endParaRPr lang="en-US" sz="1800" i="1" dirty="0">
              <a:solidFill>
                <a:schemeClr val="tx2">
                  <a:lumMod val="75000"/>
                  <a:lumOff val="25000"/>
                </a:schemeClr>
              </a:solidFill>
              <a:latin typeface="Calibri"/>
              <a:ea typeface="+mn-ea"/>
              <a:cs typeface="Calibri"/>
            </a:endParaRPr>
          </a:p>
        </p:txBody>
      </p:sp>
      <p:sp>
        <p:nvSpPr>
          <p:cNvPr id="5" name="Rectangle 3">
            <a:extLst>
              <a:ext uri="{FF2B5EF4-FFF2-40B4-BE49-F238E27FC236}">
                <a16:creationId xmlns:a16="http://schemas.microsoft.com/office/drawing/2014/main" id="{83D0082A-755B-4CFD-9C9F-686C39B1EFBA}"/>
              </a:ext>
            </a:extLst>
          </p:cNvPr>
          <p:cNvSpPr txBox="1">
            <a:spLocks/>
          </p:cNvSpPr>
          <p:nvPr/>
        </p:nvSpPr>
        <p:spPr bwMode="auto">
          <a:xfrm>
            <a:off x="381000" y="5364205"/>
            <a:ext cx="8610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2800" i="1" dirty="0">
                <a:solidFill>
                  <a:srgbClr val="C00000"/>
                </a:solidFill>
              </a:rPr>
              <a:t>"Only those who have the patience to do simple things perfectly ever acquire the skill to do difficult things easily." </a:t>
            </a:r>
            <a:br>
              <a:rPr lang="en-US" sz="2800" i="1" dirty="0">
                <a:solidFill>
                  <a:srgbClr val="C00000"/>
                </a:solidFill>
              </a:rPr>
            </a:br>
            <a:r>
              <a:rPr lang="en-US" sz="2800" i="1" dirty="0">
                <a:solidFill>
                  <a:srgbClr val="C00000"/>
                </a:solidFill>
              </a:rPr>
              <a:t>- Suzuki beginner's classical guitar instruction book</a:t>
            </a:r>
            <a:endParaRPr lang="en-US" sz="1800" i="1" dirty="0">
              <a:solidFill>
                <a:srgbClr val="C00000"/>
              </a:solidFill>
            </a:endParaRPr>
          </a:p>
        </p:txBody>
      </p:sp>
    </p:spTree>
    <p:extLst>
      <p:ext uri="{BB962C8B-B14F-4D97-AF65-F5344CB8AC3E}">
        <p14:creationId xmlns:p14="http://schemas.microsoft.com/office/powerpoint/2010/main" val="20929234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b="1" i="1" dirty="0">
                <a:ea typeface="+mn-ea"/>
                <a:cs typeface="Calibri"/>
              </a:rPr>
              <a:t>Coaching Spontaneous</a:t>
            </a:r>
          </a:p>
        </p:txBody>
      </p:sp>
      <p:sp>
        <p:nvSpPr>
          <p:cNvPr id="4" name="Rectangle 3"/>
          <p:cNvSpPr txBox="1">
            <a:spLocks/>
          </p:cNvSpPr>
          <p:nvPr/>
        </p:nvSpPr>
        <p:spPr bwMode="auto">
          <a:xfrm>
            <a:off x="457200" y="1318550"/>
            <a:ext cx="8229600" cy="464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Tools and techniques for coaching Odyssey of the Mind teams in Spontaneous Problem solving</a:t>
            </a:r>
          </a:p>
          <a:p>
            <a:pPr marL="0" indent="0" algn="ctr">
              <a:buNone/>
            </a:pPr>
            <a:endParaRPr lang="en-US" dirty="0"/>
          </a:p>
          <a:p>
            <a:pPr marL="0" indent="0" algn="ctr">
              <a:buNone/>
            </a:pPr>
            <a:endParaRPr lang="en-US" dirty="0"/>
          </a:p>
          <a:p>
            <a:pPr marL="0" indent="0" algn="ctr">
              <a:buNone/>
            </a:pPr>
            <a:r>
              <a:rPr lang="en-US" sz="2800" i="1" dirty="0">
                <a:solidFill>
                  <a:srgbClr val="C00000"/>
                </a:solidFill>
              </a:rPr>
              <a:t>"Creativity is not like the weather: you can do something about it." - John Kao </a:t>
            </a:r>
          </a:p>
          <a:p>
            <a:pPr marL="0" indent="0" algn="ctr">
              <a:buNone/>
            </a:pPr>
            <a:endParaRPr lang="en-US" sz="2800" i="1" dirty="0">
              <a:solidFill>
                <a:srgbClr val="C00000"/>
              </a:solidFill>
            </a:endParaRPr>
          </a:p>
          <a:p>
            <a:pPr marL="0" indent="0" algn="ctr">
              <a:buNone/>
            </a:pPr>
            <a:r>
              <a:rPr lang="en-US" sz="2800" i="1" dirty="0">
                <a:solidFill>
                  <a:srgbClr val="C00000"/>
                </a:solidFill>
              </a:rPr>
              <a:t>"Genius is one percent inspiration and ninety-nine percent perspiration." - Thomas Alva Edison</a:t>
            </a:r>
          </a:p>
          <a:p>
            <a:pPr marL="0" indent="0">
              <a:buNone/>
            </a:pPr>
            <a:endParaRPr lang="en-US" sz="2800" i="1" dirty="0"/>
          </a:p>
        </p:txBody>
      </p:sp>
    </p:spTree>
    <p:extLst>
      <p:ext uri="{BB962C8B-B14F-4D97-AF65-F5344CB8AC3E}">
        <p14:creationId xmlns:p14="http://schemas.microsoft.com/office/powerpoint/2010/main" val="778038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1572550"/>
            <a:ext cx="8229600" cy="4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Practice with them</a:t>
            </a:r>
          </a:p>
          <a:p>
            <a:pPr lvl="1">
              <a:lnSpc>
                <a:spcPct val="100000"/>
              </a:lnSpc>
            </a:pPr>
            <a:r>
              <a:rPr lang="en-US" sz="2000" dirty="0"/>
              <a:t>Every team meeting</a:t>
            </a:r>
          </a:p>
          <a:p>
            <a:pPr lvl="1">
              <a:lnSpc>
                <a:spcPct val="100000"/>
              </a:lnSpc>
            </a:pPr>
            <a:r>
              <a:rPr lang="en-US" sz="2000" dirty="0"/>
              <a:t>Multiple problems</a:t>
            </a:r>
          </a:p>
          <a:p>
            <a:pPr lvl="1">
              <a:lnSpc>
                <a:spcPct val="100000"/>
              </a:lnSpc>
            </a:pPr>
            <a:r>
              <a:rPr lang="en-US" sz="2000" dirty="0"/>
              <a:t>Simulate actual competition conditions (the Spontaneous process)</a:t>
            </a:r>
          </a:p>
          <a:p>
            <a:pPr lvl="2">
              <a:lnSpc>
                <a:spcPct val="100000"/>
              </a:lnSpc>
            </a:pPr>
            <a:r>
              <a:rPr lang="en-US" sz="2000" dirty="0"/>
              <a:t>Team entry into Spontaneous Room</a:t>
            </a:r>
          </a:p>
          <a:p>
            <a:pPr lvl="2">
              <a:lnSpc>
                <a:spcPct val="100000"/>
              </a:lnSpc>
            </a:pPr>
            <a:r>
              <a:rPr lang="en-US" sz="2000" dirty="0"/>
              <a:t>Behavior</a:t>
            </a:r>
          </a:p>
          <a:p>
            <a:pPr lvl="2">
              <a:lnSpc>
                <a:spcPct val="100000"/>
              </a:lnSpc>
            </a:pPr>
            <a:r>
              <a:rPr lang="en-US" sz="2000" dirty="0"/>
              <a:t>Encourage all team members to compete</a:t>
            </a:r>
          </a:p>
          <a:p>
            <a:pPr lvl="2">
              <a:lnSpc>
                <a:spcPct val="100000"/>
              </a:lnSpc>
            </a:pPr>
            <a:r>
              <a:rPr lang="en-US" sz="2000" dirty="0"/>
              <a:t>Team thanks and exit</a:t>
            </a:r>
          </a:p>
          <a:p>
            <a:pPr lvl="1">
              <a:lnSpc>
                <a:spcPct val="100000"/>
              </a:lnSpc>
            </a:pPr>
            <a:r>
              <a:rPr lang="en-US" sz="2000" dirty="0"/>
              <a:t>Do at the start of meetings and enlist other parents to help judge</a:t>
            </a:r>
          </a:p>
          <a:p>
            <a:pPr lvl="1">
              <a:lnSpc>
                <a:spcPct val="100000"/>
              </a:lnSpc>
            </a:pPr>
            <a:endParaRPr lang="en-US" sz="2000" dirty="0"/>
          </a:p>
          <a:p>
            <a:pPr marL="517525" lvl="1" indent="0" algn="ctr">
              <a:lnSpc>
                <a:spcPct val="100000"/>
              </a:lnSpc>
              <a:buNone/>
            </a:pPr>
            <a:r>
              <a:rPr lang="en-US" i="1" dirty="0">
                <a:solidFill>
                  <a:srgbClr val="C00000"/>
                </a:solidFill>
              </a:rPr>
              <a:t>“Practice is the best of all instructors." – </a:t>
            </a:r>
            <a:r>
              <a:rPr lang="en-US" i="1" dirty="0" err="1">
                <a:solidFill>
                  <a:srgbClr val="C00000"/>
                </a:solidFill>
              </a:rPr>
              <a:t>Publilius</a:t>
            </a:r>
            <a:endParaRPr lang="en-US" i="1" dirty="0">
              <a:solidFill>
                <a:srgbClr val="C00000"/>
              </a:solidFill>
            </a:endParaRPr>
          </a:p>
        </p:txBody>
      </p:sp>
      <p:sp>
        <p:nvSpPr>
          <p:cNvPr id="6" name="Rectangle 2">
            <a:extLst>
              <a:ext uri="{FF2B5EF4-FFF2-40B4-BE49-F238E27FC236}">
                <a16:creationId xmlns:a16="http://schemas.microsoft.com/office/drawing/2014/main" id="{5B758FDD-A8A3-4F19-A20D-B41C71BF7DB7}"/>
              </a:ext>
            </a:extLst>
          </p:cNvPr>
          <p:cNvSpPr txBox="1">
            <a:spLocks/>
          </p:cNvSpPr>
          <p:nvPr/>
        </p:nvSpPr>
        <p:spPr>
          <a:xfrm>
            <a:off x="0" y="203200"/>
            <a:ext cx="9144000" cy="677863"/>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63" fontAlgn="auto">
              <a:spcAft>
                <a:spcPts val="0"/>
              </a:spcAft>
              <a:defRPr/>
            </a:pPr>
            <a:r>
              <a:rPr lang="en-US" sz="3900" b="1" i="1" dirty="0">
                <a:solidFill>
                  <a:schemeClr val="tx2">
                    <a:lumMod val="75000"/>
                    <a:lumOff val="25000"/>
                  </a:schemeClr>
                </a:solidFill>
              </a:rPr>
              <a:t>What the Coach can do </a:t>
            </a:r>
            <a:r>
              <a:rPr lang="en-US" sz="1800" b="1" i="1" dirty="0">
                <a:solidFill>
                  <a:schemeClr val="tx2">
                    <a:lumMod val="75000"/>
                    <a:lumOff val="25000"/>
                  </a:schemeClr>
                </a:solidFill>
              </a:rPr>
              <a:t>Cont.</a:t>
            </a:r>
            <a:endParaRPr lang="en-US" sz="1800" i="1" dirty="0">
              <a:solidFill>
                <a:schemeClr val="tx2">
                  <a:lumMod val="75000"/>
                  <a:lumOff val="25000"/>
                </a:schemeClr>
              </a:solidFill>
              <a:latin typeface="Calibri"/>
              <a:ea typeface="+mn-ea"/>
              <a:cs typeface="Calibri"/>
            </a:endParaRPr>
          </a:p>
        </p:txBody>
      </p:sp>
    </p:spTree>
    <p:extLst>
      <p:ext uri="{BB962C8B-B14F-4D97-AF65-F5344CB8AC3E}">
        <p14:creationId xmlns:p14="http://schemas.microsoft.com/office/powerpoint/2010/main" val="28281537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1330641"/>
            <a:ext cx="8229600" cy="53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Practice with them </a:t>
            </a:r>
            <a:r>
              <a:rPr lang="en-US" sz="1800" i="1" dirty="0"/>
              <a:t>Cont.</a:t>
            </a:r>
          </a:p>
          <a:p>
            <a:pPr lvl="1">
              <a:lnSpc>
                <a:spcPct val="100000"/>
              </a:lnSpc>
            </a:pPr>
            <a:r>
              <a:rPr lang="en-US" sz="2000" dirty="0"/>
              <a:t>Deconstruct the solution</a:t>
            </a:r>
          </a:p>
          <a:p>
            <a:pPr lvl="2">
              <a:lnSpc>
                <a:spcPct val="100000"/>
              </a:lnSpc>
            </a:pPr>
            <a:r>
              <a:rPr lang="en-US" sz="2000" dirty="0"/>
              <a:t>Take 5 minutes after they solve the problem to talk</a:t>
            </a:r>
          </a:p>
          <a:p>
            <a:pPr lvl="3">
              <a:lnSpc>
                <a:spcPct val="100000"/>
              </a:lnSpc>
            </a:pPr>
            <a:r>
              <a:rPr lang="en-US" sz="2000" dirty="0"/>
              <a:t>What was done well?</a:t>
            </a:r>
          </a:p>
          <a:p>
            <a:pPr lvl="3">
              <a:lnSpc>
                <a:spcPct val="100000"/>
              </a:lnSpc>
            </a:pPr>
            <a:r>
              <a:rPr lang="en-US" sz="2000" dirty="0"/>
              <a:t>What was done poorly?</a:t>
            </a:r>
          </a:p>
          <a:p>
            <a:pPr lvl="3">
              <a:lnSpc>
                <a:spcPct val="100000"/>
              </a:lnSpc>
            </a:pPr>
            <a:r>
              <a:rPr lang="en-US" sz="2000" dirty="0"/>
              <a:t>What can be done better?</a:t>
            </a:r>
          </a:p>
          <a:p>
            <a:pPr lvl="3">
              <a:lnSpc>
                <a:spcPct val="100000"/>
              </a:lnSpc>
            </a:pPr>
            <a:r>
              <a:rPr lang="en-US" sz="2000" dirty="0"/>
              <a:t>Did anyone have trouble with the problem type?</a:t>
            </a:r>
          </a:p>
          <a:p>
            <a:pPr lvl="1">
              <a:lnSpc>
                <a:spcPct val="100000"/>
              </a:lnSpc>
            </a:pPr>
            <a:r>
              <a:rPr lang="en-US" sz="2000" dirty="0"/>
              <a:t>Repeat the same problems (usually weeks apart) to learn from mistakes and refine/reinforce good parts</a:t>
            </a:r>
          </a:p>
          <a:p>
            <a:pPr lvl="1">
              <a:lnSpc>
                <a:spcPct val="100000"/>
              </a:lnSpc>
            </a:pPr>
            <a:r>
              <a:rPr lang="en-US" sz="2000" dirty="0"/>
              <a:t>Do problems without time limits (extrinsic stick)</a:t>
            </a:r>
          </a:p>
          <a:p>
            <a:pPr lvl="2">
              <a:lnSpc>
                <a:spcPct val="100000"/>
              </a:lnSpc>
            </a:pPr>
            <a:r>
              <a:rPr lang="en-US" sz="2000" dirty="0"/>
              <a:t>Introduce time limits after they can solve well</a:t>
            </a:r>
            <a:r>
              <a:rPr lang="en-US" sz="1600" dirty="0"/>
              <a:t> </a:t>
            </a:r>
          </a:p>
          <a:p>
            <a:pPr marL="914400" lvl="2" indent="0">
              <a:lnSpc>
                <a:spcPct val="100000"/>
              </a:lnSpc>
              <a:buNone/>
            </a:pPr>
            <a:endParaRPr lang="en-US" sz="2400" dirty="0"/>
          </a:p>
          <a:p>
            <a:pPr marL="0" indent="0" algn="ctr">
              <a:lnSpc>
                <a:spcPct val="100000"/>
              </a:lnSpc>
              <a:buNone/>
            </a:pPr>
            <a:r>
              <a:rPr lang="en-US" sz="2800" i="1" dirty="0">
                <a:solidFill>
                  <a:srgbClr val="C00000"/>
                </a:solidFill>
              </a:rPr>
              <a:t>“Experience is a dear teacher, but fools will learn at no other.” - Benjamin Franklin</a:t>
            </a:r>
          </a:p>
        </p:txBody>
      </p:sp>
      <p:sp>
        <p:nvSpPr>
          <p:cNvPr id="5" name="Rectangle 2">
            <a:extLst>
              <a:ext uri="{FF2B5EF4-FFF2-40B4-BE49-F238E27FC236}">
                <a16:creationId xmlns:a16="http://schemas.microsoft.com/office/drawing/2014/main" id="{D41E0A94-DA67-48D1-89BC-7BEC31F0E9CC}"/>
              </a:ext>
            </a:extLst>
          </p:cNvPr>
          <p:cNvSpPr txBox="1">
            <a:spLocks/>
          </p:cNvSpPr>
          <p:nvPr/>
        </p:nvSpPr>
        <p:spPr>
          <a:xfrm>
            <a:off x="0" y="203200"/>
            <a:ext cx="9144000" cy="677863"/>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63" fontAlgn="auto">
              <a:spcAft>
                <a:spcPts val="0"/>
              </a:spcAft>
              <a:defRPr/>
            </a:pPr>
            <a:r>
              <a:rPr lang="en-US" sz="3900" b="1" i="1" dirty="0">
                <a:solidFill>
                  <a:schemeClr val="tx2">
                    <a:lumMod val="75000"/>
                    <a:lumOff val="25000"/>
                  </a:schemeClr>
                </a:solidFill>
              </a:rPr>
              <a:t>What the Coach can do </a:t>
            </a:r>
            <a:r>
              <a:rPr lang="en-US" sz="1800" b="1" i="1" dirty="0">
                <a:solidFill>
                  <a:schemeClr val="tx2">
                    <a:lumMod val="75000"/>
                    <a:lumOff val="25000"/>
                  </a:schemeClr>
                </a:solidFill>
              </a:rPr>
              <a:t>Cont.</a:t>
            </a:r>
            <a:endParaRPr lang="en-US" sz="1800" i="1" dirty="0">
              <a:solidFill>
                <a:schemeClr val="tx2">
                  <a:lumMod val="75000"/>
                  <a:lumOff val="25000"/>
                </a:schemeClr>
              </a:solidFill>
              <a:latin typeface="Calibri"/>
              <a:ea typeface="+mn-ea"/>
              <a:cs typeface="Calibri"/>
            </a:endParaRPr>
          </a:p>
        </p:txBody>
      </p:sp>
    </p:spTree>
    <p:extLst>
      <p:ext uri="{BB962C8B-B14F-4D97-AF65-F5344CB8AC3E}">
        <p14:creationId xmlns:p14="http://schemas.microsoft.com/office/powerpoint/2010/main" val="24599824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65163"/>
          </a:xfrm>
        </p:spPr>
        <p:txBody>
          <a:bodyPr>
            <a:normAutofit/>
          </a:bodyPr>
          <a:lstStyle/>
          <a:p>
            <a:pPr algn="ctr" defTabSz="914363" eaLnBrk="1" fontAlgn="auto" hangingPunct="1">
              <a:spcAft>
                <a:spcPts val="0"/>
              </a:spcAft>
              <a:defRPr/>
            </a:pPr>
            <a:r>
              <a:rPr lang="en-US" b="1" i="1" dirty="0">
                <a:effectLst/>
              </a:rPr>
              <a:t>Problem Solving Strategies</a:t>
            </a:r>
            <a:endParaRPr sz="2000" b="1" i="1" dirty="0">
              <a:latin typeface="Calibri"/>
              <a:ea typeface="+mn-ea"/>
              <a:cs typeface="Calibri"/>
            </a:endParaRPr>
          </a:p>
        </p:txBody>
      </p:sp>
      <p:sp>
        <p:nvSpPr>
          <p:cNvPr id="83970" name="Rectangle 3"/>
          <p:cNvSpPr>
            <a:spLocks noGrp="1"/>
          </p:cNvSpPr>
          <p:nvPr>
            <p:ph sz="quarter" idx="4294967295"/>
          </p:nvPr>
        </p:nvSpPr>
        <p:spPr>
          <a:xfrm>
            <a:off x="423745" y="2055813"/>
            <a:ext cx="8229600" cy="3594100"/>
          </a:xfrm>
        </p:spPr>
        <p:txBody>
          <a:bodyPr>
            <a:normAutofit lnSpcReduction="10000"/>
          </a:bodyPr>
          <a:lstStyle/>
          <a:p>
            <a:pPr marL="0" indent="0" algn="ctr">
              <a:buNone/>
            </a:pPr>
            <a:r>
              <a:rPr lang="en-US" sz="2800" i="1" dirty="0">
                <a:solidFill>
                  <a:srgbClr val="C00000"/>
                </a:solidFill>
              </a:rPr>
              <a:t>“In preparing for battle, I have always found that plans are useless, but planning is indispensable.” - Dwight David Eisenhower</a:t>
            </a:r>
          </a:p>
          <a:p>
            <a:pPr marL="0" indent="0" algn="ctr">
              <a:buNone/>
            </a:pPr>
            <a:endParaRPr lang="en-US" sz="2800" i="1" dirty="0">
              <a:solidFill>
                <a:srgbClr val="C00000"/>
              </a:solidFill>
            </a:endParaRPr>
          </a:p>
          <a:p>
            <a:pPr marL="0" indent="0" algn="ctr">
              <a:buNone/>
            </a:pPr>
            <a:endParaRPr lang="en-US" sz="2800" i="1" dirty="0">
              <a:solidFill>
                <a:srgbClr val="C00000"/>
              </a:solidFill>
            </a:endParaRPr>
          </a:p>
          <a:p>
            <a:pPr marL="0" indent="0" algn="ctr">
              <a:buNone/>
            </a:pPr>
            <a:r>
              <a:rPr lang="en-US" sz="2800" i="1" dirty="0">
                <a:solidFill>
                  <a:srgbClr val="C00000"/>
                </a:solidFill>
              </a:rPr>
              <a:t>“The best way to have a good idea is to have a lot of ideas.” - Dr. Linus Pauling</a:t>
            </a:r>
          </a:p>
          <a:p>
            <a:pPr marL="0" indent="0">
              <a:buNone/>
            </a:pPr>
            <a:endParaRPr lang="en-US" sz="2800" dirty="0"/>
          </a:p>
        </p:txBody>
      </p:sp>
    </p:spTree>
    <p:extLst>
      <p:ext uri="{BB962C8B-B14F-4D97-AF65-F5344CB8AC3E}">
        <p14:creationId xmlns:p14="http://schemas.microsoft.com/office/powerpoint/2010/main" val="26923857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General Strategies</a:t>
            </a:r>
            <a:endParaRPr sz="2000" i="1" dirty="0">
              <a:latin typeface="Calibri"/>
              <a:ea typeface="+mn-ea"/>
              <a:cs typeface="Calibri"/>
            </a:endParaRPr>
          </a:p>
        </p:txBody>
      </p:sp>
      <p:sp>
        <p:nvSpPr>
          <p:cNvPr id="4" name="Rectangle 3"/>
          <p:cNvSpPr txBox="1">
            <a:spLocks/>
          </p:cNvSpPr>
          <p:nvPr/>
        </p:nvSpPr>
        <p:spPr bwMode="auto">
          <a:xfrm>
            <a:off x="457200" y="874050"/>
            <a:ext cx="8229600" cy="620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Time Management</a:t>
            </a:r>
          </a:p>
          <a:p>
            <a:pPr lvl="1">
              <a:lnSpc>
                <a:spcPct val="100000"/>
              </a:lnSpc>
            </a:pPr>
            <a:r>
              <a:rPr lang="en-US" sz="2000" dirty="0"/>
              <a:t>How much time?</a:t>
            </a:r>
          </a:p>
          <a:p>
            <a:pPr lvl="1">
              <a:lnSpc>
                <a:spcPct val="100000"/>
              </a:lnSpc>
            </a:pPr>
            <a:r>
              <a:rPr lang="en-US" sz="2000" dirty="0"/>
              <a:t>Multiple time periods</a:t>
            </a:r>
          </a:p>
          <a:p>
            <a:pPr lvl="2">
              <a:lnSpc>
                <a:spcPct val="100000"/>
              </a:lnSpc>
            </a:pPr>
            <a:r>
              <a:rPr lang="en-US" sz="2000" dirty="0"/>
              <a:t>Think/plan/assemble/test time</a:t>
            </a:r>
          </a:p>
          <a:p>
            <a:pPr lvl="2">
              <a:lnSpc>
                <a:spcPct val="100000"/>
              </a:lnSpc>
            </a:pPr>
            <a:r>
              <a:rPr lang="en-US" sz="2000" dirty="0"/>
              <a:t>Response/present solution time</a:t>
            </a:r>
          </a:p>
          <a:p>
            <a:pPr lvl="1">
              <a:lnSpc>
                <a:spcPct val="100000"/>
              </a:lnSpc>
            </a:pPr>
            <a:r>
              <a:rPr lang="en-US" sz="2000" dirty="0"/>
              <a:t>Single solution time</a:t>
            </a:r>
          </a:p>
          <a:p>
            <a:pPr lvl="2">
              <a:lnSpc>
                <a:spcPct val="100000"/>
              </a:lnSpc>
            </a:pPr>
            <a:r>
              <a:rPr lang="en-US" sz="2000" dirty="0"/>
              <a:t>Used most often in Hands-On Problems</a:t>
            </a:r>
          </a:p>
          <a:p>
            <a:pPr>
              <a:lnSpc>
                <a:spcPct val="100000"/>
              </a:lnSpc>
            </a:pPr>
            <a:r>
              <a:rPr lang="en-US" sz="2400" dirty="0"/>
              <a:t>Talking</a:t>
            </a:r>
          </a:p>
          <a:p>
            <a:pPr lvl="1">
              <a:lnSpc>
                <a:spcPct val="100000"/>
              </a:lnSpc>
            </a:pPr>
            <a:r>
              <a:rPr lang="en-US" sz="2000" dirty="0"/>
              <a:t>Permitted or not</a:t>
            </a:r>
          </a:p>
          <a:p>
            <a:pPr lvl="2">
              <a:lnSpc>
                <a:spcPct val="100000"/>
              </a:lnSpc>
            </a:pPr>
            <a:r>
              <a:rPr lang="en-US" sz="2000" dirty="0"/>
              <a:t>Permitted in Verbal, but not necessarily during Think time</a:t>
            </a:r>
          </a:p>
          <a:p>
            <a:pPr lvl="2">
              <a:lnSpc>
                <a:spcPct val="100000"/>
              </a:lnSpc>
            </a:pPr>
            <a:r>
              <a:rPr lang="en-US" sz="2000" dirty="0"/>
              <a:t>Not necessarily permitted in Hands-On Response time</a:t>
            </a:r>
          </a:p>
          <a:p>
            <a:pPr>
              <a:lnSpc>
                <a:spcPct val="100000"/>
              </a:lnSpc>
            </a:pPr>
            <a:r>
              <a:rPr lang="en-US" sz="2400" dirty="0"/>
              <a:t>Brainstorming</a:t>
            </a:r>
          </a:p>
          <a:p>
            <a:pPr lvl="1">
              <a:lnSpc>
                <a:spcPct val="100000"/>
              </a:lnSpc>
            </a:pPr>
            <a:r>
              <a:rPr lang="en-US" sz="2000" dirty="0"/>
              <a:t>If talking is permitted, use Think/Test time to brainstorm</a:t>
            </a:r>
          </a:p>
          <a:p>
            <a:pPr lvl="1">
              <a:lnSpc>
                <a:spcPct val="100000"/>
              </a:lnSpc>
            </a:pPr>
            <a:r>
              <a:rPr lang="en-US" sz="2000" dirty="0"/>
              <a:t>If not permitted, each team member silently brainstorm</a:t>
            </a:r>
          </a:p>
          <a:p>
            <a:pPr lvl="1">
              <a:lnSpc>
                <a:spcPct val="100000"/>
              </a:lnSpc>
            </a:pPr>
            <a:r>
              <a:rPr lang="en-US" sz="2000" dirty="0"/>
              <a:t>Think of as many responses as possible</a:t>
            </a:r>
          </a:p>
          <a:p>
            <a:pPr>
              <a:lnSpc>
                <a:spcPct val="100000"/>
              </a:lnSpc>
            </a:pPr>
            <a:endParaRPr lang="en-US" sz="2400" dirty="0"/>
          </a:p>
        </p:txBody>
      </p:sp>
    </p:spTree>
    <p:extLst>
      <p:ext uri="{BB962C8B-B14F-4D97-AF65-F5344CB8AC3E}">
        <p14:creationId xmlns:p14="http://schemas.microsoft.com/office/powerpoint/2010/main" val="26806757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Verbal Strategies</a:t>
            </a:r>
            <a:endParaRPr sz="2000" i="1" dirty="0">
              <a:latin typeface="Calibri"/>
              <a:ea typeface="+mn-ea"/>
              <a:cs typeface="Calibri"/>
            </a:endParaRPr>
          </a:p>
        </p:txBody>
      </p:sp>
      <p:sp>
        <p:nvSpPr>
          <p:cNvPr id="4" name="Rectangle 3"/>
          <p:cNvSpPr txBox="1">
            <a:spLocks/>
          </p:cNvSpPr>
          <p:nvPr/>
        </p:nvSpPr>
        <p:spPr bwMode="auto">
          <a:xfrm>
            <a:off x="457199" y="882366"/>
            <a:ext cx="8535725" cy="5478423"/>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Scoring</a:t>
            </a:r>
          </a:p>
          <a:p>
            <a:pPr lvl="1">
              <a:lnSpc>
                <a:spcPct val="100000"/>
              </a:lnSpc>
            </a:pPr>
            <a:r>
              <a:rPr lang="en-US" sz="2000" dirty="0"/>
              <a:t>Factors</a:t>
            </a:r>
          </a:p>
          <a:p>
            <a:pPr lvl="2">
              <a:lnSpc>
                <a:spcPct val="100000"/>
              </a:lnSpc>
            </a:pPr>
            <a:r>
              <a:rPr lang="en-US" sz="2000" dirty="0"/>
              <a:t>Number of responses per team member (usually 5 – 7)</a:t>
            </a:r>
          </a:p>
          <a:p>
            <a:pPr lvl="2">
              <a:lnSpc>
                <a:spcPct val="100000"/>
              </a:lnSpc>
            </a:pPr>
            <a:r>
              <a:rPr lang="en-US" sz="2000" dirty="0"/>
              <a:t>Point difference between Common and Creative</a:t>
            </a:r>
          </a:p>
          <a:p>
            <a:pPr lvl="2">
              <a:lnSpc>
                <a:spcPct val="100000"/>
              </a:lnSpc>
            </a:pPr>
            <a:r>
              <a:rPr lang="en-US" sz="2000" dirty="0"/>
              <a:t>Take enough time to make responses creative without running out of time for using all responses</a:t>
            </a:r>
          </a:p>
          <a:p>
            <a:pPr lvl="1">
              <a:lnSpc>
                <a:spcPct val="100000"/>
              </a:lnSpc>
            </a:pPr>
            <a:r>
              <a:rPr lang="en-US" sz="2000" dirty="0"/>
              <a:t>When responder selects score</a:t>
            </a:r>
          </a:p>
          <a:p>
            <a:pPr lvl="2">
              <a:lnSpc>
                <a:spcPct val="100000"/>
              </a:lnSpc>
            </a:pPr>
            <a:r>
              <a:rPr lang="en-US" sz="2000" dirty="0"/>
              <a:t>Play a High/Low score card when responding</a:t>
            </a:r>
          </a:p>
          <a:p>
            <a:pPr lvl="3">
              <a:lnSpc>
                <a:spcPct val="100000"/>
              </a:lnSpc>
            </a:pPr>
            <a:r>
              <a:rPr lang="en-US" sz="2000" dirty="0"/>
              <a:t>Usually 5 cards: 10/5, 8/4, 6/3, 4/2, 2/1</a:t>
            </a:r>
          </a:p>
          <a:p>
            <a:pPr lvl="4">
              <a:lnSpc>
                <a:spcPct val="100000"/>
              </a:lnSpc>
            </a:pPr>
            <a:r>
              <a:rPr lang="en-US" sz="2000" dirty="0"/>
              <a:t>Both sides are marked so judges can see!</a:t>
            </a:r>
          </a:p>
          <a:p>
            <a:pPr lvl="2">
              <a:lnSpc>
                <a:spcPct val="100000"/>
              </a:lnSpc>
            </a:pPr>
            <a:r>
              <a:rPr lang="en-US" sz="2000" dirty="0"/>
              <a:t>If Creative, gets High score, if Common, gets Low score</a:t>
            </a:r>
          </a:p>
          <a:p>
            <a:pPr lvl="2">
              <a:lnSpc>
                <a:spcPct val="100000"/>
              </a:lnSpc>
            </a:pPr>
            <a:r>
              <a:rPr lang="en-US" sz="2000" dirty="0"/>
              <a:t>Use highest High score cards for sure-fire Creative responses</a:t>
            </a:r>
          </a:p>
          <a:p>
            <a:pPr lvl="2">
              <a:lnSpc>
                <a:spcPct val="100000"/>
              </a:lnSpc>
            </a:pPr>
            <a:r>
              <a:rPr lang="en-US" sz="2000" dirty="0"/>
              <a:t>Then, highest remaining High cards in descending order</a:t>
            </a:r>
          </a:p>
          <a:p>
            <a:pPr lvl="3">
              <a:lnSpc>
                <a:spcPct val="100000"/>
              </a:lnSpc>
            </a:pPr>
            <a:r>
              <a:rPr lang="en-US" sz="2000" dirty="0"/>
              <a:t>Minimizes lost points if time runs out</a:t>
            </a:r>
          </a:p>
          <a:p>
            <a:pPr lvl="1">
              <a:lnSpc>
                <a:spcPct val="100000"/>
              </a:lnSpc>
            </a:pPr>
            <a:r>
              <a:rPr lang="en-US" sz="2000" dirty="0"/>
              <a:t>BE SURE TO USE ALL RESPONSES!</a:t>
            </a:r>
          </a:p>
        </p:txBody>
      </p:sp>
    </p:spTree>
    <p:extLst>
      <p:ext uri="{BB962C8B-B14F-4D97-AF65-F5344CB8AC3E}">
        <p14:creationId xmlns:p14="http://schemas.microsoft.com/office/powerpoint/2010/main" val="17115983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Verbal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Response time</a:t>
            </a:r>
          </a:p>
          <a:p>
            <a:pPr lvl="1">
              <a:lnSpc>
                <a:spcPct val="100000"/>
              </a:lnSpc>
            </a:pPr>
            <a:r>
              <a:rPr lang="en-US" sz="2000" dirty="0"/>
              <a:t>Getting un-stuck</a:t>
            </a:r>
          </a:p>
          <a:p>
            <a:pPr lvl="2">
              <a:lnSpc>
                <a:spcPct val="100000"/>
              </a:lnSpc>
            </a:pPr>
            <a:r>
              <a:rPr lang="en-US" sz="2000" dirty="0"/>
              <a:t>Relax</a:t>
            </a:r>
          </a:p>
          <a:p>
            <a:pPr lvl="2">
              <a:lnSpc>
                <a:spcPct val="100000"/>
              </a:lnSpc>
            </a:pPr>
            <a:r>
              <a:rPr lang="en-US" sz="2000" dirty="0"/>
              <a:t>Try to remember brainstorm ideas</a:t>
            </a:r>
          </a:p>
          <a:p>
            <a:pPr lvl="2">
              <a:lnSpc>
                <a:spcPct val="100000"/>
              </a:lnSpc>
            </a:pPr>
            <a:r>
              <a:rPr lang="en-US" sz="2000" dirty="0"/>
              <a:t>Build-on previous response</a:t>
            </a:r>
          </a:p>
          <a:p>
            <a:pPr lvl="3">
              <a:lnSpc>
                <a:spcPct val="100000"/>
              </a:lnSpc>
            </a:pPr>
            <a:r>
              <a:rPr lang="en-US" sz="2000" dirty="0"/>
              <a:t>Add more detail, or another aspect to it</a:t>
            </a:r>
          </a:p>
          <a:p>
            <a:pPr lvl="3">
              <a:lnSpc>
                <a:spcPct val="100000"/>
              </a:lnSpc>
            </a:pPr>
            <a:r>
              <a:rPr lang="en-US" sz="2000" dirty="0"/>
              <a:t>May be scored Creative</a:t>
            </a:r>
          </a:p>
          <a:p>
            <a:pPr lvl="2">
              <a:lnSpc>
                <a:spcPct val="100000"/>
              </a:lnSpc>
            </a:pPr>
            <a:r>
              <a:rPr lang="en-US" sz="2000" dirty="0"/>
              <a:t>Follow-on previous response</a:t>
            </a:r>
          </a:p>
          <a:p>
            <a:pPr lvl="3">
              <a:lnSpc>
                <a:spcPct val="100000"/>
              </a:lnSpc>
            </a:pPr>
            <a:r>
              <a:rPr lang="en-US" sz="2000" dirty="0"/>
              <a:t>Give a response similar to previous one</a:t>
            </a:r>
          </a:p>
          <a:p>
            <a:pPr lvl="3">
              <a:lnSpc>
                <a:spcPct val="100000"/>
              </a:lnSpc>
            </a:pPr>
            <a:r>
              <a:rPr lang="en-US" sz="2000" dirty="0"/>
              <a:t>Probably scored Common</a:t>
            </a:r>
          </a:p>
          <a:p>
            <a:pPr lvl="2">
              <a:lnSpc>
                <a:spcPct val="100000"/>
              </a:lnSpc>
            </a:pPr>
            <a:r>
              <a:rPr lang="en-US" sz="2000" dirty="0"/>
              <a:t>Repeat previous response</a:t>
            </a:r>
          </a:p>
          <a:p>
            <a:pPr lvl="3">
              <a:lnSpc>
                <a:spcPct val="100000"/>
              </a:lnSpc>
            </a:pPr>
            <a:r>
              <a:rPr lang="en-US" sz="2000" dirty="0"/>
              <a:t>Always scored Common (usually 1 point)</a:t>
            </a:r>
          </a:p>
          <a:p>
            <a:pPr lvl="1">
              <a:lnSpc>
                <a:spcPct val="100000"/>
              </a:lnSpc>
            </a:pPr>
            <a:endParaRPr lang="en-US" sz="2000" dirty="0"/>
          </a:p>
        </p:txBody>
      </p:sp>
    </p:spTree>
    <p:extLst>
      <p:ext uri="{BB962C8B-B14F-4D97-AF65-F5344CB8AC3E}">
        <p14:creationId xmlns:p14="http://schemas.microsoft.com/office/powerpoint/2010/main" val="11562574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Verbal Strategies </a:t>
            </a:r>
            <a:r>
              <a:rPr lang="en-US" sz="2000" b="1" i="1" dirty="0"/>
              <a:t>Cont.</a:t>
            </a:r>
            <a:endParaRPr sz="2000" i="1" dirty="0">
              <a:latin typeface="Calibri"/>
              <a:ea typeface="+mn-ea"/>
              <a:cs typeface="Calibri"/>
            </a:endParaRPr>
          </a:p>
        </p:txBody>
      </p:sp>
      <p:sp>
        <p:nvSpPr>
          <p:cNvPr id="5" name="Rectangle 3">
            <a:extLst>
              <a:ext uri="{FF2B5EF4-FFF2-40B4-BE49-F238E27FC236}">
                <a16:creationId xmlns:a16="http://schemas.microsoft.com/office/drawing/2014/main" id="{154C73A8-5499-EF40-A32D-0E4B1C045C11}"/>
              </a:ext>
            </a:extLst>
          </p:cNvPr>
          <p:cNvSpPr txBox="1">
            <a:spLocks/>
          </p:cNvSpPr>
          <p:nvPr/>
        </p:nvSpPr>
        <p:spPr bwMode="auto">
          <a:xfrm>
            <a:off x="457200" y="1305850"/>
            <a:ext cx="8229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Possible questions to ask</a:t>
            </a:r>
          </a:p>
          <a:p>
            <a:pPr lvl="1">
              <a:lnSpc>
                <a:spcPct val="100000"/>
              </a:lnSpc>
            </a:pPr>
            <a:r>
              <a:rPr lang="en-US" sz="2000" dirty="0"/>
              <a:t>Can we talk during think time?</a:t>
            </a:r>
          </a:p>
          <a:p>
            <a:pPr lvl="2">
              <a:lnSpc>
                <a:spcPct val="100000"/>
              </a:lnSpc>
            </a:pPr>
            <a:r>
              <a:rPr lang="en-US" sz="2000" dirty="0"/>
              <a:t>Usually no</a:t>
            </a:r>
          </a:p>
          <a:p>
            <a:pPr lvl="1">
              <a:lnSpc>
                <a:spcPct val="100000"/>
              </a:lnSpc>
            </a:pPr>
            <a:r>
              <a:rPr lang="en-US" sz="2000" dirty="0"/>
              <a:t>Who goes first?</a:t>
            </a:r>
          </a:p>
          <a:p>
            <a:pPr lvl="2">
              <a:lnSpc>
                <a:spcPct val="100000"/>
              </a:lnSpc>
            </a:pPr>
            <a:r>
              <a:rPr lang="en-US" sz="2000" dirty="0"/>
              <a:t>Usually doesn’t matter</a:t>
            </a:r>
          </a:p>
          <a:p>
            <a:pPr lvl="1">
              <a:lnSpc>
                <a:spcPct val="100000"/>
              </a:lnSpc>
            </a:pPr>
            <a:r>
              <a:rPr lang="en-US" sz="2000" dirty="0"/>
              <a:t>Which direction do we go?</a:t>
            </a:r>
          </a:p>
          <a:p>
            <a:pPr lvl="2">
              <a:lnSpc>
                <a:spcPct val="100000"/>
              </a:lnSpc>
            </a:pPr>
            <a:r>
              <a:rPr lang="en-US" sz="2000" dirty="0"/>
              <a:t>Usually doesn’t matter</a:t>
            </a:r>
          </a:p>
          <a:p>
            <a:pPr lvl="1">
              <a:lnSpc>
                <a:spcPct val="100000"/>
              </a:lnSpc>
            </a:pPr>
            <a:r>
              <a:rPr lang="en-US" sz="2000" dirty="0"/>
              <a:t>Can we go out of turn if someone gets stuck?</a:t>
            </a:r>
          </a:p>
          <a:p>
            <a:pPr lvl="2">
              <a:lnSpc>
                <a:spcPct val="100000"/>
              </a:lnSpc>
            </a:pPr>
            <a:r>
              <a:rPr lang="en-US" sz="2000" dirty="0"/>
              <a:t>Usually no</a:t>
            </a:r>
          </a:p>
          <a:p>
            <a:pPr lvl="1">
              <a:lnSpc>
                <a:spcPct val="100000"/>
              </a:lnSpc>
            </a:pPr>
            <a:r>
              <a:rPr lang="en-US" sz="2000" dirty="0"/>
              <a:t>How much time is left?</a:t>
            </a:r>
          </a:p>
          <a:p>
            <a:pPr lvl="2">
              <a:lnSpc>
                <a:spcPct val="100000"/>
              </a:lnSpc>
            </a:pPr>
            <a:r>
              <a:rPr lang="en-US" sz="2000" dirty="0"/>
              <a:t>You can always ask</a:t>
            </a:r>
          </a:p>
          <a:p>
            <a:pPr lvl="1">
              <a:lnSpc>
                <a:spcPct val="100000"/>
              </a:lnSpc>
            </a:pPr>
            <a:endParaRPr lang="en-US" sz="2000" dirty="0"/>
          </a:p>
        </p:txBody>
      </p:sp>
    </p:spTree>
    <p:extLst>
      <p:ext uri="{BB962C8B-B14F-4D97-AF65-F5344CB8AC3E}">
        <p14:creationId xmlns:p14="http://schemas.microsoft.com/office/powerpoint/2010/main" val="38855970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Verbal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4455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Practice</a:t>
            </a:r>
          </a:p>
          <a:p>
            <a:pPr lvl="1">
              <a:lnSpc>
                <a:spcPct val="100000"/>
              </a:lnSpc>
            </a:pPr>
            <a:r>
              <a:rPr lang="en-US" sz="2000" dirty="0"/>
              <a:t>As many types of verbal problems as possible</a:t>
            </a:r>
          </a:p>
          <a:p>
            <a:pPr lvl="1">
              <a:lnSpc>
                <a:spcPct val="100000"/>
              </a:lnSpc>
            </a:pPr>
            <a:r>
              <a:rPr lang="en-US" sz="2000" dirty="0"/>
              <a:t>Stress the creativity of responses (remember; original and effective)</a:t>
            </a:r>
          </a:p>
          <a:p>
            <a:pPr lvl="2">
              <a:lnSpc>
                <a:spcPct val="100000"/>
              </a:lnSpc>
            </a:pPr>
            <a:r>
              <a:rPr lang="en-US" sz="2000" dirty="0"/>
              <a:t>Humor</a:t>
            </a:r>
          </a:p>
          <a:p>
            <a:pPr lvl="2">
              <a:lnSpc>
                <a:spcPct val="100000"/>
              </a:lnSpc>
            </a:pPr>
            <a:r>
              <a:rPr lang="en-US" sz="2000" dirty="0"/>
              <a:t>Word play</a:t>
            </a:r>
          </a:p>
          <a:p>
            <a:pPr lvl="2">
              <a:lnSpc>
                <a:spcPct val="100000"/>
              </a:lnSpc>
            </a:pPr>
            <a:r>
              <a:rPr lang="en-US" sz="2000" dirty="0"/>
              <a:t>Rhyming</a:t>
            </a:r>
          </a:p>
          <a:p>
            <a:pPr lvl="2">
              <a:lnSpc>
                <a:spcPct val="100000"/>
              </a:lnSpc>
            </a:pPr>
            <a:r>
              <a:rPr lang="en-US" sz="2000" dirty="0"/>
              <a:t>Juxtaposition of ideas</a:t>
            </a:r>
          </a:p>
          <a:p>
            <a:pPr lvl="2">
              <a:lnSpc>
                <a:spcPct val="100000"/>
              </a:lnSpc>
            </a:pPr>
            <a:r>
              <a:rPr lang="en-US" sz="2000" dirty="0"/>
              <a:t>Use of words in novel or unexpected ways (malaprops!)</a:t>
            </a:r>
          </a:p>
          <a:p>
            <a:pPr lvl="2">
              <a:lnSpc>
                <a:spcPct val="100000"/>
              </a:lnSpc>
            </a:pPr>
            <a:r>
              <a:rPr lang="en-US" sz="2000" dirty="0"/>
              <a:t>Intentional misuse of a word or phrase (catachresis or spoonerisms!)</a:t>
            </a:r>
          </a:p>
        </p:txBody>
      </p:sp>
    </p:spTree>
    <p:extLst>
      <p:ext uri="{BB962C8B-B14F-4D97-AF65-F5344CB8AC3E}">
        <p14:creationId xmlns:p14="http://schemas.microsoft.com/office/powerpoint/2010/main" val="33899469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Verbal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4455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Sidebar: Humor</a:t>
            </a:r>
          </a:p>
          <a:p>
            <a:pPr lvl="1">
              <a:lnSpc>
                <a:spcPct val="100000"/>
              </a:lnSpc>
            </a:pPr>
            <a:r>
              <a:rPr lang="en-US" sz="2000" dirty="0"/>
              <a:t>Beware differences in perceptions of humor</a:t>
            </a:r>
          </a:p>
          <a:p>
            <a:pPr lvl="2">
              <a:lnSpc>
                <a:spcPct val="100000"/>
              </a:lnSpc>
            </a:pPr>
            <a:r>
              <a:rPr lang="en-US" sz="2000" dirty="0"/>
              <a:t>Age</a:t>
            </a:r>
          </a:p>
          <a:p>
            <a:pPr lvl="2">
              <a:lnSpc>
                <a:spcPct val="100000"/>
              </a:lnSpc>
            </a:pPr>
            <a:r>
              <a:rPr lang="en-US" sz="2000" dirty="0"/>
              <a:t>Upbringing</a:t>
            </a:r>
          </a:p>
          <a:p>
            <a:pPr lvl="2">
              <a:lnSpc>
                <a:spcPct val="100000"/>
              </a:lnSpc>
            </a:pPr>
            <a:r>
              <a:rPr lang="en-US" sz="2000" dirty="0"/>
              <a:t>Popular culture</a:t>
            </a:r>
          </a:p>
          <a:p>
            <a:pPr lvl="2">
              <a:lnSpc>
                <a:spcPct val="100000"/>
              </a:lnSpc>
            </a:pPr>
            <a:r>
              <a:rPr lang="en-US" sz="2000" dirty="0"/>
              <a:t>Social media</a:t>
            </a:r>
          </a:p>
          <a:p>
            <a:pPr lvl="1">
              <a:lnSpc>
                <a:spcPct val="100000"/>
              </a:lnSpc>
            </a:pPr>
            <a:r>
              <a:rPr lang="en-US" sz="2000" dirty="0"/>
              <a:t>Avoid anything that could be interpreted as defamatory or offensive</a:t>
            </a:r>
          </a:p>
          <a:p>
            <a:pPr lvl="2">
              <a:lnSpc>
                <a:spcPct val="100000"/>
              </a:lnSpc>
            </a:pPr>
            <a:r>
              <a:rPr lang="en-US" sz="2000" dirty="0"/>
              <a:t>Ethnicity</a:t>
            </a:r>
          </a:p>
          <a:p>
            <a:pPr lvl="2">
              <a:lnSpc>
                <a:spcPct val="100000"/>
              </a:lnSpc>
            </a:pPr>
            <a:r>
              <a:rPr lang="en-US" sz="2000" dirty="0"/>
              <a:t>Race</a:t>
            </a:r>
          </a:p>
          <a:p>
            <a:pPr lvl="2">
              <a:lnSpc>
                <a:spcPct val="100000"/>
              </a:lnSpc>
            </a:pPr>
            <a:r>
              <a:rPr lang="en-US" sz="2000" dirty="0"/>
              <a:t>Religion</a:t>
            </a:r>
          </a:p>
          <a:p>
            <a:pPr lvl="2">
              <a:lnSpc>
                <a:spcPct val="100000"/>
              </a:lnSpc>
            </a:pPr>
            <a:r>
              <a:rPr lang="en-US" sz="2000" dirty="0"/>
              <a:t>Sex / sexual orientation	</a:t>
            </a:r>
          </a:p>
          <a:p>
            <a:pPr lvl="1">
              <a:lnSpc>
                <a:spcPct val="100000"/>
              </a:lnSpc>
            </a:pPr>
            <a:r>
              <a:rPr lang="en-US" sz="2000" b="1" dirty="0"/>
              <a:t>See the Program Guide for rules on Unsportsmanlike Conduct</a:t>
            </a:r>
          </a:p>
        </p:txBody>
      </p:sp>
    </p:spTree>
    <p:extLst>
      <p:ext uri="{BB962C8B-B14F-4D97-AF65-F5344CB8AC3E}">
        <p14:creationId xmlns:p14="http://schemas.microsoft.com/office/powerpoint/2010/main" val="38647196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Know your team’s strengths</a:t>
            </a:r>
          </a:p>
          <a:p>
            <a:pPr lvl="1">
              <a:lnSpc>
                <a:spcPct val="100000"/>
              </a:lnSpc>
            </a:pPr>
            <a:r>
              <a:rPr lang="en-US" sz="2000" dirty="0"/>
              <a:t>Who has limited verbal skills</a:t>
            </a:r>
          </a:p>
          <a:p>
            <a:pPr lvl="1">
              <a:lnSpc>
                <a:spcPct val="100000"/>
              </a:lnSpc>
            </a:pPr>
            <a:r>
              <a:rPr lang="en-US" sz="2000" dirty="0"/>
              <a:t>Who gets tongue-tied</a:t>
            </a:r>
          </a:p>
          <a:p>
            <a:pPr lvl="1">
              <a:lnSpc>
                <a:spcPct val="100000"/>
              </a:lnSpc>
            </a:pPr>
            <a:r>
              <a:rPr lang="en-US" sz="2000" dirty="0"/>
              <a:t>Who is quick witted, funny, original</a:t>
            </a:r>
          </a:p>
          <a:p>
            <a:pPr>
              <a:lnSpc>
                <a:spcPct val="100000"/>
              </a:lnSpc>
            </a:pPr>
            <a:r>
              <a:rPr lang="en-US" sz="2400" dirty="0"/>
              <a:t>Practice to improve them</a:t>
            </a:r>
          </a:p>
        </p:txBody>
      </p:sp>
    </p:spTree>
    <p:extLst>
      <p:ext uri="{BB962C8B-B14F-4D97-AF65-F5344CB8AC3E}">
        <p14:creationId xmlns:p14="http://schemas.microsoft.com/office/powerpoint/2010/main" val="30016692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b="1" i="1" dirty="0">
                <a:latin typeface="Century Schoolbook" panose="02040604050505020304" pitchFamily="18" charset="0"/>
                <a:ea typeface="+mn-ea"/>
                <a:cs typeface="Calibri"/>
              </a:rPr>
              <a:t>Agenda</a:t>
            </a:r>
          </a:p>
        </p:txBody>
      </p:sp>
      <p:sp>
        <p:nvSpPr>
          <p:cNvPr id="4" name="Rectangle 3"/>
          <p:cNvSpPr txBox="1">
            <a:spLocks/>
          </p:cNvSpPr>
          <p:nvPr/>
        </p:nvSpPr>
        <p:spPr bwMode="auto">
          <a:xfrm>
            <a:off x="457200" y="972068"/>
            <a:ext cx="8229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Prerequisites</a:t>
            </a:r>
          </a:p>
          <a:p>
            <a:pPr lvl="1"/>
            <a:r>
              <a:rPr lang="en-US" sz="2400" dirty="0"/>
              <a:t>Sidebar: Motivation</a:t>
            </a:r>
          </a:p>
          <a:p>
            <a:pPr lvl="1"/>
            <a:r>
              <a:rPr lang="en-US" sz="2400" dirty="0"/>
              <a:t>Outside Assistance?</a:t>
            </a:r>
          </a:p>
          <a:p>
            <a:pPr lvl="1"/>
            <a:r>
              <a:rPr lang="en-US" sz="2400" dirty="0"/>
              <a:t>What is Spontaneous?</a:t>
            </a:r>
          </a:p>
          <a:p>
            <a:pPr lvl="1"/>
            <a:r>
              <a:rPr lang="en-US" sz="2400" dirty="0"/>
              <a:t>The Spontaneous Problem Process</a:t>
            </a:r>
          </a:p>
          <a:p>
            <a:pPr lvl="1"/>
            <a:r>
              <a:rPr lang="en-US" sz="2400" dirty="0"/>
              <a:t>Behavior</a:t>
            </a:r>
          </a:p>
          <a:p>
            <a:pPr lvl="1"/>
            <a:r>
              <a:rPr lang="en-US" sz="2400" dirty="0"/>
              <a:t>Understand the problem</a:t>
            </a:r>
          </a:p>
          <a:p>
            <a:pPr lvl="1"/>
            <a:r>
              <a:rPr lang="en-US" sz="2400" dirty="0"/>
              <a:t>What the Coach can do</a:t>
            </a:r>
          </a:p>
          <a:p>
            <a:pPr lvl="1"/>
            <a:r>
              <a:rPr lang="en-US" sz="2400" dirty="0"/>
              <a:t>Problem solving strategies</a:t>
            </a:r>
          </a:p>
          <a:p>
            <a:pPr lvl="1"/>
            <a:r>
              <a:rPr lang="en-US" sz="2400" dirty="0"/>
              <a:t>Closing comments</a:t>
            </a:r>
          </a:p>
          <a:p>
            <a:pPr lvl="1"/>
            <a:r>
              <a:rPr lang="en-US" sz="2400" dirty="0"/>
              <a:t>Resource recommendations</a:t>
            </a:r>
          </a:p>
          <a:p>
            <a:pPr lvl="1"/>
            <a:r>
              <a:rPr lang="en-US" sz="2400" dirty="0"/>
              <a:t>Wrap-up</a:t>
            </a:r>
          </a:p>
        </p:txBody>
      </p:sp>
    </p:spTree>
    <p:extLst>
      <p:ext uri="{BB962C8B-B14F-4D97-AF65-F5344CB8AC3E}">
        <p14:creationId xmlns:p14="http://schemas.microsoft.com/office/powerpoint/2010/main" val="29823731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193368"/>
            <a:ext cx="9144000" cy="677863"/>
          </a:xfrm>
          <a:noFill/>
        </p:spPr>
        <p:txBody>
          <a:bodyPr>
            <a:normAutofit/>
          </a:bodyPr>
          <a:lstStyle/>
          <a:p>
            <a:pPr algn="ctr" defTabSz="914363">
              <a:defRPr/>
            </a:pPr>
            <a:r>
              <a:rPr lang="en-US" b="1" i="1" dirty="0"/>
              <a:t>Hands-On Strategies</a:t>
            </a:r>
            <a:endParaRPr sz="2000" i="1" dirty="0">
              <a:latin typeface="Calibri"/>
              <a:ea typeface="+mn-ea"/>
              <a:cs typeface="Calibri"/>
            </a:endParaRPr>
          </a:p>
        </p:txBody>
      </p:sp>
      <p:sp>
        <p:nvSpPr>
          <p:cNvPr id="4" name="Rectangle 3"/>
          <p:cNvSpPr txBox="1">
            <a:spLocks/>
          </p:cNvSpPr>
          <p:nvPr/>
        </p:nvSpPr>
        <p:spPr bwMode="auto">
          <a:xfrm>
            <a:off x="457200" y="1305850"/>
            <a:ext cx="8229600" cy="32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Hands-on types</a:t>
            </a:r>
          </a:p>
          <a:p>
            <a:pPr lvl="1">
              <a:lnSpc>
                <a:spcPct val="100000"/>
              </a:lnSpc>
            </a:pPr>
            <a:r>
              <a:rPr lang="en-US" sz="2000" dirty="0"/>
              <a:t>Construction: build something to meet a specific criteria</a:t>
            </a:r>
          </a:p>
          <a:p>
            <a:pPr lvl="2">
              <a:lnSpc>
                <a:spcPct val="100000"/>
              </a:lnSpc>
            </a:pPr>
            <a:r>
              <a:rPr lang="en-US" sz="2000" dirty="0"/>
              <a:t>A tower that will hold items</a:t>
            </a:r>
          </a:p>
          <a:p>
            <a:pPr lvl="2">
              <a:lnSpc>
                <a:spcPct val="100000"/>
              </a:lnSpc>
            </a:pPr>
            <a:r>
              <a:rPr lang="en-US" sz="2000" dirty="0"/>
              <a:t>A bridge that will span a distance</a:t>
            </a:r>
          </a:p>
          <a:p>
            <a:pPr lvl="2">
              <a:lnSpc>
                <a:spcPct val="100000"/>
              </a:lnSpc>
            </a:pPr>
            <a:r>
              <a:rPr lang="en-US" sz="2000" dirty="0"/>
              <a:t>Multiple items to achieve a specific goal</a:t>
            </a:r>
          </a:p>
          <a:p>
            <a:pPr lvl="1">
              <a:lnSpc>
                <a:spcPct val="100000"/>
              </a:lnSpc>
            </a:pPr>
            <a:r>
              <a:rPr lang="en-US" sz="2000" dirty="0"/>
              <a:t>Task: use materials to manipulate objects over a “course”</a:t>
            </a:r>
          </a:p>
          <a:p>
            <a:pPr lvl="2">
              <a:lnSpc>
                <a:spcPct val="100000"/>
              </a:lnSpc>
            </a:pPr>
            <a:r>
              <a:rPr lang="en-US" sz="2000" dirty="0"/>
              <a:t>Place/retrieve objects in bounded scoring locations</a:t>
            </a:r>
          </a:p>
          <a:p>
            <a:pPr lvl="2">
              <a:lnSpc>
                <a:spcPct val="100000"/>
              </a:lnSpc>
            </a:pPr>
            <a:r>
              <a:rPr lang="en-US" sz="2000" dirty="0"/>
              <a:t>Move objects for as long/as far as possible</a:t>
            </a:r>
          </a:p>
          <a:p>
            <a:pPr lvl="1">
              <a:lnSpc>
                <a:spcPct val="100000"/>
              </a:lnSpc>
            </a:pPr>
            <a:endParaRPr lang="en-US" sz="1600" dirty="0"/>
          </a:p>
        </p:txBody>
      </p:sp>
    </p:spTree>
    <p:extLst>
      <p:ext uri="{BB962C8B-B14F-4D97-AF65-F5344CB8AC3E}">
        <p14:creationId xmlns:p14="http://schemas.microsoft.com/office/powerpoint/2010/main" val="99710608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178850"/>
            <a:ext cx="8229600" cy="589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Scoring</a:t>
            </a:r>
          </a:p>
          <a:p>
            <a:pPr lvl="1">
              <a:lnSpc>
                <a:spcPct val="100000"/>
              </a:lnSpc>
            </a:pPr>
            <a:r>
              <a:rPr lang="en-US" sz="2000" dirty="0"/>
              <a:t>Understand scoring requirements</a:t>
            </a:r>
          </a:p>
          <a:p>
            <a:pPr lvl="2">
              <a:lnSpc>
                <a:spcPct val="100000"/>
              </a:lnSpc>
            </a:pPr>
            <a:r>
              <a:rPr lang="en-US" sz="2000" dirty="0"/>
              <a:t>Identify what has to be done to maximize score</a:t>
            </a:r>
          </a:p>
          <a:p>
            <a:pPr lvl="2">
              <a:lnSpc>
                <a:spcPct val="100000"/>
              </a:lnSpc>
            </a:pPr>
            <a:r>
              <a:rPr lang="en-US" sz="2000" dirty="0"/>
              <a:t>Work to achieve maximum score</a:t>
            </a:r>
          </a:p>
          <a:p>
            <a:pPr lvl="2">
              <a:lnSpc>
                <a:spcPct val="100000"/>
              </a:lnSpc>
            </a:pPr>
            <a:r>
              <a:rPr lang="en-US" sz="2000" dirty="0"/>
              <a:t>Balance success with creativity</a:t>
            </a:r>
          </a:p>
          <a:p>
            <a:pPr lvl="1">
              <a:lnSpc>
                <a:spcPct val="100000"/>
              </a:lnSpc>
            </a:pPr>
            <a:r>
              <a:rPr lang="en-US" sz="2000" dirty="0"/>
              <a:t>If “how well team works together” is a scoring element, be on good behavior</a:t>
            </a:r>
          </a:p>
          <a:p>
            <a:pPr lvl="2">
              <a:lnSpc>
                <a:spcPct val="100000"/>
              </a:lnSpc>
            </a:pPr>
            <a:r>
              <a:rPr lang="en-US" sz="2000" dirty="0"/>
              <a:t>Usually worth 1 to 10 points</a:t>
            </a:r>
          </a:p>
          <a:p>
            <a:pPr lvl="1">
              <a:lnSpc>
                <a:spcPct val="100000"/>
              </a:lnSpc>
            </a:pPr>
            <a:r>
              <a:rPr lang="en-US" sz="2000" dirty="0"/>
              <a:t>If “creativity of solution” is a scoring element, use materials in unusual ways or combinations, </a:t>
            </a:r>
            <a:r>
              <a:rPr lang="en-US" sz="2000" u="sng" dirty="0"/>
              <a:t>not</a:t>
            </a:r>
            <a:r>
              <a:rPr lang="en-US" sz="2000" dirty="0"/>
              <a:t> merely decorative!</a:t>
            </a:r>
          </a:p>
          <a:p>
            <a:pPr lvl="2">
              <a:lnSpc>
                <a:spcPct val="100000"/>
              </a:lnSpc>
            </a:pPr>
            <a:r>
              <a:rPr lang="en-US" sz="2000" dirty="0"/>
              <a:t>Usually worth 1 to 15 points</a:t>
            </a:r>
          </a:p>
          <a:p>
            <a:pPr lvl="1">
              <a:lnSpc>
                <a:spcPct val="100000"/>
              </a:lnSpc>
            </a:pPr>
            <a:r>
              <a:rPr lang="en-US" sz="2000" dirty="0"/>
              <a:t>Be aware of point difference between “creativity” element and maximum scoring potential</a:t>
            </a:r>
          </a:p>
          <a:p>
            <a:pPr lvl="2">
              <a:lnSpc>
                <a:spcPct val="100000"/>
              </a:lnSpc>
            </a:pPr>
            <a:r>
              <a:rPr lang="en-US" sz="2000" u="sng" dirty="0"/>
              <a:t>If potential solution score is significantly larger than “creativity” score, make sure focus is on maximizing solution score</a:t>
            </a:r>
          </a:p>
          <a:p>
            <a:pPr marL="517525" lvl="1" indent="0">
              <a:lnSpc>
                <a:spcPct val="100000"/>
              </a:lnSpc>
              <a:buNone/>
            </a:pPr>
            <a:endParaRPr lang="en-US" sz="1600" dirty="0"/>
          </a:p>
        </p:txBody>
      </p:sp>
    </p:spTree>
    <p:extLst>
      <p:ext uri="{BB962C8B-B14F-4D97-AF65-F5344CB8AC3E}">
        <p14:creationId xmlns:p14="http://schemas.microsoft.com/office/powerpoint/2010/main" val="257589478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13032"/>
            <a:ext cx="9144000" cy="677863"/>
          </a:xfrm>
          <a:noFill/>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 time (plan/assemble/test)</a:t>
            </a:r>
          </a:p>
          <a:p>
            <a:pPr lvl="1">
              <a:lnSpc>
                <a:spcPct val="100000"/>
              </a:lnSpc>
            </a:pPr>
            <a:r>
              <a:rPr lang="en-US" sz="2000" dirty="0"/>
              <a:t>Brainstorming - Go “around the table”</a:t>
            </a:r>
          </a:p>
          <a:p>
            <a:pPr lvl="2">
              <a:lnSpc>
                <a:spcPct val="100000"/>
              </a:lnSpc>
            </a:pPr>
            <a:r>
              <a:rPr lang="en-US" sz="2000" dirty="0"/>
              <a:t>Brainstorm concepts</a:t>
            </a:r>
          </a:p>
          <a:p>
            <a:pPr lvl="3">
              <a:lnSpc>
                <a:spcPct val="100000"/>
              </a:lnSpc>
            </a:pPr>
            <a:r>
              <a:rPr lang="en-US" sz="2000" dirty="0"/>
              <a:t>5 seconds per team member</a:t>
            </a:r>
          </a:p>
          <a:p>
            <a:pPr lvl="3">
              <a:lnSpc>
                <a:spcPct val="100000"/>
              </a:lnSpc>
            </a:pPr>
            <a:r>
              <a:rPr lang="en-US" sz="2000" dirty="0"/>
              <a:t>Moderator prompts each in turn</a:t>
            </a:r>
          </a:p>
          <a:p>
            <a:pPr lvl="3">
              <a:lnSpc>
                <a:spcPct val="100000"/>
              </a:lnSpc>
            </a:pPr>
            <a:r>
              <a:rPr lang="en-US" sz="2000" dirty="0"/>
              <a:t>Come to consensus on approach </a:t>
            </a:r>
          </a:p>
          <a:p>
            <a:pPr lvl="3">
              <a:lnSpc>
                <a:spcPct val="100000"/>
              </a:lnSpc>
            </a:pPr>
            <a:r>
              <a:rPr lang="en-US" sz="2000" dirty="0"/>
              <a:t>Identify components to then assemble</a:t>
            </a:r>
          </a:p>
          <a:p>
            <a:pPr lvl="1">
              <a:lnSpc>
                <a:spcPct val="100000"/>
              </a:lnSpc>
            </a:pPr>
            <a:r>
              <a:rPr lang="en-US" sz="2000" dirty="0"/>
              <a:t>Analyze scoring</a:t>
            </a:r>
          </a:p>
          <a:p>
            <a:pPr lvl="2">
              <a:lnSpc>
                <a:spcPct val="100000"/>
              </a:lnSpc>
            </a:pPr>
            <a:r>
              <a:rPr lang="en-US" sz="2000" dirty="0"/>
              <a:t>Identify potential maximum score</a:t>
            </a:r>
          </a:p>
          <a:p>
            <a:pPr lvl="2">
              <a:lnSpc>
                <a:spcPct val="100000"/>
              </a:lnSpc>
            </a:pPr>
            <a:r>
              <a:rPr lang="en-US" sz="2000" dirty="0"/>
              <a:t>Prioritize solving the problem Vs. creativity</a:t>
            </a:r>
          </a:p>
          <a:p>
            <a:pPr lvl="2">
              <a:lnSpc>
                <a:spcPct val="100000"/>
              </a:lnSpc>
            </a:pPr>
            <a:r>
              <a:rPr lang="en-US" sz="2000" dirty="0"/>
              <a:t>If problem includes boundaries, ask if leaning over is OK</a:t>
            </a:r>
          </a:p>
          <a:p>
            <a:pPr>
              <a:lnSpc>
                <a:spcPct val="100000"/>
              </a:lnSpc>
            </a:pPr>
            <a:r>
              <a:rPr lang="en-US" sz="2400" dirty="0"/>
              <a:t>ALWAYS WORK WELL TOGETHER!</a:t>
            </a:r>
          </a:p>
          <a:p>
            <a:pPr lvl="1">
              <a:lnSpc>
                <a:spcPct val="100000"/>
              </a:lnSpc>
            </a:pPr>
            <a:endParaRPr lang="en-US" sz="1600" dirty="0"/>
          </a:p>
        </p:txBody>
      </p:sp>
    </p:spTree>
    <p:extLst>
      <p:ext uri="{BB962C8B-B14F-4D97-AF65-F5344CB8AC3E}">
        <p14:creationId xmlns:p14="http://schemas.microsoft.com/office/powerpoint/2010/main" val="24425276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1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 time (plan/assemble/test) </a:t>
            </a:r>
            <a:r>
              <a:rPr lang="en-US" sz="1800" dirty="0"/>
              <a:t>Cont.</a:t>
            </a:r>
          </a:p>
          <a:p>
            <a:pPr lvl="1">
              <a:lnSpc>
                <a:spcPct val="100000"/>
              </a:lnSpc>
            </a:pPr>
            <a:r>
              <a:rPr lang="en-US" sz="2000" dirty="0"/>
              <a:t>Assess inventory</a:t>
            </a:r>
          </a:p>
          <a:p>
            <a:pPr lvl="2">
              <a:lnSpc>
                <a:spcPct val="100000"/>
              </a:lnSpc>
            </a:pPr>
            <a:r>
              <a:rPr lang="en-US" sz="2000" dirty="0"/>
              <a:t>Materials to manipulate (can break, cut, tear, etc.)</a:t>
            </a:r>
          </a:p>
          <a:p>
            <a:pPr lvl="3">
              <a:lnSpc>
                <a:spcPct val="100000"/>
              </a:lnSpc>
            </a:pPr>
            <a:r>
              <a:rPr lang="en-US" sz="2000" dirty="0"/>
              <a:t>E.g., paper, toothpicks, clay, tape/mailing labels, straws, paperclips, spaghetti, rubber bands, string/yarn, pipe cleaners, paper/plastic cups, unsharpened pencils, tin foil, cotton balls, etc.</a:t>
            </a:r>
          </a:p>
          <a:p>
            <a:pPr lvl="2">
              <a:lnSpc>
                <a:spcPct val="100000"/>
              </a:lnSpc>
            </a:pPr>
            <a:r>
              <a:rPr lang="en-US" sz="2000" dirty="0"/>
              <a:t>Materials to use as tools (cannot be manipulated)</a:t>
            </a:r>
          </a:p>
          <a:p>
            <a:pPr lvl="3">
              <a:lnSpc>
                <a:spcPct val="100000"/>
              </a:lnSpc>
            </a:pPr>
            <a:r>
              <a:rPr lang="en-US" sz="2000" dirty="0"/>
              <a:t>Usually marked with Yellow tape</a:t>
            </a:r>
          </a:p>
          <a:p>
            <a:pPr lvl="3">
              <a:lnSpc>
                <a:spcPct val="100000"/>
              </a:lnSpc>
            </a:pPr>
            <a:r>
              <a:rPr lang="en-US" sz="2000" dirty="0"/>
              <a:t>E.g., scissors, rulers, containers, markers, etc.</a:t>
            </a:r>
          </a:p>
          <a:p>
            <a:pPr lvl="3">
              <a:lnSpc>
                <a:spcPct val="100000"/>
              </a:lnSpc>
            </a:pPr>
            <a:r>
              <a:rPr lang="en-US" sz="2000" dirty="0"/>
              <a:t>Ask: Can tools be used as part of the solution?</a:t>
            </a:r>
          </a:p>
          <a:p>
            <a:pPr lvl="1">
              <a:lnSpc>
                <a:spcPct val="100000"/>
              </a:lnSpc>
            </a:pPr>
            <a:endParaRPr lang="en-US" sz="1600" dirty="0"/>
          </a:p>
        </p:txBody>
      </p:sp>
    </p:spTree>
    <p:extLst>
      <p:ext uri="{BB962C8B-B14F-4D97-AF65-F5344CB8AC3E}">
        <p14:creationId xmlns:p14="http://schemas.microsoft.com/office/powerpoint/2010/main" val="258127074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 time (plan/assemble/test) </a:t>
            </a:r>
            <a:r>
              <a:rPr lang="en-US" sz="1800" dirty="0"/>
              <a:t>Cont.</a:t>
            </a:r>
          </a:p>
          <a:p>
            <a:pPr lvl="1">
              <a:lnSpc>
                <a:spcPct val="100000"/>
              </a:lnSpc>
            </a:pPr>
            <a:r>
              <a:rPr lang="en-US" sz="2000" dirty="0"/>
              <a:t>Miscellaneous materials</a:t>
            </a:r>
          </a:p>
          <a:p>
            <a:pPr lvl="2">
              <a:lnSpc>
                <a:spcPct val="100000"/>
              </a:lnSpc>
            </a:pPr>
            <a:r>
              <a:rPr lang="en-US" sz="2000" dirty="0"/>
              <a:t>Toys</a:t>
            </a:r>
          </a:p>
          <a:p>
            <a:pPr lvl="3">
              <a:lnSpc>
                <a:spcPct val="100000"/>
              </a:lnSpc>
            </a:pPr>
            <a:r>
              <a:rPr lang="en-US" sz="2000" dirty="0"/>
              <a:t>Golf clubs</a:t>
            </a:r>
          </a:p>
          <a:p>
            <a:pPr lvl="3">
              <a:lnSpc>
                <a:spcPct val="100000"/>
              </a:lnSpc>
            </a:pPr>
            <a:r>
              <a:rPr lang="en-US" sz="2000" dirty="0"/>
              <a:t>Dolls</a:t>
            </a:r>
          </a:p>
          <a:p>
            <a:pPr lvl="3">
              <a:lnSpc>
                <a:spcPct val="100000"/>
              </a:lnSpc>
            </a:pPr>
            <a:r>
              <a:rPr lang="en-US" sz="2000" dirty="0"/>
              <a:t>Model cars/planes</a:t>
            </a:r>
          </a:p>
          <a:p>
            <a:pPr lvl="2">
              <a:lnSpc>
                <a:spcPct val="100000"/>
              </a:lnSpc>
            </a:pPr>
            <a:r>
              <a:rPr lang="en-US" sz="2000" dirty="0"/>
              <a:t>Balls, all kinds</a:t>
            </a:r>
          </a:p>
          <a:p>
            <a:pPr lvl="2">
              <a:lnSpc>
                <a:spcPct val="100000"/>
              </a:lnSpc>
            </a:pPr>
            <a:r>
              <a:rPr lang="en-US" sz="2000" dirty="0"/>
              <a:t>Brooms</a:t>
            </a:r>
          </a:p>
          <a:p>
            <a:pPr lvl="2">
              <a:lnSpc>
                <a:spcPct val="100000"/>
              </a:lnSpc>
            </a:pPr>
            <a:r>
              <a:rPr lang="en-US" sz="2000" dirty="0"/>
              <a:t>Yardsticks/rulers/sticks of balsa wood</a:t>
            </a:r>
          </a:p>
          <a:p>
            <a:pPr lvl="2">
              <a:lnSpc>
                <a:spcPct val="100000"/>
              </a:lnSpc>
            </a:pPr>
            <a:r>
              <a:rPr lang="en-US" sz="2000" dirty="0"/>
              <a:t>Kitchen utensils/pots &amp; pans</a:t>
            </a:r>
          </a:p>
          <a:p>
            <a:pPr lvl="2">
              <a:lnSpc>
                <a:spcPct val="100000"/>
              </a:lnSpc>
            </a:pPr>
            <a:r>
              <a:rPr lang="en-US" sz="2000" dirty="0"/>
              <a:t>Etc., etc., etc.</a:t>
            </a:r>
          </a:p>
          <a:p>
            <a:pPr lvl="1">
              <a:lnSpc>
                <a:spcPct val="100000"/>
              </a:lnSpc>
            </a:pPr>
            <a:r>
              <a:rPr lang="en-US" sz="2000" dirty="0"/>
              <a:t>Look for opportunities to use materials in creative ways</a:t>
            </a:r>
          </a:p>
          <a:p>
            <a:pPr lvl="2">
              <a:lnSpc>
                <a:spcPct val="100000"/>
              </a:lnSpc>
            </a:pPr>
            <a:r>
              <a:rPr lang="en-US" sz="2000" dirty="0"/>
              <a:t>Using all the materials does </a:t>
            </a:r>
            <a:r>
              <a:rPr lang="en-US" sz="2000" u="sng" dirty="0"/>
              <a:t>not</a:t>
            </a:r>
            <a:r>
              <a:rPr lang="en-US" sz="2000" dirty="0"/>
              <a:t> equate to being creative</a:t>
            </a:r>
          </a:p>
          <a:p>
            <a:pPr lvl="2">
              <a:lnSpc>
                <a:spcPct val="100000"/>
              </a:lnSpc>
            </a:pPr>
            <a:r>
              <a:rPr lang="en-US" sz="2000" dirty="0"/>
              <a:t>Look for using them in creative combinations</a:t>
            </a:r>
          </a:p>
        </p:txBody>
      </p:sp>
    </p:spTree>
    <p:extLst>
      <p:ext uri="{BB962C8B-B14F-4D97-AF65-F5344CB8AC3E}">
        <p14:creationId xmlns:p14="http://schemas.microsoft.com/office/powerpoint/2010/main" val="21934350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 time (plan/assemble/test) </a:t>
            </a:r>
            <a:r>
              <a:rPr lang="en-US" sz="1800" dirty="0"/>
              <a:t>Cont.</a:t>
            </a:r>
          </a:p>
          <a:p>
            <a:pPr lvl="1">
              <a:lnSpc>
                <a:spcPct val="100000"/>
              </a:lnSpc>
            </a:pPr>
            <a:r>
              <a:rPr lang="en-US" sz="2000" dirty="0"/>
              <a:t>Assemble</a:t>
            </a:r>
          </a:p>
          <a:p>
            <a:pPr lvl="2">
              <a:lnSpc>
                <a:spcPct val="100000"/>
              </a:lnSpc>
            </a:pPr>
            <a:r>
              <a:rPr lang="en-US" sz="2000" dirty="0"/>
              <a:t>If multiple items required, analyze components</a:t>
            </a:r>
          </a:p>
          <a:p>
            <a:pPr lvl="2">
              <a:lnSpc>
                <a:spcPct val="100000"/>
              </a:lnSpc>
            </a:pPr>
            <a:r>
              <a:rPr lang="en-US" sz="2000" dirty="0"/>
              <a:t>Assign assembly teams for components</a:t>
            </a:r>
          </a:p>
          <a:p>
            <a:pPr lvl="2">
              <a:lnSpc>
                <a:spcPct val="100000"/>
              </a:lnSpc>
            </a:pPr>
            <a:r>
              <a:rPr lang="en-US" sz="2000" dirty="0"/>
              <a:t>SHARE COMMON MATERIALS!!!</a:t>
            </a:r>
          </a:p>
          <a:p>
            <a:pPr lvl="1">
              <a:lnSpc>
                <a:spcPct val="100000"/>
              </a:lnSpc>
            </a:pPr>
            <a:r>
              <a:rPr lang="en-US" sz="2000" dirty="0"/>
              <a:t>Avoid “futzing”</a:t>
            </a:r>
          </a:p>
          <a:p>
            <a:pPr lvl="2">
              <a:lnSpc>
                <a:spcPct val="100000"/>
              </a:lnSpc>
            </a:pPr>
            <a:r>
              <a:rPr lang="en-US" sz="2000" dirty="0"/>
              <a:t>Once crumpled, tin foil doesn’t </a:t>
            </a:r>
            <a:r>
              <a:rPr lang="en-US" sz="2000" dirty="0" err="1"/>
              <a:t>reflatten</a:t>
            </a:r>
            <a:r>
              <a:rPr lang="en-US" sz="2000" dirty="0"/>
              <a:t> easily</a:t>
            </a:r>
          </a:p>
          <a:p>
            <a:pPr lvl="2">
              <a:lnSpc>
                <a:spcPct val="100000"/>
              </a:lnSpc>
            </a:pPr>
            <a:r>
              <a:rPr lang="en-US" sz="2000" dirty="0"/>
              <a:t>Once pulled up, tape or mailing labels don’t </a:t>
            </a:r>
            <a:r>
              <a:rPr lang="en-US" sz="2000" dirty="0" err="1"/>
              <a:t>restick</a:t>
            </a:r>
            <a:r>
              <a:rPr lang="en-US" sz="2000" dirty="0"/>
              <a:t> well</a:t>
            </a:r>
          </a:p>
          <a:p>
            <a:pPr lvl="1">
              <a:lnSpc>
                <a:spcPct val="100000"/>
              </a:lnSpc>
            </a:pPr>
            <a:r>
              <a:rPr lang="en-US" sz="2000" dirty="0"/>
              <a:t>If assembling components, allow sufficient time during build to merge all components into final product</a:t>
            </a:r>
          </a:p>
          <a:p>
            <a:pPr lvl="1">
              <a:lnSpc>
                <a:spcPct val="100000"/>
              </a:lnSpc>
            </a:pPr>
            <a:r>
              <a:rPr lang="en-US" sz="2000" dirty="0"/>
              <a:t>If solution must be moved to scoring area, allow sufficient time to safely transport creation to scoring area, if required</a:t>
            </a:r>
          </a:p>
        </p:txBody>
      </p:sp>
    </p:spTree>
    <p:extLst>
      <p:ext uri="{BB962C8B-B14F-4D97-AF65-F5344CB8AC3E}">
        <p14:creationId xmlns:p14="http://schemas.microsoft.com/office/powerpoint/2010/main" val="8798882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 time (plan/assemble/test) </a:t>
            </a:r>
            <a:r>
              <a:rPr lang="en-US" sz="1800" dirty="0"/>
              <a:t>Cont.</a:t>
            </a:r>
          </a:p>
          <a:p>
            <a:pPr lvl="1">
              <a:lnSpc>
                <a:spcPct val="100000"/>
              </a:lnSpc>
            </a:pPr>
            <a:r>
              <a:rPr lang="en-US" sz="2000" dirty="0"/>
              <a:t>Beware “throw-away” materials</a:t>
            </a:r>
          </a:p>
          <a:p>
            <a:pPr lvl="2">
              <a:lnSpc>
                <a:spcPct val="100000"/>
              </a:lnSpc>
            </a:pPr>
            <a:r>
              <a:rPr lang="en-US" sz="2000" dirty="0"/>
              <a:t>Some items will always be included that serve no real functional purpose in solving the problem</a:t>
            </a:r>
          </a:p>
          <a:p>
            <a:pPr lvl="3">
              <a:lnSpc>
                <a:spcPct val="100000"/>
              </a:lnSpc>
            </a:pPr>
            <a:r>
              <a:rPr lang="en-US" sz="2000" dirty="0"/>
              <a:t>May add to “creativity of the solution”</a:t>
            </a:r>
          </a:p>
          <a:p>
            <a:pPr lvl="3">
              <a:lnSpc>
                <a:spcPct val="100000"/>
              </a:lnSpc>
            </a:pPr>
            <a:r>
              <a:rPr lang="en-US" sz="2000" dirty="0">
                <a:solidFill>
                  <a:srgbClr val="FF0000"/>
                </a:solidFill>
              </a:rPr>
              <a:t>Cotton balls!</a:t>
            </a:r>
          </a:p>
          <a:p>
            <a:pPr lvl="2">
              <a:lnSpc>
                <a:spcPct val="100000"/>
              </a:lnSpc>
            </a:pPr>
            <a:r>
              <a:rPr lang="en-US" sz="2000" dirty="0"/>
              <a:t>Balance functionality with creativity</a:t>
            </a:r>
          </a:p>
          <a:p>
            <a:pPr lvl="3">
              <a:lnSpc>
                <a:spcPct val="100000"/>
              </a:lnSpc>
            </a:pPr>
            <a:r>
              <a:rPr lang="en-US" sz="2000" dirty="0"/>
              <a:t>Avoid creating a beautiful/elegant solution that fundamentally doesn’t work</a:t>
            </a:r>
          </a:p>
          <a:p>
            <a:pPr lvl="3">
              <a:lnSpc>
                <a:spcPct val="100000"/>
              </a:lnSpc>
            </a:pPr>
            <a:r>
              <a:rPr lang="en-US" sz="2000" dirty="0"/>
              <a:t>Although </a:t>
            </a:r>
            <a:r>
              <a:rPr lang="en-US" sz="2000" dirty="0" err="1"/>
              <a:t>Renatra</a:t>
            </a:r>
            <a:r>
              <a:rPr lang="en-US" sz="2000" dirty="0"/>
              <a:t> </a:t>
            </a:r>
            <a:r>
              <a:rPr lang="en-US" sz="2000" dirty="0" err="1"/>
              <a:t>Fusca</a:t>
            </a:r>
            <a:r>
              <a:rPr lang="en-US" sz="2000" dirty="0"/>
              <a:t> is rewarded in part based on risk taking</a:t>
            </a:r>
          </a:p>
          <a:p>
            <a:pPr lvl="1">
              <a:lnSpc>
                <a:spcPct val="100000"/>
              </a:lnSpc>
            </a:pPr>
            <a:r>
              <a:rPr lang="en-US" sz="2000" dirty="0"/>
              <a:t>TEST THE SOLUTION!!!</a:t>
            </a:r>
          </a:p>
          <a:p>
            <a:pPr lvl="2">
              <a:lnSpc>
                <a:spcPct val="100000"/>
              </a:lnSpc>
            </a:pPr>
            <a:r>
              <a:rPr lang="en-US" sz="2000" dirty="0"/>
              <a:t>ALWAYS test the solution before it has to be used for score!!!</a:t>
            </a:r>
          </a:p>
          <a:p>
            <a:pPr lvl="2">
              <a:lnSpc>
                <a:spcPct val="100000"/>
              </a:lnSpc>
            </a:pPr>
            <a:r>
              <a:rPr lang="en-US" sz="2000" dirty="0"/>
              <a:t>If non-verbal communications required, PRACTICE!!!</a:t>
            </a:r>
          </a:p>
        </p:txBody>
      </p:sp>
    </p:spTree>
    <p:extLst>
      <p:ext uri="{BB962C8B-B14F-4D97-AF65-F5344CB8AC3E}">
        <p14:creationId xmlns:p14="http://schemas.microsoft.com/office/powerpoint/2010/main" val="235814536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Response time (present solution for score)</a:t>
            </a:r>
          </a:p>
          <a:p>
            <a:pPr lvl="1">
              <a:lnSpc>
                <a:spcPct val="100000"/>
              </a:lnSpc>
            </a:pPr>
            <a:r>
              <a:rPr lang="en-US" sz="2000" dirty="0"/>
              <a:t>Demonstrate the solution</a:t>
            </a:r>
          </a:p>
          <a:p>
            <a:pPr lvl="2">
              <a:lnSpc>
                <a:spcPct val="100000"/>
              </a:lnSpc>
            </a:pPr>
            <a:r>
              <a:rPr lang="en-US" sz="2000" dirty="0"/>
              <a:t>Work as a team</a:t>
            </a:r>
          </a:p>
          <a:p>
            <a:pPr lvl="3">
              <a:lnSpc>
                <a:spcPct val="100000"/>
              </a:lnSpc>
            </a:pPr>
            <a:r>
              <a:rPr lang="en-US" sz="2000" dirty="0"/>
              <a:t>Good behavior!</a:t>
            </a:r>
          </a:p>
          <a:p>
            <a:pPr lvl="1">
              <a:lnSpc>
                <a:spcPct val="100000"/>
              </a:lnSpc>
            </a:pPr>
            <a:r>
              <a:rPr lang="en-US" sz="2000" dirty="0"/>
              <a:t>Possible questions to ask</a:t>
            </a:r>
          </a:p>
          <a:p>
            <a:pPr lvl="2">
              <a:lnSpc>
                <a:spcPct val="100000"/>
              </a:lnSpc>
            </a:pPr>
            <a:r>
              <a:rPr lang="en-US" sz="2000" dirty="0"/>
              <a:t>May we use the tools as part of the solution?</a:t>
            </a:r>
          </a:p>
          <a:p>
            <a:pPr lvl="2">
              <a:lnSpc>
                <a:spcPct val="100000"/>
              </a:lnSpc>
            </a:pPr>
            <a:r>
              <a:rPr lang="en-US" sz="2000" dirty="0"/>
              <a:t>May we lean over the boundary lines?</a:t>
            </a:r>
          </a:p>
          <a:p>
            <a:pPr lvl="2">
              <a:lnSpc>
                <a:spcPct val="100000"/>
              </a:lnSpc>
            </a:pPr>
            <a:r>
              <a:rPr lang="en-US" sz="2000" dirty="0"/>
              <a:t>May we break/cut/modify materials?</a:t>
            </a:r>
          </a:p>
          <a:p>
            <a:pPr lvl="2">
              <a:lnSpc>
                <a:spcPct val="100000"/>
              </a:lnSpc>
            </a:pPr>
            <a:r>
              <a:rPr lang="en-US" sz="2000" dirty="0"/>
              <a:t>If building a weight bearing structure, does the weight have to be at the top of the structure?</a:t>
            </a:r>
          </a:p>
          <a:p>
            <a:pPr lvl="2">
              <a:lnSpc>
                <a:spcPct val="100000"/>
              </a:lnSpc>
            </a:pPr>
            <a:r>
              <a:rPr lang="en-US" sz="2000" dirty="0"/>
              <a:t>How much time is left?</a:t>
            </a:r>
          </a:p>
        </p:txBody>
      </p:sp>
    </p:spTree>
    <p:extLst>
      <p:ext uri="{BB962C8B-B14F-4D97-AF65-F5344CB8AC3E}">
        <p14:creationId xmlns:p14="http://schemas.microsoft.com/office/powerpoint/2010/main" val="119020076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Practice</a:t>
            </a:r>
          </a:p>
          <a:p>
            <a:pPr lvl="1">
              <a:lnSpc>
                <a:spcPct val="100000"/>
              </a:lnSpc>
            </a:pPr>
            <a:r>
              <a:rPr lang="en-US" sz="2000" dirty="0"/>
              <a:t>As many types of hands-on problems as possible</a:t>
            </a:r>
          </a:p>
          <a:p>
            <a:pPr lvl="1">
              <a:lnSpc>
                <a:spcPct val="100000"/>
              </a:lnSpc>
            </a:pPr>
            <a:r>
              <a:rPr lang="en-US" sz="2000" dirty="0"/>
              <a:t>Stress understanding material characteristics/properties</a:t>
            </a:r>
          </a:p>
          <a:p>
            <a:pPr lvl="2">
              <a:lnSpc>
                <a:spcPct val="100000"/>
              </a:lnSpc>
            </a:pPr>
            <a:r>
              <a:rPr lang="en-US" sz="2000" dirty="0"/>
              <a:t>Primary uses</a:t>
            </a:r>
          </a:p>
          <a:p>
            <a:pPr lvl="2">
              <a:lnSpc>
                <a:spcPct val="100000"/>
              </a:lnSpc>
            </a:pPr>
            <a:r>
              <a:rPr lang="en-US" sz="2000" dirty="0"/>
              <a:t>Secondary uses</a:t>
            </a:r>
          </a:p>
          <a:p>
            <a:pPr lvl="2">
              <a:lnSpc>
                <a:spcPct val="100000"/>
              </a:lnSpc>
            </a:pPr>
            <a:r>
              <a:rPr lang="en-US" sz="2000" dirty="0"/>
              <a:t>Tensile vs compressive strength (can you pull on it or stand on it)</a:t>
            </a:r>
          </a:p>
          <a:p>
            <a:pPr lvl="2">
              <a:lnSpc>
                <a:spcPct val="100000"/>
              </a:lnSpc>
            </a:pPr>
            <a:r>
              <a:rPr lang="en-US" sz="2000" dirty="0"/>
              <a:t>Strength to weight (will it fail under its own weight)</a:t>
            </a:r>
          </a:p>
          <a:p>
            <a:pPr lvl="2">
              <a:lnSpc>
                <a:spcPct val="100000"/>
              </a:lnSpc>
            </a:pPr>
            <a:r>
              <a:rPr lang="en-US" sz="2000" dirty="0"/>
              <a:t>Brittleness vs plasticity (does it snap or can it be bent)</a:t>
            </a:r>
          </a:p>
          <a:p>
            <a:pPr lvl="2">
              <a:lnSpc>
                <a:spcPct val="100000"/>
              </a:lnSpc>
            </a:pPr>
            <a:r>
              <a:rPr lang="en-US" sz="2000" dirty="0"/>
              <a:t>Rigid vs malleable (does it retain its shape or can it be molded)</a:t>
            </a:r>
          </a:p>
          <a:p>
            <a:pPr lvl="2">
              <a:lnSpc>
                <a:spcPct val="100000"/>
              </a:lnSpc>
            </a:pPr>
            <a:r>
              <a:rPr lang="en-US" sz="2000" dirty="0"/>
              <a:t>Slippery vs sticky</a:t>
            </a:r>
          </a:p>
          <a:p>
            <a:pPr lvl="2">
              <a:lnSpc>
                <a:spcPct val="100000"/>
              </a:lnSpc>
            </a:pPr>
            <a:r>
              <a:rPr lang="en-US" sz="2000" dirty="0"/>
              <a:t>Etc., etc., etc.</a:t>
            </a:r>
          </a:p>
        </p:txBody>
      </p:sp>
    </p:spTree>
    <p:extLst>
      <p:ext uri="{BB962C8B-B14F-4D97-AF65-F5344CB8AC3E}">
        <p14:creationId xmlns:p14="http://schemas.microsoft.com/office/powerpoint/2010/main" val="153072449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Material Characteristics</a:t>
            </a:r>
          </a:p>
          <a:p>
            <a:pPr lvl="1">
              <a:lnSpc>
                <a:spcPct val="100000"/>
              </a:lnSpc>
            </a:pPr>
            <a:r>
              <a:rPr lang="en-US" sz="2000" dirty="0"/>
              <a:t>Examples</a:t>
            </a:r>
          </a:p>
          <a:p>
            <a:pPr lvl="2">
              <a:lnSpc>
                <a:spcPct val="100000"/>
              </a:lnSpc>
            </a:pPr>
            <a:r>
              <a:rPr lang="en-US" sz="2000" dirty="0"/>
              <a:t>Paper can be torn, cut, folded, rolled…</a:t>
            </a:r>
          </a:p>
          <a:p>
            <a:pPr lvl="3">
              <a:lnSpc>
                <a:spcPct val="100000"/>
              </a:lnSpc>
            </a:pPr>
            <a:r>
              <a:rPr lang="en-US" sz="2000" dirty="0">
                <a:solidFill>
                  <a:srgbClr val="FF0000"/>
                </a:solidFill>
                <a:hlinkClick r:id="rId5">
                  <a:extLst>
                    <a:ext uri="{A12FA001-AC4F-418D-AE19-62706E023703}">
                      <ahyp:hlinkClr xmlns:ahyp="http://schemas.microsoft.com/office/drawing/2018/hyperlinkcolor" val="tx"/>
                    </a:ext>
                  </a:extLst>
                </a:hlinkClick>
              </a:rPr>
              <a:t>https://www.facebook.com/NorCalomer/videos/spontaneous-the-magic-of-paper/277767089527708/</a:t>
            </a:r>
            <a:endParaRPr lang="en-US" sz="2000" dirty="0">
              <a:solidFill>
                <a:srgbClr val="FF0000"/>
              </a:solidFill>
            </a:endParaRPr>
          </a:p>
          <a:p>
            <a:pPr lvl="2">
              <a:lnSpc>
                <a:spcPct val="100000"/>
              </a:lnSpc>
            </a:pPr>
            <a:r>
              <a:rPr lang="en-US" sz="2000" dirty="0"/>
              <a:t>Clay has high shear friction but low tensile strength</a:t>
            </a:r>
          </a:p>
          <a:p>
            <a:pPr lvl="2">
              <a:lnSpc>
                <a:spcPct val="100000"/>
              </a:lnSpc>
            </a:pPr>
            <a:r>
              <a:rPr lang="en-US" sz="2000" dirty="0"/>
              <a:t>Spaghetti is brittle, but grouped strands are strong</a:t>
            </a:r>
          </a:p>
          <a:p>
            <a:pPr lvl="3">
              <a:lnSpc>
                <a:spcPct val="100000"/>
              </a:lnSpc>
            </a:pPr>
            <a:r>
              <a:rPr lang="en-US" sz="2000" dirty="0">
                <a:solidFill>
                  <a:srgbClr val="FF0000"/>
                </a:solidFill>
              </a:rPr>
              <a:t>Stick them inside a straw…</a:t>
            </a:r>
          </a:p>
          <a:p>
            <a:pPr lvl="2">
              <a:lnSpc>
                <a:spcPct val="100000"/>
              </a:lnSpc>
            </a:pPr>
            <a:r>
              <a:rPr lang="en-US" sz="2000" dirty="0"/>
              <a:t>Tower: heavy at the base, delicate higher, 3 legs easier to balance than 4</a:t>
            </a:r>
          </a:p>
          <a:p>
            <a:pPr lvl="2">
              <a:lnSpc>
                <a:spcPct val="100000"/>
              </a:lnSpc>
            </a:pPr>
            <a:r>
              <a:rPr lang="en-US" sz="2000" dirty="0"/>
              <a:t>Bridge: does it have to bear weight?</a:t>
            </a:r>
          </a:p>
          <a:p>
            <a:pPr lvl="2">
              <a:lnSpc>
                <a:spcPct val="100000"/>
              </a:lnSpc>
            </a:pPr>
            <a:r>
              <a:rPr lang="en-US" sz="2000" dirty="0"/>
              <a:t>When joining objects to extend, overlap them and </a:t>
            </a:r>
            <a:r>
              <a:rPr lang="en-US" sz="2000" dirty="0">
                <a:solidFill>
                  <a:srgbClr val="FF0000"/>
                </a:solidFill>
              </a:rPr>
              <a:t>use </a:t>
            </a:r>
            <a:r>
              <a:rPr lang="en-US" sz="2000" u="sng" dirty="0">
                <a:solidFill>
                  <a:srgbClr val="FF0000"/>
                </a:solidFill>
              </a:rPr>
              <a:t>2 points</a:t>
            </a:r>
            <a:r>
              <a:rPr lang="en-US" sz="2000" dirty="0">
                <a:solidFill>
                  <a:srgbClr val="FF0000"/>
                </a:solidFill>
              </a:rPr>
              <a:t> of attachment to prevent twisting</a:t>
            </a:r>
          </a:p>
          <a:p>
            <a:pPr lvl="3">
              <a:lnSpc>
                <a:spcPct val="100000"/>
              </a:lnSpc>
            </a:pPr>
            <a:r>
              <a:rPr lang="en-US" sz="2000" dirty="0">
                <a:solidFill>
                  <a:srgbClr val="FF0000"/>
                </a:solidFill>
              </a:rPr>
              <a:t>Pre-double rubber bands!</a:t>
            </a:r>
          </a:p>
          <a:p>
            <a:pPr lvl="3">
              <a:lnSpc>
                <a:spcPct val="100000"/>
              </a:lnSpc>
            </a:pPr>
            <a:r>
              <a:rPr lang="en-US" sz="2000" dirty="0">
                <a:solidFill>
                  <a:srgbClr val="FF0000"/>
                </a:solidFill>
              </a:rPr>
              <a:t>Straws can fit inside each other</a:t>
            </a:r>
          </a:p>
        </p:txBody>
      </p:sp>
    </p:spTree>
    <p:extLst>
      <p:ext uri="{BB962C8B-B14F-4D97-AF65-F5344CB8AC3E}">
        <p14:creationId xmlns:p14="http://schemas.microsoft.com/office/powerpoint/2010/main" val="9984029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lang="en-US" b="1" i="1" dirty="0">
                <a:solidFill>
                  <a:srgbClr val="002060"/>
                </a:solidFill>
                <a:latin typeface="Century Schoolbook" panose="02040604050505020304" pitchFamily="18" charset="0"/>
                <a:ea typeface="+mn-ea"/>
                <a:cs typeface="Calibri"/>
              </a:rPr>
              <a:t>Prerequisites</a:t>
            </a:r>
            <a:endParaRPr sz="2000" b="1" i="1" dirty="0">
              <a:solidFill>
                <a:srgbClr val="002060"/>
              </a:solidFill>
              <a:latin typeface="Century Schoolbook" panose="02040604050505020304" pitchFamily="18" charset="0"/>
              <a:ea typeface="+mn-ea"/>
              <a:cs typeface="Calibri"/>
            </a:endParaRPr>
          </a:p>
        </p:txBody>
      </p:sp>
      <p:sp>
        <p:nvSpPr>
          <p:cNvPr id="4" name="Rectangle 3"/>
          <p:cNvSpPr txBox="1">
            <a:spLocks/>
          </p:cNvSpPr>
          <p:nvPr/>
        </p:nvSpPr>
        <p:spPr bwMode="auto">
          <a:xfrm>
            <a:off x="457199" y="924098"/>
            <a:ext cx="8328991" cy="602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Odyssey Academy Lessons </a:t>
            </a:r>
          </a:p>
          <a:p>
            <a:pPr marL="401638" indent="0">
              <a:lnSpc>
                <a:spcPct val="100000"/>
              </a:lnSpc>
              <a:buNone/>
            </a:pPr>
            <a:r>
              <a:rPr lang="en-US" sz="1800" dirty="0">
                <a:solidFill>
                  <a:srgbClr val="FF0000"/>
                </a:solidFill>
                <a:hlinkClick r:id="rId5">
                  <a:extLst>
                    <a:ext uri="{A12FA001-AC4F-418D-AE19-62706E023703}">
                      <ahyp:hlinkClr xmlns:ahyp="http://schemas.microsoft.com/office/drawing/2018/hyperlinkcolor" val="tx"/>
                    </a:ext>
                  </a:extLst>
                </a:hlinkClick>
              </a:rPr>
              <a:t>https://www.odysseyofthemind.com/odyssey-academy/</a:t>
            </a:r>
            <a:r>
              <a:rPr lang="en-US" sz="1800" dirty="0">
                <a:solidFill>
                  <a:srgbClr val="002060"/>
                </a:solidFill>
              </a:rPr>
              <a:t> (link on MI OM home page)</a:t>
            </a:r>
          </a:p>
          <a:p>
            <a:pPr lvl="1">
              <a:lnSpc>
                <a:spcPct val="100000"/>
              </a:lnSpc>
            </a:pPr>
            <a:r>
              <a:rPr lang="en-US" sz="2000" dirty="0"/>
              <a:t>Lesson 4: Creativity and Brainstorming</a:t>
            </a:r>
          </a:p>
          <a:p>
            <a:pPr lvl="2">
              <a:lnSpc>
                <a:spcPct val="100000"/>
              </a:lnSpc>
            </a:pPr>
            <a:r>
              <a:rPr lang="en-US" sz="2000" dirty="0"/>
              <a:t>What is Creativity? (1:00 – 5:45)</a:t>
            </a:r>
          </a:p>
          <a:p>
            <a:pPr lvl="3">
              <a:lnSpc>
                <a:spcPct val="100000"/>
              </a:lnSpc>
            </a:pPr>
            <a:r>
              <a:rPr lang="en-US" sz="2000" dirty="0"/>
              <a:t>Original </a:t>
            </a:r>
            <a:r>
              <a:rPr lang="en-US" sz="2000" u="sng" dirty="0"/>
              <a:t>AND</a:t>
            </a:r>
            <a:r>
              <a:rPr lang="en-US" sz="2000" dirty="0"/>
              <a:t> Effective</a:t>
            </a:r>
          </a:p>
          <a:p>
            <a:pPr lvl="2">
              <a:lnSpc>
                <a:spcPct val="100000"/>
              </a:lnSpc>
            </a:pPr>
            <a:r>
              <a:rPr lang="en-US" sz="2000" dirty="0"/>
              <a:t>Some Brainstorming Tools, Circle Share (11:18 – 18:40)</a:t>
            </a:r>
          </a:p>
          <a:p>
            <a:pPr lvl="3">
              <a:lnSpc>
                <a:spcPct val="100000"/>
              </a:lnSpc>
            </a:pPr>
            <a:r>
              <a:rPr lang="en-US" sz="2000" dirty="0"/>
              <a:t>Spontaneous problem time constraints = compress the process</a:t>
            </a:r>
          </a:p>
          <a:p>
            <a:pPr lvl="1">
              <a:lnSpc>
                <a:spcPct val="100000"/>
              </a:lnSpc>
            </a:pPr>
            <a:r>
              <a:rPr lang="en-US" sz="2000" dirty="0"/>
              <a:t>Lesson 9: Tweaking for Improvement</a:t>
            </a:r>
          </a:p>
          <a:p>
            <a:pPr lvl="2">
              <a:lnSpc>
                <a:spcPct val="100000"/>
              </a:lnSpc>
            </a:pPr>
            <a:r>
              <a:rPr lang="en-US" sz="2000" dirty="0"/>
              <a:t>Completely Foreign v. Familiar with a Twist (10:05 – 16:20)</a:t>
            </a:r>
          </a:p>
          <a:p>
            <a:pPr lvl="3">
              <a:lnSpc>
                <a:spcPct val="100000"/>
              </a:lnSpc>
            </a:pPr>
            <a:r>
              <a:rPr lang="en-US" sz="2000" dirty="0"/>
              <a:t>Impact on Verbal Spontaneous responses</a:t>
            </a:r>
          </a:p>
          <a:p>
            <a:pPr lvl="1">
              <a:lnSpc>
                <a:spcPct val="100000"/>
              </a:lnSpc>
            </a:pPr>
            <a:r>
              <a:rPr lang="en-US" sz="2000" dirty="0"/>
              <a:t>Lesson 10: Spontaneous (0:00 – 18:53)</a:t>
            </a:r>
          </a:p>
          <a:p>
            <a:pPr lvl="2">
              <a:lnSpc>
                <a:spcPct val="100000"/>
              </a:lnSpc>
            </a:pPr>
            <a:r>
              <a:rPr lang="en-US" sz="2000" dirty="0"/>
              <a:t>Incorporates above items within the Spontaneous context</a:t>
            </a:r>
          </a:p>
          <a:p>
            <a:pPr lvl="1">
              <a:lnSpc>
                <a:spcPct val="100000"/>
              </a:lnSpc>
            </a:pPr>
            <a:r>
              <a:rPr lang="en-US" sz="2000" dirty="0"/>
              <a:t>Lesson 11: Practice, Practice, Practice</a:t>
            </a:r>
          </a:p>
          <a:p>
            <a:pPr lvl="2">
              <a:lnSpc>
                <a:spcPct val="100000"/>
              </a:lnSpc>
            </a:pPr>
            <a:r>
              <a:rPr lang="en-US" sz="2000" dirty="0"/>
              <a:t>For practicing Long Term problem solutions, not Spontaneous</a:t>
            </a:r>
          </a:p>
          <a:p>
            <a:pPr lvl="2">
              <a:lnSpc>
                <a:spcPct val="100000"/>
              </a:lnSpc>
            </a:pPr>
            <a:r>
              <a:rPr lang="en-US" sz="2000" dirty="0"/>
              <a:t>DO REVIEW IT!!!</a:t>
            </a:r>
          </a:p>
          <a:p>
            <a:pPr>
              <a:lnSpc>
                <a:spcPct val="100000"/>
              </a:lnSpc>
            </a:pPr>
            <a:r>
              <a:rPr lang="en-US" sz="2400" dirty="0"/>
              <a:t>Spontaneous Process video </a:t>
            </a:r>
            <a:r>
              <a:rPr lang="en-US" sz="1800" dirty="0">
                <a:solidFill>
                  <a:srgbClr val="002060"/>
                </a:solidFill>
              </a:rPr>
              <a:t>(</a:t>
            </a:r>
            <a:r>
              <a:rPr lang="en-US" sz="1800" dirty="0">
                <a:solidFill>
                  <a:srgbClr val="FF0000"/>
                </a:solidFill>
                <a:hlinkClick r:id="rId6">
                  <a:extLst>
                    <a:ext uri="{A12FA001-AC4F-418D-AE19-62706E023703}">
                      <ahyp:hlinkClr xmlns:ahyp="http://schemas.microsoft.com/office/drawing/2018/hyperlinkcolor" val="tx"/>
                    </a:ext>
                  </a:extLst>
                </a:hlinkClick>
              </a:rPr>
              <a:t>http://www.miodyssey.com/</a:t>
            </a:r>
            <a:r>
              <a:rPr lang="en-US" sz="1800" dirty="0" err="1">
                <a:solidFill>
                  <a:srgbClr val="FF0000"/>
                </a:solidFill>
                <a:hlinkClick r:id="rId6">
                  <a:extLst>
                    <a:ext uri="{A12FA001-AC4F-418D-AE19-62706E023703}">
                      <ahyp:hlinkClr xmlns:ahyp="http://schemas.microsoft.com/office/drawing/2018/hyperlinkcolor" val="tx"/>
                    </a:ext>
                  </a:extLst>
                </a:hlinkClick>
              </a:rPr>
              <a:t>spontaneous.html</a:t>
            </a:r>
            <a:r>
              <a:rPr lang="en-US" sz="1800" dirty="0">
                <a:solidFill>
                  <a:srgbClr val="002060"/>
                </a:solidFill>
              </a:rPr>
              <a:t>)</a:t>
            </a:r>
            <a:endParaRPr lang="en-US" sz="1800" dirty="0"/>
          </a:p>
        </p:txBody>
      </p:sp>
    </p:spTree>
    <p:extLst>
      <p:ext uri="{BB962C8B-B14F-4D97-AF65-F5344CB8AC3E}">
        <p14:creationId xmlns:p14="http://schemas.microsoft.com/office/powerpoint/2010/main" val="245762873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a:noFill/>
        </p:spPr>
        <p:txBody>
          <a:bodyPr>
            <a:normAutofit/>
          </a:bodyPr>
          <a:lstStyle/>
          <a:p>
            <a:pPr algn="ctr" defTabSz="914363">
              <a:defRPr/>
            </a:pPr>
            <a:r>
              <a:rPr lang="en-US" b="1" i="1" dirty="0"/>
              <a:t>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Know your strengths</a:t>
            </a:r>
          </a:p>
          <a:p>
            <a:pPr lvl="1">
              <a:lnSpc>
                <a:spcPct val="100000"/>
              </a:lnSpc>
            </a:pPr>
            <a:r>
              <a:rPr lang="en-US" sz="2000" dirty="0"/>
              <a:t>Who has good hand/eye coordination</a:t>
            </a:r>
          </a:p>
          <a:p>
            <a:pPr lvl="1">
              <a:lnSpc>
                <a:spcPct val="100000"/>
              </a:lnSpc>
            </a:pPr>
            <a:r>
              <a:rPr lang="en-US" sz="2000" dirty="0"/>
              <a:t>Who has good materials manipulation skills</a:t>
            </a:r>
          </a:p>
          <a:p>
            <a:pPr lvl="2">
              <a:lnSpc>
                <a:spcPct val="100000"/>
              </a:lnSpc>
            </a:pPr>
            <a:r>
              <a:rPr lang="en-US" sz="2000" dirty="0"/>
              <a:t>Folding</a:t>
            </a:r>
          </a:p>
          <a:p>
            <a:pPr lvl="2">
              <a:lnSpc>
                <a:spcPct val="100000"/>
              </a:lnSpc>
            </a:pPr>
            <a:r>
              <a:rPr lang="en-US" sz="2000" dirty="0"/>
              <a:t>Cutting</a:t>
            </a:r>
          </a:p>
          <a:p>
            <a:pPr lvl="2">
              <a:lnSpc>
                <a:spcPct val="100000"/>
              </a:lnSpc>
            </a:pPr>
            <a:r>
              <a:rPr lang="en-US" sz="2000" dirty="0"/>
              <a:t>Taping</a:t>
            </a:r>
          </a:p>
          <a:p>
            <a:pPr lvl="2">
              <a:lnSpc>
                <a:spcPct val="100000"/>
              </a:lnSpc>
            </a:pPr>
            <a:r>
              <a:rPr lang="en-US" sz="2000" dirty="0"/>
              <a:t>Constructing</a:t>
            </a:r>
          </a:p>
          <a:p>
            <a:pPr lvl="1">
              <a:lnSpc>
                <a:spcPct val="100000"/>
              </a:lnSpc>
            </a:pPr>
            <a:r>
              <a:rPr lang="en-US" sz="2000" dirty="0"/>
              <a:t>Who can work quickly</a:t>
            </a:r>
          </a:p>
          <a:p>
            <a:pPr lvl="1">
              <a:lnSpc>
                <a:spcPct val="100000"/>
              </a:lnSpc>
            </a:pPr>
            <a:r>
              <a:rPr lang="en-US" sz="2000" dirty="0"/>
              <a:t>Who doesn’t “futz”</a:t>
            </a:r>
          </a:p>
          <a:p>
            <a:pPr>
              <a:lnSpc>
                <a:spcPct val="100000"/>
              </a:lnSpc>
            </a:pPr>
            <a:r>
              <a:rPr lang="en-US" sz="2400" dirty="0"/>
              <a:t>Practice to improve them</a:t>
            </a:r>
          </a:p>
        </p:txBody>
      </p:sp>
    </p:spTree>
    <p:extLst>
      <p:ext uri="{BB962C8B-B14F-4D97-AF65-F5344CB8AC3E}">
        <p14:creationId xmlns:p14="http://schemas.microsoft.com/office/powerpoint/2010/main" val="32530228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a:t>
            </a:r>
            <a:endParaRPr sz="2000" i="1" dirty="0">
              <a:latin typeface="Calibri"/>
              <a:ea typeface="+mn-ea"/>
              <a:cs typeface="Calibri"/>
            </a:endParaRPr>
          </a:p>
        </p:txBody>
      </p:sp>
      <p:sp>
        <p:nvSpPr>
          <p:cNvPr id="4" name="Rectangle 3"/>
          <p:cNvSpPr txBox="1">
            <a:spLocks/>
          </p:cNvSpPr>
          <p:nvPr/>
        </p:nvSpPr>
        <p:spPr bwMode="auto">
          <a:xfrm>
            <a:off x="457200" y="1305850"/>
            <a:ext cx="8229600" cy="450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Combination of both Verbal and Hands-On</a:t>
            </a:r>
          </a:p>
          <a:p>
            <a:pPr lvl="1">
              <a:lnSpc>
                <a:spcPct val="100000"/>
              </a:lnSpc>
            </a:pPr>
            <a:r>
              <a:rPr lang="en-US" sz="2000" dirty="0"/>
              <a:t>Time</a:t>
            </a:r>
          </a:p>
          <a:p>
            <a:pPr lvl="1">
              <a:lnSpc>
                <a:spcPct val="100000"/>
              </a:lnSpc>
            </a:pPr>
            <a:r>
              <a:rPr lang="en-US" sz="2000" dirty="0"/>
              <a:t>Talking</a:t>
            </a:r>
          </a:p>
          <a:p>
            <a:pPr lvl="1">
              <a:lnSpc>
                <a:spcPct val="100000"/>
              </a:lnSpc>
            </a:pPr>
            <a:r>
              <a:rPr lang="en-US" sz="2000" dirty="0"/>
              <a:t>Scoring</a:t>
            </a:r>
          </a:p>
          <a:p>
            <a:pPr>
              <a:lnSpc>
                <a:spcPct val="100000"/>
              </a:lnSpc>
            </a:pPr>
            <a:r>
              <a:rPr lang="en-US" sz="2400" dirty="0"/>
              <a:t>Plus potential of acting/presentation/interaction!</a:t>
            </a:r>
          </a:p>
          <a:p>
            <a:pPr lvl="1">
              <a:lnSpc>
                <a:spcPct val="100000"/>
              </a:lnSpc>
            </a:pPr>
            <a:r>
              <a:rPr lang="en-US" sz="2000" dirty="0"/>
              <a:t>Prepare prop(s)</a:t>
            </a:r>
          </a:p>
          <a:p>
            <a:pPr lvl="2">
              <a:lnSpc>
                <a:spcPct val="100000"/>
              </a:lnSpc>
            </a:pPr>
            <a:r>
              <a:rPr lang="en-US" sz="2000" dirty="0"/>
              <a:t>Picture</a:t>
            </a:r>
          </a:p>
          <a:p>
            <a:pPr lvl="2">
              <a:lnSpc>
                <a:spcPct val="100000"/>
              </a:lnSpc>
            </a:pPr>
            <a:r>
              <a:rPr lang="en-US" sz="2000" dirty="0"/>
              <a:t>Costume</a:t>
            </a:r>
          </a:p>
          <a:p>
            <a:pPr lvl="1">
              <a:lnSpc>
                <a:spcPct val="100000"/>
              </a:lnSpc>
            </a:pPr>
            <a:r>
              <a:rPr lang="en-US" sz="2000" dirty="0"/>
              <a:t>Talk about the prop(s)</a:t>
            </a:r>
          </a:p>
          <a:p>
            <a:pPr lvl="1">
              <a:lnSpc>
                <a:spcPct val="100000"/>
              </a:lnSpc>
            </a:pPr>
            <a:r>
              <a:rPr lang="en-US" sz="2000" dirty="0"/>
              <a:t>Use the prop(s) in presentation(s)</a:t>
            </a:r>
          </a:p>
          <a:p>
            <a:pPr lvl="1">
              <a:lnSpc>
                <a:spcPct val="100000"/>
              </a:lnSpc>
            </a:pPr>
            <a:endParaRPr lang="en-US" sz="2000" dirty="0"/>
          </a:p>
          <a:p>
            <a:pPr>
              <a:lnSpc>
                <a:spcPct val="100000"/>
              </a:lnSpc>
            </a:pPr>
            <a:endParaRPr lang="en-US" sz="2000" dirty="0"/>
          </a:p>
        </p:txBody>
      </p:sp>
    </p:spTree>
    <p:extLst>
      <p:ext uri="{BB962C8B-B14F-4D97-AF65-F5344CB8AC3E}">
        <p14:creationId xmlns:p14="http://schemas.microsoft.com/office/powerpoint/2010/main" val="42916761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064550"/>
            <a:ext cx="8229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Think/assemble/test time </a:t>
            </a:r>
          </a:p>
          <a:p>
            <a:pPr lvl="1">
              <a:lnSpc>
                <a:spcPct val="100000"/>
              </a:lnSpc>
            </a:pPr>
            <a:r>
              <a:rPr lang="en-US" sz="2000" dirty="0"/>
              <a:t>Brainstorming</a:t>
            </a:r>
          </a:p>
          <a:p>
            <a:pPr lvl="2">
              <a:lnSpc>
                <a:spcPct val="100000"/>
              </a:lnSpc>
            </a:pPr>
            <a:r>
              <a:rPr lang="en-US" sz="2000" dirty="0"/>
              <a:t>Think of a theme or story line</a:t>
            </a:r>
          </a:p>
          <a:p>
            <a:pPr lvl="3">
              <a:lnSpc>
                <a:spcPct val="100000"/>
              </a:lnSpc>
            </a:pPr>
            <a:r>
              <a:rPr lang="en-US" sz="2000" dirty="0"/>
              <a:t>Open ended general idea is usually better than a detailed tightly defined story</a:t>
            </a:r>
          </a:p>
          <a:p>
            <a:pPr lvl="3">
              <a:lnSpc>
                <a:spcPct val="100000"/>
              </a:lnSpc>
            </a:pPr>
            <a:r>
              <a:rPr lang="en-US" sz="2000" dirty="0"/>
              <a:t>Leaves more room for improvisation</a:t>
            </a:r>
          </a:p>
          <a:p>
            <a:pPr lvl="3">
              <a:lnSpc>
                <a:spcPct val="100000"/>
              </a:lnSpc>
            </a:pPr>
            <a:r>
              <a:rPr lang="en-US" sz="2000" dirty="0"/>
              <a:t>Leaves more room for unexpected plot twists and turns</a:t>
            </a:r>
          </a:p>
          <a:p>
            <a:pPr lvl="1">
              <a:lnSpc>
                <a:spcPct val="100000"/>
              </a:lnSpc>
            </a:pPr>
            <a:r>
              <a:rPr lang="en-US" sz="2000" dirty="0"/>
              <a:t>Assemble the prop(s)</a:t>
            </a:r>
          </a:p>
          <a:p>
            <a:pPr lvl="2">
              <a:lnSpc>
                <a:spcPct val="100000"/>
              </a:lnSpc>
            </a:pPr>
            <a:r>
              <a:rPr lang="en-US" sz="2000" dirty="0"/>
              <a:t>Inventory, material properties, creative use…</a:t>
            </a:r>
          </a:p>
          <a:p>
            <a:pPr lvl="2">
              <a:lnSpc>
                <a:spcPct val="100000"/>
              </a:lnSpc>
            </a:pPr>
            <a:r>
              <a:rPr lang="en-US" sz="2000" dirty="0"/>
              <a:t>Analyze components</a:t>
            </a:r>
          </a:p>
          <a:p>
            <a:pPr lvl="3">
              <a:lnSpc>
                <a:spcPct val="100000"/>
              </a:lnSpc>
            </a:pPr>
            <a:r>
              <a:rPr lang="en-US" sz="2000" dirty="0"/>
              <a:t>Assign teams for assembling components</a:t>
            </a:r>
          </a:p>
          <a:p>
            <a:pPr lvl="3">
              <a:lnSpc>
                <a:spcPct val="100000"/>
              </a:lnSpc>
            </a:pPr>
            <a:r>
              <a:rPr lang="en-US" sz="2000" dirty="0"/>
              <a:t>SHARE COMMON MATERIALS!!!</a:t>
            </a:r>
          </a:p>
          <a:p>
            <a:pPr lvl="3">
              <a:lnSpc>
                <a:spcPct val="100000"/>
              </a:lnSpc>
            </a:pPr>
            <a:r>
              <a:rPr lang="en-US" sz="2000" dirty="0"/>
              <a:t>Allow sufficient time during assembly to merge all components into final product</a:t>
            </a:r>
          </a:p>
        </p:txBody>
      </p:sp>
    </p:spTree>
    <p:extLst>
      <p:ext uri="{BB962C8B-B14F-4D97-AF65-F5344CB8AC3E}">
        <p14:creationId xmlns:p14="http://schemas.microsoft.com/office/powerpoint/2010/main" val="116630212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Response time</a:t>
            </a:r>
          </a:p>
          <a:p>
            <a:pPr lvl="1">
              <a:lnSpc>
                <a:spcPct val="100000"/>
              </a:lnSpc>
            </a:pPr>
            <a:r>
              <a:rPr lang="en-US" sz="2000" dirty="0"/>
              <a:t>Getting un-stuck</a:t>
            </a:r>
          </a:p>
          <a:p>
            <a:pPr lvl="2">
              <a:lnSpc>
                <a:spcPct val="100000"/>
              </a:lnSpc>
            </a:pPr>
            <a:r>
              <a:rPr lang="en-US" sz="2000" dirty="0"/>
              <a:t>Relax, remember brainstorm ideas, build-on/repeat previous</a:t>
            </a:r>
          </a:p>
          <a:p>
            <a:pPr lvl="1">
              <a:lnSpc>
                <a:spcPct val="100000"/>
              </a:lnSpc>
            </a:pPr>
            <a:r>
              <a:rPr lang="en-US" sz="2000" dirty="0"/>
              <a:t>Add more detail, or another aspect to it, or take story in new direction</a:t>
            </a:r>
          </a:p>
          <a:p>
            <a:pPr lvl="2">
              <a:lnSpc>
                <a:spcPct val="100000"/>
              </a:lnSpc>
            </a:pPr>
            <a:r>
              <a:rPr lang="en-US" sz="2000" dirty="0"/>
              <a:t>Can count as Creative response if story with continuity is required by the problem</a:t>
            </a:r>
          </a:p>
          <a:p>
            <a:pPr lvl="2">
              <a:lnSpc>
                <a:spcPct val="100000"/>
              </a:lnSpc>
            </a:pPr>
            <a:r>
              <a:rPr lang="en-US" sz="2000" dirty="0"/>
              <a:t>Can count as Creative if plot twist is introduced</a:t>
            </a:r>
          </a:p>
          <a:p>
            <a:pPr lvl="1">
              <a:lnSpc>
                <a:spcPct val="100000"/>
              </a:lnSpc>
            </a:pPr>
            <a:r>
              <a:rPr lang="en-US" sz="2000" dirty="0"/>
              <a:t>Acting!</a:t>
            </a:r>
          </a:p>
          <a:p>
            <a:pPr lvl="2">
              <a:lnSpc>
                <a:spcPct val="100000"/>
              </a:lnSpc>
            </a:pPr>
            <a:r>
              <a:rPr lang="en-US" sz="2000" dirty="0"/>
              <a:t>Animated</a:t>
            </a:r>
          </a:p>
          <a:p>
            <a:pPr lvl="2">
              <a:lnSpc>
                <a:spcPct val="100000"/>
              </a:lnSpc>
            </a:pPr>
            <a:r>
              <a:rPr lang="en-US" sz="2000" dirty="0"/>
              <a:t>Emotional</a:t>
            </a:r>
          </a:p>
          <a:p>
            <a:pPr lvl="2">
              <a:lnSpc>
                <a:spcPct val="100000"/>
              </a:lnSpc>
            </a:pPr>
            <a:r>
              <a:rPr lang="en-US" sz="2000" dirty="0"/>
              <a:t>Energetic</a:t>
            </a:r>
          </a:p>
          <a:p>
            <a:pPr lvl="2">
              <a:lnSpc>
                <a:spcPct val="100000"/>
              </a:lnSpc>
            </a:pPr>
            <a:r>
              <a:rPr lang="en-US" sz="2000" dirty="0"/>
              <a:t>Humorous</a:t>
            </a:r>
          </a:p>
          <a:p>
            <a:pPr marL="0" indent="0">
              <a:lnSpc>
                <a:spcPct val="100000"/>
              </a:lnSpc>
              <a:buNone/>
            </a:pPr>
            <a:endParaRPr lang="en-US" sz="2000" dirty="0"/>
          </a:p>
        </p:txBody>
      </p:sp>
    </p:spTree>
    <p:extLst>
      <p:ext uri="{BB962C8B-B14F-4D97-AF65-F5344CB8AC3E}">
        <p14:creationId xmlns:p14="http://schemas.microsoft.com/office/powerpoint/2010/main" val="13861680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Practice</a:t>
            </a:r>
          </a:p>
          <a:p>
            <a:pPr lvl="1">
              <a:lnSpc>
                <a:spcPct val="100000"/>
              </a:lnSpc>
            </a:pPr>
            <a:r>
              <a:rPr lang="en-US" sz="2000" dirty="0"/>
              <a:t>As many types of verbal/hands-on problems as possible</a:t>
            </a:r>
          </a:p>
          <a:p>
            <a:pPr lvl="1">
              <a:lnSpc>
                <a:spcPct val="100000"/>
              </a:lnSpc>
            </a:pPr>
            <a:r>
              <a:rPr lang="en-US" sz="2000" dirty="0"/>
              <a:t>Stress the creativity of responses</a:t>
            </a:r>
          </a:p>
          <a:p>
            <a:pPr lvl="2">
              <a:lnSpc>
                <a:spcPct val="100000"/>
              </a:lnSpc>
            </a:pPr>
            <a:r>
              <a:rPr lang="en-US" sz="2000" dirty="0"/>
              <a:t>Humorous</a:t>
            </a:r>
          </a:p>
          <a:p>
            <a:pPr lvl="2">
              <a:lnSpc>
                <a:spcPct val="100000"/>
              </a:lnSpc>
            </a:pPr>
            <a:r>
              <a:rPr lang="en-US" sz="2000" dirty="0"/>
              <a:t>Word play</a:t>
            </a:r>
          </a:p>
          <a:p>
            <a:pPr lvl="2">
              <a:lnSpc>
                <a:spcPct val="100000"/>
              </a:lnSpc>
            </a:pPr>
            <a:r>
              <a:rPr lang="en-US" sz="2000" dirty="0"/>
              <a:t>Rhyming</a:t>
            </a:r>
          </a:p>
          <a:p>
            <a:pPr lvl="2">
              <a:lnSpc>
                <a:spcPct val="100000"/>
              </a:lnSpc>
            </a:pPr>
            <a:r>
              <a:rPr lang="en-US" sz="2000" dirty="0"/>
              <a:t>Juxtaposition of ideas</a:t>
            </a:r>
          </a:p>
          <a:p>
            <a:pPr lvl="2">
              <a:lnSpc>
                <a:spcPct val="100000"/>
              </a:lnSpc>
            </a:pPr>
            <a:r>
              <a:rPr lang="en-US" sz="2000" dirty="0"/>
              <a:t>Use of words in novel or unexpected ways</a:t>
            </a:r>
          </a:p>
          <a:p>
            <a:pPr lvl="2">
              <a:lnSpc>
                <a:spcPct val="100000"/>
              </a:lnSpc>
            </a:pPr>
            <a:r>
              <a:rPr lang="en-US" sz="2000" dirty="0"/>
              <a:t>Intentional misuse of a word or phrase for effect (Catachresis, Spoonerisms, Malaprops)</a:t>
            </a:r>
          </a:p>
          <a:p>
            <a:pPr lvl="2">
              <a:lnSpc>
                <a:spcPct val="100000"/>
              </a:lnSpc>
            </a:pPr>
            <a:r>
              <a:rPr lang="en-US" sz="2000" dirty="0"/>
              <a:t>Unexpected plot twists in the story line</a:t>
            </a:r>
          </a:p>
          <a:p>
            <a:pPr>
              <a:lnSpc>
                <a:spcPct val="100000"/>
              </a:lnSpc>
            </a:pPr>
            <a:endParaRPr lang="en-US" sz="2000" dirty="0"/>
          </a:p>
        </p:txBody>
      </p:sp>
    </p:spTree>
    <p:extLst>
      <p:ext uri="{BB962C8B-B14F-4D97-AF65-F5344CB8AC3E}">
        <p14:creationId xmlns:p14="http://schemas.microsoft.com/office/powerpoint/2010/main" val="14903005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Verbal/Hands-On Strategies </a:t>
            </a:r>
            <a:r>
              <a:rPr lang="en-US" sz="2000" b="1" i="1" dirty="0"/>
              <a:t>Cont.</a:t>
            </a:r>
            <a:endParaRPr sz="2000" i="1" dirty="0">
              <a:latin typeface="Calibri"/>
              <a:ea typeface="+mn-ea"/>
              <a:cs typeface="Calibri"/>
            </a:endParaRPr>
          </a:p>
        </p:txBody>
      </p:sp>
      <p:sp>
        <p:nvSpPr>
          <p:cNvPr id="4" name="Rectangle 3"/>
          <p:cNvSpPr txBox="1">
            <a:spLocks/>
          </p:cNvSpPr>
          <p:nvPr/>
        </p:nvSpPr>
        <p:spPr bwMode="auto">
          <a:xfrm>
            <a:off x="457200" y="1305850"/>
            <a:ext cx="82296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Know your team’s strengths</a:t>
            </a:r>
          </a:p>
          <a:p>
            <a:pPr lvl="1">
              <a:lnSpc>
                <a:spcPct val="100000"/>
              </a:lnSpc>
            </a:pPr>
            <a:r>
              <a:rPr lang="en-US" sz="2000" dirty="0"/>
              <a:t>Who has limited verbal skills</a:t>
            </a:r>
          </a:p>
          <a:p>
            <a:pPr lvl="1">
              <a:lnSpc>
                <a:spcPct val="100000"/>
              </a:lnSpc>
            </a:pPr>
            <a:r>
              <a:rPr lang="en-US" sz="2000" dirty="0"/>
              <a:t>Who gets tongue-tied</a:t>
            </a:r>
          </a:p>
          <a:p>
            <a:pPr lvl="1">
              <a:lnSpc>
                <a:spcPct val="100000"/>
              </a:lnSpc>
            </a:pPr>
            <a:r>
              <a:rPr lang="en-US" sz="2000" dirty="0"/>
              <a:t>Who is quick witted, funny, original</a:t>
            </a:r>
          </a:p>
          <a:p>
            <a:pPr lvl="1">
              <a:lnSpc>
                <a:spcPct val="100000"/>
              </a:lnSpc>
            </a:pPr>
            <a:r>
              <a:rPr lang="en-US" sz="2000" dirty="0"/>
              <a:t>Who has good hand/eye coordination</a:t>
            </a:r>
          </a:p>
          <a:p>
            <a:pPr lvl="1">
              <a:lnSpc>
                <a:spcPct val="100000"/>
              </a:lnSpc>
            </a:pPr>
            <a:r>
              <a:rPr lang="en-US" sz="2000" dirty="0"/>
              <a:t>Who has good materials manipulation skills</a:t>
            </a:r>
          </a:p>
          <a:p>
            <a:pPr lvl="2">
              <a:lnSpc>
                <a:spcPct val="100000"/>
              </a:lnSpc>
            </a:pPr>
            <a:r>
              <a:rPr lang="en-US" sz="2000" dirty="0"/>
              <a:t>Folding</a:t>
            </a:r>
          </a:p>
          <a:p>
            <a:pPr lvl="2">
              <a:lnSpc>
                <a:spcPct val="100000"/>
              </a:lnSpc>
            </a:pPr>
            <a:r>
              <a:rPr lang="en-US" sz="2000" dirty="0"/>
              <a:t>Cutting</a:t>
            </a:r>
          </a:p>
          <a:p>
            <a:pPr lvl="2">
              <a:lnSpc>
                <a:spcPct val="100000"/>
              </a:lnSpc>
            </a:pPr>
            <a:r>
              <a:rPr lang="en-US" sz="2000" dirty="0"/>
              <a:t>Taping</a:t>
            </a:r>
          </a:p>
          <a:p>
            <a:pPr lvl="2">
              <a:lnSpc>
                <a:spcPct val="100000"/>
              </a:lnSpc>
            </a:pPr>
            <a:r>
              <a:rPr lang="en-US" sz="2000" dirty="0"/>
              <a:t>Constructing</a:t>
            </a:r>
          </a:p>
          <a:p>
            <a:pPr lvl="1">
              <a:lnSpc>
                <a:spcPct val="100000"/>
              </a:lnSpc>
            </a:pPr>
            <a:r>
              <a:rPr lang="en-US" sz="2000" dirty="0"/>
              <a:t>Who can work quickly</a:t>
            </a:r>
          </a:p>
          <a:p>
            <a:pPr lvl="1">
              <a:lnSpc>
                <a:spcPct val="100000"/>
              </a:lnSpc>
            </a:pPr>
            <a:r>
              <a:rPr lang="en-US" sz="2000" dirty="0"/>
              <a:t>Who doesn’t “futz”</a:t>
            </a:r>
          </a:p>
          <a:p>
            <a:pPr>
              <a:lnSpc>
                <a:spcPct val="100000"/>
              </a:lnSpc>
            </a:pPr>
            <a:r>
              <a:rPr lang="en-US" sz="2400" dirty="0"/>
              <a:t>Practice to improve them</a:t>
            </a:r>
          </a:p>
          <a:p>
            <a:pPr>
              <a:lnSpc>
                <a:spcPct val="100000"/>
              </a:lnSpc>
            </a:pPr>
            <a:endParaRPr lang="en-US" sz="2000" dirty="0"/>
          </a:p>
        </p:txBody>
      </p:sp>
    </p:spTree>
    <p:extLst>
      <p:ext uri="{BB962C8B-B14F-4D97-AF65-F5344CB8AC3E}">
        <p14:creationId xmlns:p14="http://schemas.microsoft.com/office/powerpoint/2010/main" val="15414530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Closing Comments</a:t>
            </a:r>
            <a:endParaRPr sz="2000" i="1" dirty="0">
              <a:latin typeface="Calibri"/>
              <a:ea typeface="+mn-ea"/>
              <a:cs typeface="Calibri"/>
            </a:endParaRPr>
          </a:p>
        </p:txBody>
      </p:sp>
      <p:sp>
        <p:nvSpPr>
          <p:cNvPr id="4" name="Rectangle 3"/>
          <p:cNvSpPr txBox="1">
            <a:spLocks/>
          </p:cNvSpPr>
          <p:nvPr/>
        </p:nvSpPr>
        <p:spPr bwMode="auto">
          <a:xfrm>
            <a:off x="457200" y="1080070"/>
            <a:ext cx="82296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Score, score, score</a:t>
            </a:r>
          </a:p>
          <a:p>
            <a:pPr lvl="1">
              <a:lnSpc>
                <a:spcPct val="100000"/>
              </a:lnSpc>
            </a:pPr>
            <a:r>
              <a:rPr lang="en-US" sz="2000" dirty="0"/>
              <a:t>Understand what the scoring requirements are</a:t>
            </a:r>
          </a:p>
          <a:p>
            <a:pPr lvl="1">
              <a:lnSpc>
                <a:spcPct val="100000"/>
              </a:lnSpc>
            </a:pPr>
            <a:r>
              <a:rPr lang="en-US" sz="2000" dirty="0"/>
              <a:t>Exploit them ruthlessly</a:t>
            </a:r>
          </a:p>
          <a:p>
            <a:pPr>
              <a:lnSpc>
                <a:spcPct val="100000"/>
              </a:lnSpc>
            </a:pPr>
            <a:r>
              <a:rPr lang="en-US" sz="2400" dirty="0"/>
              <a:t>If they don’t say you can’t do it, ask, or try!</a:t>
            </a:r>
          </a:p>
          <a:p>
            <a:pPr>
              <a:lnSpc>
                <a:spcPct val="100000"/>
              </a:lnSpc>
            </a:pPr>
            <a:r>
              <a:rPr lang="en-US" sz="2400" dirty="0"/>
              <a:t>Do pay attention to “works well together” and “creativity”</a:t>
            </a:r>
          </a:p>
          <a:p>
            <a:pPr>
              <a:lnSpc>
                <a:spcPct val="100000"/>
              </a:lnSpc>
            </a:pPr>
            <a:r>
              <a:rPr lang="en-US" sz="2400" dirty="0"/>
              <a:t>Be relaxed, have fun with the unexpected</a:t>
            </a:r>
          </a:p>
          <a:p>
            <a:pPr lvl="1">
              <a:lnSpc>
                <a:spcPct val="100000"/>
              </a:lnSpc>
            </a:pPr>
            <a:r>
              <a:rPr lang="en-US" sz="2000" dirty="0"/>
              <a:t>Practice without time limits</a:t>
            </a:r>
          </a:p>
          <a:p>
            <a:pPr lvl="2">
              <a:lnSpc>
                <a:spcPct val="100000"/>
              </a:lnSpc>
            </a:pPr>
            <a:r>
              <a:rPr lang="en-US" sz="2000" dirty="0"/>
              <a:t>Remove the extrinsic distraction and focus on creativity</a:t>
            </a:r>
          </a:p>
          <a:p>
            <a:pPr>
              <a:lnSpc>
                <a:spcPct val="100000"/>
              </a:lnSpc>
            </a:pPr>
            <a:r>
              <a:rPr lang="en-US" sz="2400" dirty="0"/>
              <a:t>Use Spontaneous practice as team building opportunities</a:t>
            </a:r>
          </a:p>
          <a:p>
            <a:pPr lvl="1">
              <a:lnSpc>
                <a:spcPct val="100000"/>
              </a:lnSpc>
            </a:pPr>
            <a:r>
              <a:rPr lang="en-US" sz="2000" dirty="0"/>
              <a:t>Learn your team’s dynamics</a:t>
            </a:r>
          </a:p>
          <a:p>
            <a:pPr lvl="1">
              <a:lnSpc>
                <a:spcPct val="100000"/>
              </a:lnSpc>
            </a:pPr>
            <a:r>
              <a:rPr lang="en-US" sz="2000" dirty="0"/>
              <a:t>Help the team to learn to work together better</a:t>
            </a:r>
          </a:p>
        </p:txBody>
      </p:sp>
    </p:spTree>
    <p:extLst>
      <p:ext uri="{BB962C8B-B14F-4D97-AF65-F5344CB8AC3E}">
        <p14:creationId xmlns:p14="http://schemas.microsoft.com/office/powerpoint/2010/main" val="225937829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2174380"/>
            <a:ext cx="8001000" cy="4165600"/>
          </a:xfrm>
          <a:prstGeom prst="rect">
            <a:avLst/>
          </a:prstGeom>
          <a:ln w="25400">
            <a:solidFill>
              <a:schemeClr val="tx1"/>
            </a:solidFill>
          </a:ln>
        </p:spPr>
      </p:pic>
      <p:sp>
        <p:nvSpPr>
          <p:cNvPr id="3" name="Rectangle 2"/>
          <p:cNvSpPr txBox="1">
            <a:spLocks/>
          </p:cNvSpPr>
          <p:nvPr/>
        </p:nvSpPr>
        <p:spPr>
          <a:xfrm>
            <a:off x="0" y="421842"/>
            <a:ext cx="9144000" cy="1341906"/>
          </a:xfrm>
          <a:prstGeom prst="rect">
            <a:avLst/>
          </a:prstGeom>
        </p:spPr>
        <p:txBody>
          <a:bodyPr vert="horz" wrap="square" lIns="0" tIns="0" rIns="0" bIns="0" rtlCol="0" anchor="t">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lang="en-US" b="1" dirty="0">
                <a:cs typeface="Calibri"/>
              </a:rPr>
              <a:t>Still not sure how to</a:t>
            </a:r>
          </a:p>
          <a:p>
            <a:pPr algn="ctr" defTabSz="914363" eaLnBrk="1" fontAlgn="auto" hangingPunct="1">
              <a:spcAft>
                <a:spcPts val="0"/>
              </a:spcAft>
              <a:defRPr/>
            </a:pPr>
            <a:r>
              <a:rPr lang="en-US" b="1" i="1" dirty="0">
                <a:cs typeface="Calibri"/>
              </a:rPr>
              <a:t>Coach</a:t>
            </a:r>
            <a:r>
              <a:rPr lang="en-US" b="1" dirty="0">
                <a:cs typeface="Calibri"/>
              </a:rPr>
              <a:t> Spontaneous???</a:t>
            </a:r>
            <a:endParaRPr lang="en-US" b="1" dirty="0">
              <a:latin typeface="Calibri"/>
              <a:ea typeface="+mn-ea"/>
              <a:cs typeface="Calibri"/>
            </a:endParaRPr>
          </a:p>
        </p:txBody>
      </p:sp>
    </p:spTree>
    <p:extLst>
      <p:ext uri="{BB962C8B-B14F-4D97-AF65-F5344CB8AC3E}">
        <p14:creationId xmlns:p14="http://schemas.microsoft.com/office/powerpoint/2010/main" val="206429157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Resources</a:t>
            </a:r>
            <a:endParaRPr sz="2000" i="1" dirty="0">
              <a:latin typeface="Calibri"/>
              <a:ea typeface="+mn-ea"/>
              <a:cs typeface="Calibri"/>
            </a:endParaRPr>
          </a:p>
        </p:txBody>
      </p:sp>
      <p:sp>
        <p:nvSpPr>
          <p:cNvPr id="4" name="Rectangle 3"/>
          <p:cNvSpPr txBox="1">
            <a:spLocks/>
          </p:cNvSpPr>
          <p:nvPr/>
        </p:nvSpPr>
        <p:spPr bwMode="auto">
          <a:xfrm>
            <a:off x="457200" y="1305850"/>
            <a:ext cx="8229600" cy="4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Spontaneous Kits</a:t>
            </a:r>
          </a:p>
          <a:p>
            <a:pPr lvl="1">
              <a:lnSpc>
                <a:spcPct val="100000"/>
              </a:lnSpc>
            </a:pPr>
            <a:r>
              <a:rPr lang="en-US" sz="2000" dirty="0"/>
              <a:t>Michigan kits - http://www.miodyssey.com/</a:t>
            </a:r>
          </a:p>
          <a:p>
            <a:pPr lvl="1">
              <a:lnSpc>
                <a:spcPct val="100000"/>
              </a:lnSpc>
            </a:pPr>
            <a:r>
              <a:rPr lang="en-US" sz="2000" dirty="0"/>
              <a:t>Creative Competitions, Inc. </a:t>
            </a:r>
          </a:p>
          <a:p>
            <a:pPr lvl="2">
              <a:lnSpc>
                <a:spcPct val="100000"/>
              </a:lnSpc>
            </a:pPr>
            <a:r>
              <a:rPr lang="en-US" sz="2000" dirty="0"/>
              <a:t>CCI web site - http://www.odysseyofthemind.com/</a:t>
            </a:r>
          </a:p>
          <a:p>
            <a:pPr lvl="2">
              <a:lnSpc>
                <a:spcPct val="100000"/>
              </a:lnSpc>
            </a:pPr>
            <a:r>
              <a:rPr lang="en-US" sz="2000" dirty="0"/>
              <a:t>Kits, Spontaneous Problem Books</a:t>
            </a:r>
          </a:p>
          <a:p>
            <a:pPr>
              <a:lnSpc>
                <a:spcPct val="100000"/>
              </a:lnSpc>
            </a:pPr>
            <a:r>
              <a:rPr lang="en-US" sz="2400" dirty="0"/>
              <a:t>Internet</a:t>
            </a:r>
          </a:p>
          <a:p>
            <a:pPr lvl="1">
              <a:lnSpc>
                <a:spcPct val="100000"/>
              </a:lnSpc>
            </a:pPr>
            <a:r>
              <a:rPr lang="en-US" sz="2000" dirty="0"/>
              <a:t>Various lists of past Spontaneous and Spontaneous-type problems</a:t>
            </a:r>
          </a:p>
          <a:p>
            <a:pPr>
              <a:lnSpc>
                <a:spcPct val="100000"/>
              </a:lnSpc>
            </a:pPr>
            <a:r>
              <a:rPr lang="en-US" sz="2400" dirty="0"/>
              <a:t>Spontaneous Nights</a:t>
            </a:r>
          </a:p>
          <a:p>
            <a:pPr lvl="1">
              <a:lnSpc>
                <a:spcPct val="100000"/>
              </a:lnSpc>
            </a:pPr>
            <a:r>
              <a:rPr lang="en-US" sz="2000" dirty="0"/>
              <a:t>Usually organized at school district level</a:t>
            </a:r>
          </a:p>
          <a:p>
            <a:pPr lvl="1">
              <a:lnSpc>
                <a:spcPct val="100000"/>
              </a:lnSpc>
            </a:pPr>
            <a:r>
              <a:rPr lang="en-US" sz="2000" dirty="0"/>
              <a:t>Participate if the opportunity comes up</a:t>
            </a:r>
          </a:p>
          <a:p>
            <a:pPr lvl="1">
              <a:lnSpc>
                <a:spcPct val="100000"/>
              </a:lnSpc>
            </a:pPr>
            <a:r>
              <a:rPr lang="en-US" sz="2000" dirty="0"/>
              <a:t>Organize one yourself if the opportunity does not come up</a:t>
            </a:r>
          </a:p>
        </p:txBody>
      </p:sp>
    </p:spTree>
    <p:extLst>
      <p:ext uri="{BB962C8B-B14F-4D97-AF65-F5344CB8AC3E}">
        <p14:creationId xmlns:p14="http://schemas.microsoft.com/office/powerpoint/2010/main" val="223385847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b="1" dirty="0">
                <a:latin typeface="Calibri"/>
                <a:ea typeface="+mn-ea"/>
                <a:cs typeface="Calibri"/>
              </a:rPr>
              <a:t>Contact Us</a:t>
            </a:r>
          </a:p>
        </p:txBody>
      </p:sp>
      <p:sp>
        <p:nvSpPr>
          <p:cNvPr id="83970" name="Rectangle 3"/>
          <p:cNvSpPr>
            <a:spLocks noGrp="1"/>
          </p:cNvSpPr>
          <p:nvPr>
            <p:ph sz="quarter" idx="4294967295"/>
          </p:nvPr>
        </p:nvSpPr>
        <p:spPr>
          <a:xfrm>
            <a:off x="0" y="1000125"/>
            <a:ext cx="5689600" cy="5659438"/>
          </a:xfrm>
        </p:spPr>
        <p:txBody>
          <a:bodyPr>
            <a:normAutofit/>
          </a:bodyPr>
          <a:lstStyle/>
          <a:p>
            <a:pPr algn="ctr" eaLnBrk="1" hangingPunct="1">
              <a:lnSpc>
                <a:spcPct val="80000"/>
              </a:lnSpc>
              <a:spcBef>
                <a:spcPts val="600"/>
              </a:spcBef>
              <a:buFont typeface="Wingdings" charset="0"/>
              <a:buNone/>
              <a:defRPr/>
            </a:pPr>
            <a:r>
              <a:rPr lang="en-US" sz="2200" dirty="0">
                <a:latin typeface="Calibri" charset="0"/>
                <a:cs typeface="Calibri" charset="0"/>
              </a:rPr>
              <a:t>For more information, or to register:</a:t>
            </a:r>
          </a:p>
          <a:p>
            <a:pPr algn="ctr" eaLnBrk="1" hangingPunct="1">
              <a:lnSpc>
                <a:spcPct val="80000"/>
              </a:lnSpc>
              <a:spcBef>
                <a:spcPts val="600"/>
              </a:spcBef>
              <a:buFont typeface="Wingdings" charset="0"/>
              <a:buNone/>
              <a:defRPr/>
            </a:pPr>
            <a:endParaRPr lang="en-US" sz="1200" dirty="0">
              <a:latin typeface="Calibri" charset="0"/>
              <a:cs typeface="Calibri" charset="0"/>
            </a:endParaRPr>
          </a:p>
          <a:p>
            <a:pPr algn="ctr" eaLnBrk="1" hangingPunct="1">
              <a:lnSpc>
                <a:spcPct val="80000"/>
              </a:lnSpc>
              <a:spcBef>
                <a:spcPts val="600"/>
              </a:spcBef>
              <a:buFont typeface="Wingdings" charset="0"/>
              <a:buNone/>
              <a:defRPr/>
            </a:pPr>
            <a:r>
              <a:rPr lang="en-US" sz="2200" dirty="0">
                <a:latin typeface="Calibri" charset="0"/>
                <a:cs typeface="Calibri" charset="0"/>
              </a:rPr>
              <a:t>Michigan website:</a:t>
            </a:r>
          </a:p>
          <a:p>
            <a:pPr algn="ctr" eaLnBrk="1" hangingPunct="1">
              <a:lnSpc>
                <a:spcPct val="80000"/>
              </a:lnSpc>
              <a:spcBef>
                <a:spcPts val="600"/>
              </a:spcBef>
              <a:buFont typeface="Wingdings" charset="0"/>
              <a:buNone/>
              <a:defRPr/>
            </a:pPr>
            <a:r>
              <a:rPr lang="en-US" sz="2200" dirty="0">
                <a:latin typeface="Calibri" charset="0"/>
                <a:cs typeface="Calibri" charset="0"/>
              </a:rPr>
              <a:t>http://</a:t>
            </a:r>
            <a:r>
              <a:rPr lang="en-US" sz="2200" dirty="0" err="1">
                <a:latin typeface="Calibri" charset="0"/>
                <a:cs typeface="Calibri" charset="0"/>
              </a:rPr>
              <a:t>www.miodyssey.com</a:t>
            </a:r>
            <a:r>
              <a:rPr lang="en-US" sz="2200" dirty="0">
                <a:latin typeface="Calibri" charset="0"/>
                <a:cs typeface="Calibri" charset="0"/>
              </a:rPr>
              <a:t>	</a:t>
            </a:r>
            <a:endParaRPr lang="en-US" sz="2200" u="sng" dirty="0">
              <a:latin typeface="Calibri" charset="0"/>
              <a:cs typeface="Calibri" charset="0"/>
            </a:endParaRPr>
          </a:p>
          <a:p>
            <a:pPr algn="ctr" eaLnBrk="1" hangingPunct="1">
              <a:lnSpc>
                <a:spcPct val="80000"/>
              </a:lnSpc>
              <a:spcBef>
                <a:spcPts val="600"/>
              </a:spcBef>
              <a:buFont typeface="Wingdings" charset="0"/>
              <a:buNone/>
              <a:defRPr/>
            </a:pPr>
            <a:endParaRPr lang="en-US" sz="1200" dirty="0">
              <a:latin typeface="Calibri" charset="0"/>
              <a:cs typeface="Calibri" charset="0"/>
            </a:endParaRPr>
          </a:p>
          <a:p>
            <a:pPr algn="ctr" eaLnBrk="1" hangingPunct="1">
              <a:lnSpc>
                <a:spcPct val="80000"/>
              </a:lnSpc>
              <a:spcBef>
                <a:spcPts val="600"/>
              </a:spcBef>
              <a:buFont typeface="Wingdings" charset="0"/>
              <a:buNone/>
              <a:defRPr/>
            </a:pPr>
            <a:r>
              <a:rPr lang="en-US" sz="2200" dirty="0">
                <a:latin typeface="Calibri" charset="0"/>
                <a:cs typeface="Calibri" charset="0"/>
              </a:rPr>
              <a:t>International site</a:t>
            </a:r>
          </a:p>
          <a:p>
            <a:pPr algn="ctr" eaLnBrk="1" hangingPunct="1">
              <a:lnSpc>
                <a:spcPct val="80000"/>
              </a:lnSpc>
              <a:spcBef>
                <a:spcPts val="600"/>
              </a:spcBef>
              <a:buFont typeface="Wingdings" charset="0"/>
              <a:buNone/>
              <a:defRPr/>
            </a:pPr>
            <a:r>
              <a:rPr lang="en-US" sz="2200" dirty="0">
                <a:latin typeface="Calibri" charset="0"/>
                <a:cs typeface="Calibri" charset="0"/>
              </a:rPr>
              <a:t>http://www.odysseyofthemind.org</a:t>
            </a:r>
          </a:p>
          <a:p>
            <a:pPr marL="3175" lvl="1" algn="ctr">
              <a:lnSpc>
                <a:spcPct val="80000"/>
              </a:lnSpc>
              <a:tabLst>
                <a:tab pos="741363" algn="l"/>
              </a:tabLst>
              <a:defRPr/>
            </a:pPr>
            <a:endParaRPr lang="en-US" sz="1200" dirty="0">
              <a:latin typeface="Calibri" charset="0"/>
              <a:cs typeface="Calibri" charset="0"/>
            </a:endParaRPr>
          </a:p>
          <a:p>
            <a:pPr marL="0" lvl="1" indent="0" algn="ctr">
              <a:lnSpc>
                <a:spcPct val="80000"/>
              </a:lnSpc>
              <a:buFontTx/>
              <a:buNone/>
              <a:tabLst>
                <a:tab pos="741363" algn="l"/>
              </a:tabLst>
              <a:defRPr/>
            </a:pPr>
            <a:r>
              <a:rPr lang="en-US" sz="2200" dirty="0">
                <a:latin typeface="Calibri" charset="0"/>
                <a:cs typeface="Calibri" charset="0"/>
              </a:rPr>
              <a:t>Odyssey of the Mind Headquarters </a:t>
            </a:r>
            <a:br>
              <a:rPr lang="en-US" sz="2200" dirty="0">
                <a:latin typeface="Calibri" charset="0"/>
                <a:cs typeface="Calibri" charset="0"/>
              </a:rPr>
            </a:br>
            <a:endParaRPr lang="en-US" sz="1000" dirty="0">
              <a:latin typeface="Calibri" charset="0"/>
              <a:cs typeface="Calibri" charset="0"/>
            </a:endParaRPr>
          </a:p>
          <a:p>
            <a:pPr marL="0" lvl="1" indent="0" algn="ctr">
              <a:lnSpc>
                <a:spcPct val="80000"/>
              </a:lnSpc>
              <a:buFontTx/>
              <a:buNone/>
              <a:tabLst>
                <a:tab pos="741363" algn="l"/>
              </a:tabLst>
              <a:defRPr/>
            </a:pPr>
            <a:r>
              <a:rPr lang="en-US" sz="2200" dirty="0">
                <a:latin typeface="Calibri" charset="0"/>
                <a:cs typeface="Calibri" charset="0"/>
              </a:rPr>
              <a:t>c/o Creative Competitions, Inc. </a:t>
            </a:r>
            <a:br>
              <a:rPr lang="en-US" sz="2200" dirty="0">
                <a:latin typeface="Calibri" charset="0"/>
                <a:cs typeface="Calibri" charset="0"/>
              </a:rPr>
            </a:br>
            <a:r>
              <a:rPr lang="en-US" sz="2200" dirty="0">
                <a:latin typeface="Calibri" charset="0"/>
                <a:cs typeface="Calibri" charset="0"/>
              </a:rPr>
              <a:t>406 </a:t>
            </a:r>
            <a:r>
              <a:rPr lang="en-US" sz="2200" dirty="0" err="1">
                <a:latin typeface="Calibri" charset="0"/>
                <a:cs typeface="Calibri" charset="0"/>
              </a:rPr>
              <a:t>Ganttown</a:t>
            </a:r>
            <a:r>
              <a:rPr lang="en-US" sz="2200" dirty="0">
                <a:latin typeface="Calibri" charset="0"/>
                <a:cs typeface="Calibri" charset="0"/>
              </a:rPr>
              <a:t> Road</a:t>
            </a:r>
            <a:br>
              <a:rPr lang="en-US" sz="2200" dirty="0">
                <a:latin typeface="Calibri" charset="0"/>
                <a:cs typeface="Calibri" charset="0"/>
              </a:rPr>
            </a:br>
            <a:r>
              <a:rPr lang="en-US" sz="2200" dirty="0">
                <a:latin typeface="Calibri" charset="0"/>
                <a:cs typeface="Calibri" charset="0"/>
              </a:rPr>
              <a:t>Sewell, NJ 08080</a:t>
            </a:r>
          </a:p>
          <a:p>
            <a:pPr marL="0" lvl="1" indent="0" algn="ctr">
              <a:lnSpc>
                <a:spcPct val="80000"/>
              </a:lnSpc>
              <a:buFontTx/>
              <a:buNone/>
              <a:tabLst>
                <a:tab pos="741363" algn="l"/>
              </a:tabLst>
              <a:defRPr/>
            </a:pPr>
            <a:endParaRPr lang="en-US" sz="1000" dirty="0">
              <a:latin typeface="Calibri" charset="0"/>
              <a:cs typeface="Calibri" charset="0"/>
            </a:endParaRPr>
          </a:p>
          <a:p>
            <a:pPr marL="0" lvl="1" indent="0" algn="ctr">
              <a:lnSpc>
                <a:spcPct val="80000"/>
              </a:lnSpc>
              <a:buFontTx/>
              <a:buNone/>
              <a:tabLst>
                <a:tab pos="741363" algn="l"/>
              </a:tabLst>
              <a:defRPr/>
            </a:pPr>
            <a:r>
              <a:rPr lang="en-US" sz="2200" dirty="0">
                <a:latin typeface="Calibri" charset="0"/>
                <a:cs typeface="Calibri" charset="0"/>
              </a:rPr>
              <a:t>Tel:   (856) 256-2797</a:t>
            </a:r>
          </a:p>
          <a:p>
            <a:pPr marL="0" lvl="1" indent="0" algn="ctr">
              <a:lnSpc>
                <a:spcPct val="80000"/>
              </a:lnSpc>
              <a:buFontTx/>
              <a:buNone/>
              <a:tabLst>
                <a:tab pos="741363" algn="l"/>
              </a:tabLst>
              <a:defRPr/>
            </a:pPr>
            <a:r>
              <a:rPr lang="en-US" sz="2200" dirty="0">
                <a:latin typeface="Calibri" charset="0"/>
                <a:cs typeface="Calibri" charset="0"/>
              </a:rPr>
              <a:t>Fax:   (856) 256-2798</a:t>
            </a:r>
          </a:p>
          <a:p>
            <a:pPr marL="0" lvl="1" indent="0" algn="ctr">
              <a:lnSpc>
                <a:spcPct val="80000"/>
              </a:lnSpc>
              <a:buFontTx/>
              <a:buNone/>
              <a:tabLst>
                <a:tab pos="741363" algn="l"/>
              </a:tabLst>
              <a:defRPr/>
            </a:pPr>
            <a:endParaRPr lang="en-US" sz="1000" dirty="0">
              <a:latin typeface="Calibri" charset="0"/>
              <a:cs typeface="Calibri" charset="0"/>
            </a:endParaRPr>
          </a:p>
          <a:p>
            <a:pPr marL="0" lvl="1" indent="0" algn="ctr">
              <a:lnSpc>
                <a:spcPct val="80000"/>
              </a:lnSpc>
              <a:buFontTx/>
              <a:buNone/>
              <a:tabLst>
                <a:tab pos="741363" algn="l"/>
              </a:tabLst>
              <a:defRPr/>
            </a:pPr>
            <a:r>
              <a:rPr lang="en-US" sz="2200" dirty="0">
                <a:latin typeface="Calibri" charset="0"/>
                <a:cs typeface="Calibri" charset="0"/>
              </a:rPr>
              <a:t>Email:   </a:t>
            </a:r>
            <a:r>
              <a:rPr lang="en-US" sz="2200" dirty="0" err="1">
                <a:latin typeface="Calibri" charset="0"/>
                <a:cs typeface="Calibri" charset="0"/>
              </a:rPr>
              <a:t>info@odysseyofthemind.org</a:t>
            </a:r>
            <a:r>
              <a:rPr lang="en-US" sz="2200" dirty="0">
                <a:latin typeface="Calibri" charset="0"/>
                <a:cs typeface="Calibri" charset="0"/>
              </a:rPr>
              <a:t> </a:t>
            </a:r>
          </a:p>
          <a:p>
            <a:pPr marL="0" lvl="1" indent="0" algn="ctr">
              <a:lnSpc>
                <a:spcPct val="80000"/>
              </a:lnSpc>
              <a:buFontTx/>
              <a:buNone/>
              <a:tabLst>
                <a:tab pos="741363" algn="l"/>
              </a:tabLst>
              <a:defRPr/>
            </a:pPr>
            <a:endParaRPr lang="en-US" sz="2200" dirty="0">
              <a:latin typeface="Calibri" charset="0"/>
              <a:cs typeface="Calibri" charset="0"/>
            </a:endParaRPr>
          </a:p>
          <a:p>
            <a:pPr marL="347663" lvl="1" indent="0" algn="ctr" eaLnBrk="1" hangingPunct="1">
              <a:lnSpc>
                <a:spcPct val="80000"/>
              </a:lnSpc>
              <a:spcBef>
                <a:spcPct val="0"/>
              </a:spcBef>
              <a:buFontTx/>
              <a:buNone/>
              <a:defRPr/>
            </a:pPr>
            <a:endParaRPr lang="en-US" sz="2200" dirty="0">
              <a:latin typeface="Calibri" charset="0"/>
              <a:cs typeface="Calibri" charset="0"/>
            </a:endParaRPr>
          </a:p>
        </p:txBody>
      </p:sp>
      <p:grpSp>
        <p:nvGrpSpPr>
          <p:cNvPr id="112643" name="Group 2"/>
          <p:cNvGrpSpPr>
            <a:grpSpLocks/>
          </p:cNvGrpSpPr>
          <p:nvPr/>
        </p:nvGrpSpPr>
        <p:grpSpPr bwMode="auto">
          <a:xfrm>
            <a:off x="6540500" y="1006475"/>
            <a:ext cx="2290763" cy="5362575"/>
            <a:chOff x="6539780" y="1114298"/>
            <a:chExt cx="2291482" cy="5362694"/>
          </a:xfrm>
        </p:grpSpPr>
        <p:pic>
          <p:nvPicPr>
            <p:cNvPr id="112645" name="Picture 4" descr="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780" y="4788768"/>
              <a:ext cx="2286000" cy="16882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2" y="2853152"/>
              <a:ext cx="2286000" cy="1823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7" name="Picture 1" descr="2003 World # 113.jpg"/>
            <p:cNvPicPr>
              <a:picLocks noChangeAspect="1"/>
            </p:cNvPicPr>
            <p:nvPr/>
          </p:nvPicPr>
          <p:blipFill>
            <a:blip r:embed="rId4" cstate="email">
              <a:extLst>
                <a:ext uri="{28A0092B-C50C-407E-A947-70E740481C1C}">
                  <a14:useLocalDpi xmlns:a14="http://schemas.microsoft.com/office/drawing/2010/main" val="0"/>
                </a:ext>
              </a:extLst>
            </a:blip>
            <a:srcRect l="12096" t="17821" r="7527" b="5482"/>
            <a:stretch>
              <a:fillRect/>
            </a:stretch>
          </p:blipFill>
          <p:spPr bwMode="auto">
            <a:xfrm>
              <a:off x="6541269" y="1114298"/>
              <a:ext cx="2286000" cy="163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lang="en-US" b="1" i="1" dirty="0">
                <a:latin typeface="Century Schoolbook" panose="02040604050505020304" pitchFamily="18" charset="0"/>
                <a:ea typeface="+mn-ea"/>
                <a:cs typeface="Calibri"/>
              </a:rPr>
              <a:t>Sidebar: Motivation</a:t>
            </a:r>
            <a:endParaRPr b="1" i="1" dirty="0">
              <a:latin typeface="Century Schoolbook" panose="02040604050505020304" pitchFamily="18" charset="0"/>
              <a:ea typeface="+mn-ea"/>
              <a:cs typeface="Calibri"/>
            </a:endParaRPr>
          </a:p>
        </p:txBody>
      </p:sp>
      <p:sp>
        <p:nvSpPr>
          <p:cNvPr id="4" name="Rectangle 3"/>
          <p:cNvSpPr txBox="1">
            <a:spLocks/>
          </p:cNvSpPr>
          <p:nvPr/>
        </p:nvSpPr>
        <p:spPr bwMode="auto">
          <a:xfrm>
            <a:off x="457200" y="1229650"/>
            <a:ext cx="8229600" cy="53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endParaRPr lang="en-US" sz="2400" dirty="0"/>
          </a:p>
          <a:p>
            <a:pPr>
              <a:lnSpc>
                <a:spcPct val="100000"/>
              </a:lnSpc>
            </a:pPr>
            <a:r>
              <a:rPr lang="en-US" sz="2400" dirty="0"/>
              <a:t>From “Drive”, by Daniel H. Pink</a:t>
            </a:r>
          </a:p>
          <a:p>
            <a:pPr marL="0" indent="0" algn="ctr">
              <a:lnSpc>
                <a:spcPct val="100000"/>
              </a:lnSpc>
              <a:buNone/>
            </a:pPr>
            <a:r>
              <a:rPr lang="en-US" sz="2800" i="1" dirty="0">
                <a:solidFill>
                  <a:srgbClr val="C00000"/>
                </a:solidFill>
              </a:rPr>
              <a:t>“The desire to do something because you find it deeply satisfying and personally challenging inspires the highest levels of creativity, whether it’s in the arts, sciences, or business.” – Teresa M. Amabile</a:t>
            </a:r>
            <a:endParaRPr lang="en-US" sz="2800" dirty="0"/>
          </a:p>
          <a:p>
            <a:pPr>
              <a:lnSpc>
                <a:spcPct val="100000"/>
              </a:lnSpc>
            </a:pPr>
            <a:r>
              <a:rPr lang="en-US" sz="2400" dirty="0"/>
              <a:t>From “Growing Up Creative”, by Teresa Amabile</a:t>
            </a:r>
          </a:p>
          <a:p>
            <a:pPr marL="0" indent="0" algn="ctr">
              <a:lnSpc>
                <a:spcPct val="100000"/>
              </a:lnSpc>
              <a:buNone/>
            </a:pPr>
            <a:r>
              <a:rPr lang="en-US" sz="2800" i="1" dirty="0">
                <a:solidFill>
                  <a:srgbClr val="C00000"/>
                </a:solidFill>
              </a:rPr>
              <a:t>“The most crucial factor in creativity is the </a:t>
            </a:r>
            <a:r>
              <a:rPr lang="en-US" sz="2800" dirty="0">
                <a:solidFill>
                  <a:srgbClr val="C00000"/>
                </a:solidFill>
              </a:rPr>
              <a:t>motivation</a:t>
            </a:r>
            <a:r>
              <a:rPr lang="en-US" sz="2800" i="1" dirty="0">
                <a:solidFill>
                  <a:srgbClr val="C00000"/>
                </a:solidFill>
              </a:rPr>
              <a:t> to do something creative. Talent, personality, and skill tell us what a child </a:t>
            </a:r>
            <a:r>
              <a:rPr lang="en-US" sz="2800" dirty="0">
                <a:solidFill>
                  <a:srgbClr val="C00000"/>
                </a:solidFill>
              </a:rPr>
              <a:t>can</a:t>
            </a:r>
            <a:r>
              <a:rPr lang="en-US" sz="2800" i="1" dirty="0">
                <a:solidFill>
                  <a:srgbClr val="C00000"/>
                </a:solidFill>
              </a:rPr>
              <a:t> do; motivation tells us what that child </a:t>
            </a:r>
            <a:r>
              <a:rPr lang="en-US" sz="2800" dirty="0">
                <a:solidFill>
                  <a:srgbClr val="C00000"/>
                </a:solidFill>
              </a:rPr>
              <a:t>will</a:t>
            </a:r>
            <a:r>
              <a:rPr lang="en-US" sz="2800" i="1" dirty="0">
                <a:solidFill>
                  <a:srgbClr val="C00000"/>
                </a:solidFill>
              </a:rPr>
              <a:t> do.” – Teresa M. Amabile</a:t>
            </a:r>
          </a:p>
          <a:p>
            <a:pPr marL="0" indent="0">
              <a:lnSpc>
                <a:spcPct val="100000"/>
              </a:lnSpc>
              <a:buNone/>
            </a:pPr>
            <a:endParaRPr lang="en-US" sz="2400" dirty="0">
              <a:solidFill>
                <a:srgbClr val="C00000"/>
              </a:solidFill>
            </a:endParaRPr>
          </a:p>
        </p:txBody>
      </p:sp>
    </p:spTree>
    <p:extLst>
      <p:ext uri="{BB962C8B-B14F-4D97-AF65-F5344CB8AC3E}">
        <p14:creationId xmlns:p14="http://schemas.microsoft.com/office/powerpoint/2010/main" val="241818979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03200"/>
            <a:ext cx="9144000" cy="677863"/>
          </a:xfrm>
        </p:spPr>
        <p:txBody>
          <a:bodyPr>
            <a:normAutofit/>
          </a:bodyPr>
          <a:lstStyle/>
          <a:p>
            <a:pPr algn="ctr" defTabSz="914363">
              <a:defRPr/>
            </a:pPr>
            <a:r>
              <a:rPr lang="en-US" b="1" i="1" dirty="0"/>
              <a:t>Wrap Up</a:t>
            </a:r>
            <a:endParaRPr sz="2000" i="1" dirty="0">
              <a:latin typeface="Calibri"/>
              <a:ea typeface="+mn-ea"/>
              <a:cs typeface="Calibri"/>
            </a:endParaRPr>
          </a:p>
        </p:txBody>
      </p:sp>
      <p:sp>
        <p:nvSpPr>
          <p:cNvPr id="4" name="Rectangle 3"/>
          <p:cNvSpPr txBox="1">
            <a:spLocks/>
          </p:cNvSpPr>
          <p:nvPr/>
        </p:nvSpPr>
        <p:spPr bwMode="auto">
          <a:xfrm>
            <a:off x="457200" y="1305850"/>
            <a:ext cx="82296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Thank you for volunteering to coach</a:t>
            </a:r>
          </a:p>
          <a:p>
            <a:pPr>
              <a:lnSpc>
                <a:spcPct val="100000"/>
              </a:lnSpc>
            </a:pPr>
            <a:r>
              <a:rPr lang="en-US" sz="2400" dirty="0"/>
              <a:t>Thank you for coming to learn how to coach your team in the Spontaneous Problem</a:t>
            </a:r>
          </a:p>
          <a:p>
            <a:pPr>
              <a:lnSpc>
                <a:spcPct val="100000"/>
              </a:lnSpc>
            </a:pPr>
            <a:r>
              <a:rPr lang="en-US" sz="2400" dirty="0"/>
              <a:t>Any Questions?</a:t>
            </a:r>
          </a:p>
          <a:p>
            <a:pPr>
              <a:lnSpc>
                <a:spcPct val="100000"/>
              </a:lnSpc>
            </a:pPr>
            <a:endParaRPr lang="en-US" sz="2400" dirty="0"/>
          </a:p>
          <a:p>
            <a:pPr marL="0" indent="0" algn="ctr">
              <a:lnSpc>
                <a:spcPct val="100000"/>
              </a:lnSpc>
              <a:buNone/>
            </a:pPr>
            <a:r>
              <a:rPr lang="en-US" sz="2800" i="1" dirty="0">
                <a:solidFill>
                  <a:srgbClr val="C00000"/>
                </a:solidFill>
              </a:rPr>
              <a:t>“Nothing great was ever achieved without enthusiasm.” - Ralph Waldo Emerson</a:t>
            </a:r>
            <a:endParaRPr lang="en-US" sz="2800" dirty="0">
              <a:solidFill>
                <a:srgbClr val="C00000"/>
              </a:solidFill>
            </a:endParaRPr>
          </a:p>
          <a:p>
            <a:pPr marL="0" indent="0" algn="ctr">
              <a:lnSpc>
                <a:spcPct val="100000"/>
              </a:lnSpc>
              <a:buNone/>
            </a:pPr>
            <a:endParaRPr lang="en-US" sz="2400" dirty="0">
              <a:solidFill>
                <a:srgbClr val="C00000"/>
              </a:solidFill>
            </a:endParaRPr>
          </a:p>
          <a:p>
            <a:pPr marL="0" indent="0" algn="ctr">
              <a:lnSpc>
                <a:spcPct val="100000"/>
              </a:lnSpc>
              <a:buNone/>
            </a:pPr>
            <a:r>
              <a:rPr lang="en-US" sz="2800" i="1" dirty="0">
                <a:solidFill>
                  <a:srgbClr val="C00000"/>
                </a:solidFill>
              </a:rPr>
              <a:t>“I am always doing that which I cannot do, in order that I may learn how to do it.” - Pablo Picasso</a:t>
            </a:r>
          </a:p>
        </p:txBody>
      </p:sp>
    </p:spTree>
    <p:extLst>
      <p:ext uri="{BB962C8B-B14F-4D97-AF65-F5344CB8AC3E}">
        <p14:creationId xmlns:p14="http://schemas.microsoft.com/office/powerpoint/2010/main" val="59726496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idx="4294967295"/>
          </p:nvPr>
        </p:nvSpPr>
        <p:spPr>
          <a:xfrm>
            <a:off x="469900" y="601663"/>
            <a:ext cx="8153400" cy="846137"/>
          </a:xfrm>
        </p:spPr>
        <p:txBody>
          <a:bodyPr>
            <a:normAutofit fontScale="90000"/>
          </a:bodyPr>
          <a:lstStyle/>
          <a:p>
            <a:pPr algn="ctr" defTabSz="914363" eaLnBrk="1" fontAlgn="auto" hangingPunct="1">
              <a:spcAft>
                <a:spcPts val="0"/>
              </a:spcAft>
              <a:defRPr/>
            </a:pPr>
            <a:r>
              <a:rPr sz="6000" b="1" dirty="0">
                <a:latin typeface="Calibri"/>
                <a:ea typeface="+mn-ea"/>
                <a:cs typeface="Calibri"/>
              </a:rPr>
              <a:t>Odyssey of the Mind</a:t>
            </a:r>
          </a:p>
        </p:txBody>
      </p:sp>
      <p:pic>
        <p:nvPicPr>
          <p:cNvPr id="113666"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882900" y="1533525"/>
            <a:ext cx="3400425" cy="3495675"/>
          </a:xfrm>
          <a:noFill/>
        </p:spPr>
      </p:pic>
      <p:sp>
        <p:nvSpPr>
          <p:cNvPr id="2" name="Rectangle 1"/>
          <p:cNvSpPr/>
          <p:nvPr/>
        </p:nvSpPr>
        <p:spPr>
          <a:xfrm>
            <a:off x="2702398" y="5080000"/>
            <a:ext cx="3688404" cy="868065"/>
          </a:xfrm>
          <a:prstGeom prst="rect">
            <a:avLst/>
          </a:prstGeom>
          <a:noFill/>
        </p:spPr>
        <p:txBody>
          <a:bodyPr wrap="none">
            <a:prstTxWarp prst="textWave4">
              <a:avLst>
                <a:gd name="adj1" fmla="val 12500"/>
                <a:gd name="adj2" fmla="val 15"/>
              </a:avLst>
            </a:prstTxWarp>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ea typeface="+mj-ea"/>
                <a:cs typeface="Calibri"/>
              </a:rPr>
              <a:t>Be Creative!</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lang="en-US" b="1" i="1" dirty="0">
                <a:latin typeface="Century Schoolbook" panose="02040604050505020304" pitchFamily="18" charset="0"/>
                <a:ea typeface="+mn-ea"/>
                <a:cs typeface="Calibri"/>
              </a:rPr>
              <a:t>Motivation</a:t>
            </a:r>
            <a:r>
              <a:rPr lang="en-US" sz="2000" i="1" dirty="0">
                <a:latin typeface="Century Schoolbook" panose="02040604050505020304" pitchFamily="18" charset="0"/>
                <a:ea typeface="+mn-ea"/>
                <a:cs typeface="Calibri"/>
              </a:rPr>
              <a:t> </a:t>
            </a:r>
            <a:r>
              <a:rPr lang="en-US" sz="2000" b="1" i="1" dirty="0">
                <a:latin typeface="Century Schoolbook" panose="02040604050505020304" pitchFamily="18" charset="0"/>
                <a:ea typeface="+mn-ea"/>
                <a:cs typeface="Calibri"/>
              </a:rPr>
              <a:t>Cont.</a:t>
            </a:r>
            <a:endParaRPr sz="2000" b="1" i="1" dirty="0">
              <a:latin typeface="Century Schoolbook" panose="02040604050505020304" pitchFamily="18" charset="0"/>
              <a:ea typeface="+mn-ea"/>
              <a:cs typeface="Calibri"/>
            </a:endParaRPr>
          </a:p>
        </p:txBody>
      </p:sp>
      <p:sp>
        <p:nvSpPr>
          <p:cNvPr id="4" name="Rectangle 3"/>
          <p:cNvSpPr txBox="1">
            <a:spLocks/>
          </p:cNvSpPr>
          <p:nvPr/>
        </p:nvSpPr>
        <p:spPr bwMode="auto">
          <a:xfrm>
            <a:off x="457199" y="1229650"/>
            <a:ext cx="8328991" cy="53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External (Extrinsic) - BAD</a:t>
            </a:r>
          </a:p>
          <a:p>
            <a:pPr lvl="1">
              <a:lnSpc>
                <a:spcPct val="100000"/>
              </a:lnSpc>
            </a:pPr>
            <a:r>
              <a:rPr lang="en-US" sz="2000" dirty="0"/>
              <a:t>Classic Carrot (reward) &amp; Stick (punishment)</a:t>
            </a:r>
          </a:p>
          <a:p>
            <a:pPr lvl="1">
              <a:lnSpc>
                <a:spcPct val="100000"/>
              </a:lnSpc>
            </a:pPr>
            <a:r>
              <a:rPr lang="en-US" sz="2000" dirty="0"/>
              <a:t>Effective only for repetitive (algorithmic) tasks</a:t>
            </a:r>
          </a:p>
          <a:p>
            <a:pPr lvl="1">
              <a:lnSpc>
                <a:spcPct val="100000"/>
              </a:lnSpc>
            </a:pPr>
            <a:r>
              <a:rPr lang="en-US" sz="2000" u="sng" dirty="0"/>
              <a:t>Discourages</a:t>
            </a:r>
            <a:r>
              <a:rPr lang="en-US" sz="2000" dirty="0"/>
              <a:t> creativity (Tom Sawyer corollary: play is work!)</a:t>
            </a:r>
          </a:p>
          <a:p>
            <a:pPr lvl="2">
              <a:lnSpc>
                <a:spcPct val="100000"/>
              </a:lnSpc>
            </a:pPr>
            <a:r>
              <a:rPr lang="en-US" sz="2000" dirty="0"/>
              <a:t>Focus is on the motivator itself, not the task</a:t>
            </a:r>
          </a:p>
          <a:p>
            <a:pPr lvl="1">
              <a:lnSpc>
                <a:spcPct val="100000"/>
              </a:lnSpc>
            </a:pPr>
            <a:r>
              <a:rPr lang="en-US" sz="2000" dirty="0"/>
              <a:t>“If/then” rewards are particularly destructive (coercion)</a:t>
            </a:r>
          </a:p>
          <a:p>
            <a:pPr lvl="1">
              <a:lnSpc>
                <a:spcPct val="100000"/>
              </a:lnSpc>
            </a:pPr>
            <a:r>
              <a:rPr lang="en-US" sz="2000" dirty="0"/>
              <a:t>“Now that” rewards do work, provided they’re not expected</a:t>
            </a:r>
          </a:p>
          <a:p>
            <a:pPr>
              <a:lnSpc>
                <a:spcPct val="100000"/>
              </a:lnSpc>
            </a:pPr>
            <a:r>
              <a:rPr lang="en-US" sz="2400" dirty="0"/>
              <a:t>Internal (Intrinsic) - GOOD</a:t>
            </a:r>
          </a:p>
          <a:p>
            <a:pPr lvl="1">
              <a:lnSpc>
                <a:spcPct val="100000"/>
              </a:lnSpc>
            </a:pPr>
            <a:r>
              <a:rPr lang="en-US" sz="2000" dirty="0"/>
              <a:t>Satisfying – the task is its own reward</a:t>
            </a:r>
          </a:p>
          <a:p>
            <a:pPr lvl="1">
              <a:lnSpc>
                <a:spcPct val="100000"/>
              </a:lnSpc>
            </a:pPr>
            <a:r>
              <a:rPr lang="en-US" sz="2000" dirty="0"/>
              <a:t>Effective for problem solving (heuristic) tasks</a:t>
            </a:r>
          </a:p>
          <a:p>
            <a:pPr lvl="1">
              <a:lnSpc>
                <a:spcPct val="100000"/>
              </a:lnSpc>
            </a:pPr>
            <a:r>
              <a:rPr lang="en-US" sz="2000" dirty="0"/>
              <a:t>Encourages creativity (Tom Sawyer effect: work is play!)</a:t>
            </a:r>
          </a:p>
          <a:p>
            <a:pPr>
              <a:lnSpc>
                <a:spcPct val="100000"/>
              </a:lnSpc>
            </a:pPr>
            <a:r>
              <a:rPr lang="en-US" sz="2400" dirty="0"/>
              <a:t>Balance the Challenge – The Goldilocks effect</a:t>
            </a:r>
          </a:p>
          <a:p>
            <a:pPr lvl="1">
              <a:lnSpc>
                <a:spcPct val="100000"/>
              </a:lnSpc>
            </a:pPr>
            <a:r>
              <a:rPr lang="en-US" sz="2000" dirty="0"/>
              <a:t>Not too hard (anxiety), not too easy (boredom), but just right…</a:t>
            </a:r>
          </a:p>
          <a:p>
            <a:pPr>
              <a:lnSpc>
                <a:spcPct val="100000"/>
              </a:lnSpc>
            </a:pPr>
            <a:r>
              <a:rPr lang="en-US" sz="2400" dirty="0"/>
              <a:t>Always have fun! The kids must </a:t>
            </a:r>
            <a:r>
              <a:rPr lang="en-US" sz="2400" u="sng" dirty="0"/>
              <a:t>want</a:t>
            </a:r>
            <a:r>
              <a:rPr lang="en-US" sz="2400" dirty="0"/>
              <a:t> to do it!!!</a:t>
            </a:r>
          </a:p>
        </p:txBody>
      </p:sp>
    </p:spTree>
    <p:extLst>
      <p:ext uri="{BB962C8B-B14F-4D97-AF65-F5344CB8AC3E}">
        <p14:creationId xmlns:p14="http://schemas.microsoft.com/office/powerpoint/2010/main" val="2480537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65163"/>
          </a:xfrm>
        </p:spPr>
        <p:txBody>
          <a:bodyPr>
            <a:normAutofit/>
          </a:bodyPr>
          <a:lstStyle/>
          <a:p>
            <a:pPr algn="ctr" defTabSz="914363" eaLnBrk="1" fontAlgn="auto" hangingPunct="1">
              <a:spcAft>
                <a:spcPts val="0"/>
              </a:spcAft>
              <a:defRPr/>
            </a:pPr>
            <a:r>
              <a:rPr lang="en-US" b="1" i="1" dirty="0">
                <a:effectLst/>
              </a:rPr>
              <a:t>Is This Outside Assistance?</a:t>
            </a:r>
            <a:endParaRPr i="1" dirty="0">
              <a:latin typeface="Calibri"/>
              <a:ea typeface="+mn-ea"/>
              <a:cs typeface="Calibri"/>
            </a:endParaRPr>
          </a:p>
        </p:txBody>
      </p:sp>
      <p:sp>
        <p:nvSpPr>
          <p:cNvPr id="4" name="Rectangle 3"/>
          <p:cNvSpPr txBox="1">
            <a:spLocks/>
          </p:cNvSpPr>
          <p:nvPr/>
        </p:nvSpPr>
        <p:spPr bwMode="auto">
          <a:xfrm>
            <a:off x="457200" y="131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No</a:t>
            </a:r>
          </a:p>
          <a:p>
            <a:pPr>
              <a:lnSpc>
                <a:spcPct val="100000"/>
              </a:lnSpc>
            </a:pPr>
            <a:r>
              <a:rPr lang="en-US" sz="2400" dirty="0"/>
              <a:t>You can’t write the script</a:t>
            </a:r>
          </a:p>
          <a:p>
            <a:pPr lvl="1">
              <a:lnSpc>
                <a:spcPct val="100000"/>
              </a:lnSpc>
            </a:pPr>
            <a:r>
              <a:rPr lang="en-US" sz="2000" dirty="0"/>
              <a:t>But you can facilitate brainstorming</a:t>
            </a:r>
          </a:p>
          <a:p>
            <a:pPr>
              <a:lnSpc>
                <a:spcPct val="100000"/>
              </a:lnSpc>
            </a:pPr>
            <a:r>
              <a:rPr lang="en-US" sz="2400" dirty="0"/>
              <a:t>You can’t sew the costumes</a:t>
            </a:r>
          </a:p>
          <a:p>
            <a:pPr lvl="1">
              <a:lnSpc>
                <a:spcPct val="100000"/>
              </a:lnSpc>
            </a:pPr>
            <a:r>
              <a:rPr lang="en-US" sz="2000" dirty="0"/>
              <a:t>But you can teach the team to sew</a:t>
            </a:r>
          </a:p>
          <a:p>
            <a:pPr>
              <a:lnSpc>
                <a:spcPct val="100000"/>
              </a:lnSpc>
            </a:pPr>
            <a:r>
              <a:rPr lang="en-US" sz="2400" dirty="0"/>
              <a:t>You can’t build the set</a:t>
            </a:r>
          </a:p>
          <a:p>
            <a:pPr lvl="1">
              <a:lnSpc>
                <a:spcPct val="100000"/>
              </a:lnSpc>
            </a:pPr>
            <a:r>
              <a:rPr lang="en-US" sz="2000" dirty="0"/>
              <a:t>But you can teach them to saw, hammer, and drill</a:t>
            </a:r>
          </a:p>
          <a:p>
            <a:pPr>
              <a:lnSpc>
                <a:spcPct val="100000"/>
              </a:lnSpc>
            </a:pPr>
            <a:r>
              <a:rPr lang="en-US" sz="2400" dirty="0"/>
              <a:t>You can’t show them how to solve a specific spontaneous problem</a:t>
            </a:r>
          </a:p>
          <a:p>
            <a:pPr lvl="1">
              <a:lnSpc>
                <a:spcPct val="100000"/>
              </a:lnSpc>
            </a:pPr>
            <a:r>
              <a:rPr lang="en-US" sz="2000" i="1" dirty="0"/>
              <a:t>But you can teach them problem solving techniques!!!</a:t>
            </a:r>
          </a:p>
          <a:p>
            <a:pPr lvl="1">
              <a:lnSpc>
                <a:spcPct val="100000"/>
              </a:lnSpc>
            </a:pPr>
            <a:r>
              <a:rPr lang="en-US" sz="2000" i="1" dirty="0"/>
              <a:t>And, you can teach them from currently available spontaneous problems</a:t>
            </a:r>
          </a:p>
          <a:p>
            <a:pPr>
              <a:lnSpc>
                <a:spcPct val="100000"/>
              </a:lnSpc>
            </a:pPr>
            <a:endParaRPr lang="en-US" sz="1400" dirty="0"/>
          </a:p>
        </p:txBody>
      </p:sp>
    </p:spTree>
    <p:extLst>
      <p:ext uri="{BB962C8B-B14F-4D97-AF65-F5344CB8AC3E}">
        <p14:creationId xmlns:p14="http://schemas.microsoft.com/office/powerpoint/2010/main" val="40996052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65163"/>
          </a:xfrm>
        </p:spPr>
        <p:txBody>
          <a:bodyPr>
            <a:normAutofit/>
          </a:bodyPr>
          <a:lstStyle/>
          <a:p>
            <a:pPr algn="ctr" defTabSz="914363" eaLnBrk="1" fontAlgn="auto" hangingPunct="1">
              <a:spcAft>
                <a:spcPts val="0"/>
              </a:spcAft>
              <a:defRPr/>
            </a:pPr>
            <a:r>
              <a:rPr lang="en-US" b="1" i="1" dirty="0">
                <a:effectLst/>
              </a:rPr>
              <a:t>What is Spontaneous?</a:t>
            </a:r>
            <a:endParaRPr i="1" dirty="0">
              <a:latin typeface="Calibri"/>
              <a:ea typeface="+mn-ea"/>
              <a:cs typeface="Calibri"/>
            </a:endParaRPr>
          </a:p>
        </p:txBody>
      </p:sp>
      <p:sp>
        <p:nvSpPr>
          <p:cNvPr id="4" name="Rectangle 3"/>
          <p:cNvSpPr txBox="1">
            <a:spLocks/>
          </p:cNvSpPr>
          <p:nvPr/>
        </p:nvSpPr>
        <p:spPr bwMode="auto">
          <a:xfrm>
            <a:off x="457200" y="1318550"/>
            <a:ext cx="8229600" cy="4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A problem that is presented to the team members only on the day of competition</a:t>
            </a:r>
          </a:p>
          <a:p>
            <a:pPr lvl="1">
              <a:lnSpc>
                <a:spcPct val="100000"/>
              </a:lnSpc>
            </a:pPr>
            <a:r>
              <a:rPr lang="en-US" sz="2000" dirty="0"/>
              <a:t>Problems are secret until the team actually competes</a:t>
            </a:r>
          </a:p>
          <a:p>
            <a:pPr lvl="1">
              <a:lnSpc>
                <a:spcPct val="100000"/>
              </a:lnSpc>
            </a:pPr>
            <a:r>
              <a:rPr lang="en-US" sz="2000" dirty="0"/>
              <a:t>Problems must remain secret after all teams compete</a:t>
            </a:r>
          </a:p>
          <a:p>
            <a:pPr lvl="1">
              <a:lnSpc>
                <a:spcPct val="100000"/>
              </a:lnSpc>
            </a:pPr>
            <a:r>
              <a:rPr lang="en-US" sz="2000" dirty="0"/>
              <a:t>But the team members can talk amongst themselves</a:t>
            </a:r>
          </a:p>
          <a:p>
            <a:pPr>
              <a:lnSpc>
                <a:spcPct val="100000"/>
              </a:lnSpc>
            </a:pPr>
            <a:r>
              <a:rPr lang="en-US" sz="2400" dirty="0"/>
              <a:t>All Regional and State competitions use the same problem set</a:t>
            </a:r>
          </a:p>
          <a:p>
            <a:pPr lvl="1">
              <a:lnSpc>
                <a:spcPct val="100000"/>
              </a:lnSpc>
            </a:pPr>
            <a:r>
              <a:rPr lang="en-US" sz="2000" dirty="0"/>
              <a:t>Problem set defined by National </a:t>
            </a:r>
            <a:r>
              <a:rPr lang="en-US" sz="2000" dirty="0" err="1"/>
              <a:t>OotM</a:t>
            </a:r>
            <a:r>
              <a:rPr lang="en-US" sz="2000" dirty="0"/>
              <a:t> organization</a:t>
            </a:r>
          </a:p>
          <a:p>
            <a:pPr lvl="1">
              <a:lnSpc>
                <a:spcPct val="100000"/>
              </a:lnSpc>
            </a:pPr>
            <a:r>
              <a:rPr lang="en-US" sz="2000" dirty="0"/>
              <a:t>Spontaneous Problem Captains select the problems they use in competition</a:t>
            </a:r>
          </a:p>
          <a:p>
            <a:pPr lvl="1">
              <a:lnSpc>
                <a:spcPct val="100000"/>
              </a:lnSpc>
            </a:pPr>
            <a:r>
              <a:rPr lang="en-US" sz="2000" dirty="0"/>
              <a:t>Selected based on the Problem Captains’ subjective judgment</a:t>
            </a:r>
          </a:p>
          <a:p>
            <a:pPr>
              <a:lnSpc>
                <a:spcPct val="100000"/>
              </a:lnSpc>
            </a:pPr>
            <a:r>
              <a:rPr lang="en-US" sz="2400" dirty="0"/>
              <a:t>All teams in the same Long Term Problem/Division do same Spontaneous Problem</a:t>
            </a:r>
          </a:p>
        </p:txBody>
      </p:sp>
    </p:spTree>
    <p:extLst>
      <p:ext uri="{BB962C8B-B14F-4D97-AF65-F5344CB8AC3E}">
        <p14:creationId xmlns:p14="http://schemas.microsoft.com/office/powerpoint/2010/main" val="12877327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863"/>
          </a:xfrm>
        </p:spPr>
        <p:txBody>
          <a:bodyPr>
            <a:normAutofit/>
          </a:bodyPr>
          <a:lstStyle/>
          <a:p>
            <a:pPr algn="ctr" defTabSz="914363" eaLnBrk="1" fontAlgn="auto" hangingPunct="1">
              <a:spcAft>
                <a:spcPts val="0"/>
              </a:spcAft>
              <a:defRPr/>
            </a:pPr>
            <a:r>
              <a:rPr lang="en-US" b="1" i="1" dirty="0">
                <a:effectLst/>
              </a:rPr>
              <a:t>What is Spontaneous? </a:t>
            </a:r>
            <a:r>
              <a:rPr lang="en-US" sz="2000" b="1" i="1" dirty="0">
                <a:effectLst/>
              </a:rPr>
              <a:t>Cont.</a:t>
            </a:r>
            <a:endParaRPr sz="2000" i="1" dirty="0">
              <a:latin typeface="Calibri"/>
              <a:ea typeface="+mn-ea"/>
              <a:cs typeface="Calibri"/>
            </a:endParaRPr>
          </a:p>
        </p:txBody>
      </p:sp>
      <p:sp>
        <p:nvSpPr>
          <p:cNvPr id="4" name="Rectangle 3"/>
          <p:cNvSpPr txBox="1">
            <a:spLocks/>
          </p:cNvSpPr>
          <p:nvPr/>
        </p:nvSpPr>
        <p:spPr bwMode="auto">
          <a:xfrm>
            <a:off x="457200" y="1318550"/>
            <a:ext cx="82296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t>Only team members compete</a:t>
            </a:r>
          </a:p>
          <a:p>
            <a:pPr lvl="1">
              <a:lnSpc>
                <a:spcPct val="100000"/>
              </a:lnSpc>
            </a:pPr>
            <a:r>
              <a:rPr lang="en-US" sz="2000" dirty="0"/>
              <a:t>No coaches, parents, siblings</a:t>
            </a:r>
          </a:p>
          <a:p>
            <a:pPr>
              <a:lnSpc>
                <a:spcPct val="100000"/>
              </a:lnSpc>
            </a:pPr>
            <a:r>
              <a:rPr lang="en-US" sz="2400" dirty="0"/>
              <a:t>Only team members are permitted in the Spontaneous Area</a:t>
            </a:r>
          </a:p>
          <a:p>
            <a:pPr lvl="1">
              <a:lnSpc>
                <a:spcPct val="100000"/>
              </a:lnSpc>
            </a:pPr>
            <a:r>
              <a:rPr lang="en-US" sz="2000" dirty="0"/>
              <a:t>Exception – Holding Room</a:t>
            </a:r>
          </a:p>
          <a:p>
            <a:pPr lvl="2">
              <a:lnSpc>
                <a:spcPct val="100000"/>
              </a:lnSpc>
            </a:pPr>
            <a:r>
              <a:rPr lang="en-US" sz="2000" dirty="0"/>
              <a:t>One coach or designated guardian is permitted to accompany the team into the Holding Room</a:t>
            </a:r>
          </a:p>
          <a:p>
            <a:pPr>
              <a:lnSpc>
                <a:spcPct val="100000"/>
              </a:lnSpc>
            </a:pPr>
            <a:r>
              <a:rPr lang="en-US" sz="2400" u="sng" dirty="0"/>
              <a:t>All</a:t>
            </a:r>
            <a:r>
              <a:rPr lang="en-US" sz="2400" dirty="0"/>
              <a:t> (up to 7) team members may solve the problem</a:t>
            </a:r>
          </a:p>
          <a:p>
            <a:pPr lvl="1">
              <a:lnSpc>
                <a:spcPct val="100000"/>
              </a:lnSpc>
            </a:pPr>
            <a:r>
              <a:rPr lang="en-US" sz="2000" dirty="0"/>
              <a:t>If some don’t want to they must sit quietly and not participate in any way</a:t>
            </a:r>
          </a:p>
          <a:p>
            <a:pPr lvl="2">
              <a:lnSpc>
                <a:spcPct val="100000"/>
              </a:lnSpc>
            </a:pPr>
            <a:r>
              <a:rPr lang="en-US" sz="2000" dirty="0"/>
              <a:t>No talking, no cheering, no groaning, no faces, etc.</a:t>
            </a:r>
          </a:p>
          <a:p>
            <a:pPr lvl="2">
              <a:lnSpc>
                <a:spcPct val="100000"/>
              </a:lnSpc>
            </a:pPr>
            <a:r>
              <a:rPr lang="en-US" sz="2000" dirty="0"/>
              <a:t>If they cannot sit quietly, they may be asked to leave the room and sit outside the door</a:t>
            </a:r>
          </a:p>
          <a:p>
            <a:pPr lvl="1">
              <a:lnSpc>
                <a:spcPct val="100000"/>
              </a:lnSpc>
            </a:pPr>
            <a:r>
              <a:rPr lang="en-US" sz="2000" dirty="0"/>
              <a:t>Encourage all team members to stay in the room</a:t>
            </a:r>
          </a:p>
          <a:p>
            <a:pPr lvl="2">
              <a:lnSpc>
                <a:spcPct val="100000"/>
              </a:lnSpc>
            </a:pPr>
            <a:r>
              <a:rPr lang="en-US" sz="2000" dirty="0"/>
              <a:t>Spontaneous is an integral part of the OM experience</a:t>
            </a:r>
          </a:p>
        </p:txBody>
      </p:sp>
    </p:spTree>
    <p:extLst>
      <p:ext uri="{BB962C8B-B14F-4D97-AF65-F5344CB8AC3E}">
        <p14:creationId xmlns:p14="http://schemas.microsoft.com/office/powerpoint/2010/main" val="3576709728"/>
      </p:ext>
    </p:extLst>
  </p:cSld>
  <p:clrMapOvr>
    <a:masterClrMapping/>
  </p:clrMapOvr>
  <p:transition>
    <p:fade/>
  </p:transition>
</p:sld>
</file>

<file path=ppt/theme/theme1.xml><?xml version="1.0" encoding="utf-8"?>
<a:theme xmlns:a="http://schemas.openxmlformats.org/drawingml/2006/main" name="Blue Swoo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22532</TotalTime>
  <Words>5576</Words>
  <Application>Microsoft Macintosh PowerPoint</Application>
  <PresentationFormat>Letter Paper (8.5x11 in)</PresentationFormat>
  <Paragraphs>683</Paragraphs>
  <Slides>51</Slides>
  <Notes>47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ＭＳ Ｐゴシック</vt:lpstr>
      <vt:lpstr>Arial</vt:lpstr>
      <vt:lpstr>Calibri</vt:lpstr>
      <vt:lpstr>Century Schoolbook</vt:lpstr>
      <vt:lpstr>Corbel</vt:lpstr>
      <vt:lpstr>Courier New</vt:lpstr>
      <vt:lpstr>Wingdings</vt:lpstr>
      <vt:lpstr>Blue Swoosh</vt:lpstr>
      <vt:lpstr>White with Courier font for code slides</vt:lpstr>
      <vt:lpstr>1_White with Courier font for code slides</vt:lpstr>
      <vt:lpstr>Feathered</vt:lpstr>
      <vt:lpstr>PowerPoint Presentation</vt:lpstr>
      <vt:lpstr>Coaching Spontaneous</vt:lpstr>
      <vt:lpstr>Agenda</vt:lpstr>
      <vt:lpstr>Prerequisites</vt:lpstr>
      <vt:lpstr>Sidebar: Motivation</vt:lpstr>
      <vt:lpstr>Motivation Cont.</vt:lpstr>
      <vt:lpstr>Is This Outside Assistance?</vt:lpstr>
      <vt:lpstr>What is Spontaneous?</vt:lpstr>
      <vt:lpstr>What is Spontaneous? Cont.</vt:lpstr>
      <vt:lpstr>PowerPoint Presentation</vt:lpstr>
      <vt:lpstr>The Spontaneous process</vt:lpstr>
      <vt:lpstr>The Spontaneous process Cont.</vt:lpstr>
      <vt:lpstr>PowerPoint Presentation</vt:lpstr>
      <vt:lpstr>Behavior</vt:lpstr>
      <vt:lpstr>Behavior Cont.</vt:lpstr>
      <vt:lpstr>Understand the Problem</vt:lpstr>
      <vt:lpstr>Understand the Problem Cont.</vt:lpstr>
      <vt:lpstr>Understand the Problem Cont.</vt:lpstr>
      <vt:lpstr>PowerPoint Presentation</vt:lpstr>
      <vt:lpstr>PowerPoint Presentation</vt:lpstr>
      <vt:lpstr>PowerPoint Presentation</vt:lpstr>
      <vt:lpstr>Problem Solving Strategies</vt:lpstr>
      <vt:lpstr>General Strategies</vt:lpstr>
      <vt:lpstr>Verbal Strategies</vt:lpstr>
      <vt:lpstr>Verbal Strategies Cont.</vt:lpstr>
      <vt:lpstr>Verbal Strategies Cont.</vt:lpstr>
      <vt:lpstr>Verbal Strategies Cont.</vt:lpstr>
      <vt:lpstr>Verbal Strategies Cont.</vt:lpstr>
      <vt:lpstr>Verbal/Hands-On Strategies Cont.</vt:lpstr>
      <vt:lpstr>Hands-On Strategies</vt:lpstr>
      <vt:lpstr>Hands-On Strategies Cont.</vt:lpstr>
      <vt:lpstr>Hands-On Strategies Cont.</vt:lpstr>
      <vt:lpstr>Hands-On Strategies Cont.</vt:lpstr>
      <vt:lpstr>Hands-On Strategies Cont.</vt:lpstr>
      <vt:lpstr>Hands-On Strategies Cont.</vt:lpstr>
      <vt:lpstr>Hands-On Strategies Cont.</vt:lpstr>
      <vt:lpstr>Hands-On Strategies Cont.</vt:lpstr>
      <vt:lpstr>Hands-On Strategies Cont.</vt:lpstr>
      <vt:lpstr>Hands-On Strategies Cont.</vt:lpstr>
      <vt:lpstr>Hands-On Strategies Cont.</vt:lpstr>
      <vt:lpstr>Verbal/Hands-On Strategies</vt:lpstr>
      <vt:lpstr>Verbal/Hands-On Strategies Cont.</vt:lpstr>
      <vt:lpstr>Verbal/Hands-On Strategies Cont.</vt:lpstr>
      <vt:lpstr>Verbal/Hands-On Strategies Cont.</vt:lpstr>
      <vt:lpstr>Verbal/Hands-On Strategies Cont.</vt:lpstr>
      <vt:lpstr>Closing Comments</vt:lpstr>
      <vt:lpstr>PowerPoint Presentation</vt:lpstr>
      <vt:lpstr>Resources</vt:lpstr>
      <vt:lpstr>Contact Us</vt:lpstr>
      <vt:lpstr>Wrap Up</vt:lpstr>
      <vt:lpstr>Odyssey of the Mind</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 in MI Coaches' Training</dc:title>
  <dc:creator>Karen McCombs</dc:creator>
  <cp:lastModifiedBy>Microsoft Office User</cp:lastModifiedBy>
  <cp:revision>583</cp:revision>
  <cp:lastPrinted>2013-12-12T19:51:58Z</cp:lastPrinted>
  <dcterms:created xsi:type="dcterms:W3CDTF">2009-09-01T15:19:32Z</dcterms:created>
  <dcterms:modified xsi:type="dcterms:W3CDTF">2022-11-03T22:11:47Z</dcterms:modified>
</cp:coreProperties>
</file>